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701" r:id="rId6"/>
  </p:sldMasterIdLst>
  <p:sldIdLst>
    <p:sldId id="6202" r:id="rId7"/>
    <p:sldId id="27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 varScale="1">
        <p:scale>
          <a:sx n="106" d="100"/>
          <a:sy n="106" d="100"/>
        </p:scale>
        <p:origin x="73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D5D573D-CC3E-4753-B61A-6DA7D876AF4A}" type="VALUE">
                      <a:rPr lang="en-GB" sz="1197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1197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883-4BDB-A746-160E288779BC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420D817-C1A3-4834-945E-7C9AFC7E99E8}" type="VALUE">
                      <a:rPr lang="en-GB" sz="1197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1197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883-4BDB-A746-160E288779BC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2103D97-3A52-4F60-AB0B-A6DFA9D1FD33}" type="VALUE">
                      <a:rPr lang="en-GB" sz="1197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1197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883-4BDB-A746-160E288779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British Heart Foundation</c:v>
                </c:pt>
                <c:pt idx="1">
                  <c:v>Macmillan Cancer Support</c:v>
                </c:pt>
                <c:pt idx="2">
                  <c:v>Alzheimer's Society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35.294117647</c:v>
                </c:pt>
                <c:pt idx="1">
                  <c:v>32.549019608000002</c:v>
                </c:pt>
                <c:pt idx="2">
                  <c:v>32.156862744999998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BA7CE8D-3880-4F3E-901C-9EFB3AE20DB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E02-4CD8-953F-D4F7F5B41115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D457537-8A6B-41C1-899B-FAEBBC4ECE2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E02-4CD8-953F-D4F7F5B41115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41812B8-DE36-487A-9E62-3CC1E098B79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E02-4CD8-953F-D4F7F5B41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28.048780487999998</c:v>
                </c:pt>
                <c:pt idx="1">
                  <c:v>32.777777778000001</c:v>
                </c:pt>
                <c:pt idx="2">
                  <c:v>38.554216867000001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2CBB099-A16D-4EDC-BDED-259DBBB8A57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E02-4CD8-953F-D4F7F5B41115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F03F571-405F-4EC4-94CA-14FE8EF3199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E02-4CD8-953F-D4F7F5B41115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5BF60D8-CE34-47C8-B294-9E3C1EF596E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E02-4CD8-953F-D4F7F5B41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71.951219511999994</c:v>
                </c:pt>
                <c:pt idx="1">
                  <c:v>67.222222221999999</c:v>
                </c:pt>
                <c:pt idx="2">
                  <c:v>61.445783132999999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0C7C959-3E31-4FE5-93C8-6919F056682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EC4-4DA1-918E-0B1FEC0D4711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38FE105-1E54-4894-AD23-081E95C8F50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EC4-4DA1-918E-0B1FEC0D4711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DA40876-D80C-494E-80C5-0D3A864090F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EC4-4DA1-918E-0B1FEC0D47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60.365853659000003</c:v>
                </c:pt>
                <c:pt idx="1">
                  <c:v>76.666666667000001</c:v>
                </c:pt>
                <c:pt idx="2">
                  <c:v>74.698795180999994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F776109-12BF-4678-BDF8-300FCCE23CE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EC4-4DA1-918E-0B1FEC0D4711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5932D66-578E-453E-924E-7F8F7740D4F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EC4-4DA1-918E-0B1FEC0D4711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166A86C-C88F-4919-A51A-793BBE9126E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EC4-4DA1-918E-0B1FEC0D47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39.634146340999997</c:v>
                </c:pt>
                <c:pt idx="1">
                  <c:v>23.333333332999999</c:v>
                </c:pt>
                <c:pt idx="2">
                  <c:v>25.301204818999999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1-2 years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D46D86C-A21D-446F-AEC8-08E3C0126F6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99C-48E6-94EA-F5F7AA2F85D9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6C3D58A-CCD4-44CB-A9A3-0391227863B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9C-48E6-94EA-F5F7AA2F85D9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E732551-8AF8-4897-B32F-753B013E913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99C-48E6-94EA-F5F7AA2F85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4.2682926830000003</c:v>
                </c:pt>
                <c:pt idx="1">
                  <c:v>3.888888889</c:v>
                </c:pt>
                <c:pt idx="2">
                  <c:v>7.2289156630000004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3-5 years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BB274F1-6ADE-46B3-8A7A-28CFBE9F76E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9C-48E6-94EA-F5F7AA2F85D9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28DE2E9-AE0E-4088-8B50-181D9920F2B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99C-48E6-94EA-F5F7AA2F85D9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B2B399E-82B5-4F5D-9B05-A109B295A41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99C-48E6-94EA-F5F7AA2F85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18.292682927000001</c:v>
                </c:pt>
                <c:pt idx="1">
                  <c:v>17.222222221999999</c:v>
                </c:pt>
                <c:pt idx="2">
                  <c:v>15.060240964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6-10 years</c:v>
                </c:pt>
              </c:strCache>
            </c:strRef>
          </c:tx>
          <c:spPr>
            <a:solidFill>
              <a:srgbClr val="1400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A2AEA16-0E4F-425A-B86B-50802D7F3E3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99C-48E6-94EA-F5F7AA2F85D9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F632E73-B52E-4DAE-90A6-0A51542B7C7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99C-48E6-94EA-F5F7AA2F85D9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CE78EDF-894C-4661-BA9A-95D64A6E1B0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99C-48E6-94EA-F5F7AA2F85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Лист1!$B$4:$D$4</c:f>
              <c:numCache>
                <c:formatCode>0_);\-0</c:formatCode>
                <c:ptCount val="3"/>
                <c:pt idx="0">
                  <c:v>14.634146340999999</c:v>
                </c:pt>
                <c:pt idx="1">
                  <c:v>20</c:v>
                </c:pt>
                <c:pt idx="2">
                  <c:v>18.072289157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Over 10 years</c:v>
                </c:pt>
              </c:strCache>
            </c:strRef>
          </c:tx>
          <c:spPr>
            <a:solidFill>
              <a:srgbClr val="605CA8"/>
            </a:solidFill>
            <a:ln>
              <a:solidFill>
                <a:srgbClr val="605CA8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43D6721-FCFF-4147-9664-8D82F75F129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99C-48E6-94EA-F5F7AA2F85D9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0B568CF-EB5C-4839-A986-5B4CF063AE2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99C-48E6-94EA-F5F7AA2F85D9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C6396D8-4467-4BC4-8EAF-34D37CD64A1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99C-48E6-94EA-F5F7AA2F85D9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Лист1!$B$5:$D$5</c:f>
              <c:numCache>
                <c:formatCode>0_);\-0</c:formatCode>
                <c:ptCount val="3"/>
                <c:pt idx="0">
                  <c:v>58.536585365999997</c:v>
                </c:pt>
                <c:pt idx="1">
                  <c:v>58.333333332999999</c:v>
                </c:pt>
                <c:pt idx="2">
                  <c:v>56.024096385999997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9C-48E6-94EA-F5F7AA2F85D9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Under a year</c:v>
                </c:pt>
              </c:strCache>
            </c:strRef>
          </c:tx>
          <c:spPr>
            <a:solidFill>
              <a:srgbClr val="33BF00"/>
            </a:solidFill>
            <a:ln>
              <a:solidFill>
                <a:srgbClr val="33BF0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7B72D62-73A9-4B36-B99E-8BD345EEDD0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99C-48E6-94EA-F5F7AA2F85D9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6EF42D4-4D3C-4738-9D46-B74D540225F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99C-48E6-94EA-F5F7AA2F85D9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2ABF2A4-82DB-4A25-9F8B-73F7D52AEAB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99C-48E6-94EA-F5F7AA2F85D9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Лист1!$B$6:$D$6</c:f>
              <c:numCache>
                <c:formatCode>0_);\-0</c:formatCode>
                <c:ptCount val="3"/>
                <c:pt idx="0">
                  <c:v>4.2682926830000003</c:v>
                </c:pt>
                <c:pt idx="1">
                  <c:v>0.55555555599999995</c:v>
                </c:pt>
                <c:pt idx="2">
                  <c:v>3.6144578310000002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99C-48E6-94EA-F5F7AA2F8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F1C2914-6A1A-4835-81A3-B71F2C8A34C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C1E-4CB4-820D-0B9E948759E5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8B9B281-E1A3-496D-9121-A85103D8DC6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1E-4CB4-820D-0B9E948759E5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4CD0509-07CC-4F18-9E89-3C79518A0AB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C1E-4CB4-820D-0B9E948759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0.60975609799999997</c:v>
                </c:pt>
                <c:pt idx="1">
                  <c:v>0</c:v>
                </c:pt>
                <c:pt idx="2">
                  <c:v>1.2048192769999999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Owned/mortgaged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B2B7047-2583-4130-9D18-65F8E5DB0FC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1E-4CB4-820D-0B9E948759E5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70DEBDC-5668-407A-8A19-9CB8375BB6F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C1E-4CB4-820D-0B9E948759E5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BE877EE-E4DF-4504-90F4-8437C682024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C1E-4CB4-820D-0B9E948759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87.804878048999996</c:v>
                </c:pt>
                <c:pt idx="1">
                  <c:v>83.888888889</c:v>
                </c:pt>
                <c:pt idx="2">
                  <c:v>82.530120482000001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Rented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1A659CC-D51A-4BD2-9C37-A485E00CF4E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C1E-4CB4-820D-0B9E948759E5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7660A3D-17CB-468F-8DAB-B4A35DA35E9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C1E-4CB4-820D-0B9E948759E5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560B9D5-2890-42E0-B68C-AB98BB5918D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C1E-4CB4-820D-0B9E948759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Лист1!$B$4:$D$4</c:f>
              <c:numCache>
                <c:formatCode>0_);\-0</c:formatCode>
                <c:ptCount val="3"/>
                <c:pt idx="0">
                  <c:v>11.585365854000001</c:v>
                </c:pt>
                <c:pt idx="1">
                  <c:v>16.111111111</c:v>
                </c:pt>
                <c:pt idx="2">
                  <c:v>16.265060241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A: City Prosperity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4D18359-E2E8-4D6C-AE76-2986DC48A15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1853E35-D877-4264-8D89-9570F9EAE85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CF1A560-08E5-4213-8FBE-36DF9599E21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E9F-4E57-9755-CE719BD75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0</c:v>
                </c:pt>
                <c:pt idx="1">
                  <c:v>0.55555555599999995</c:v>
                </c:pt>
                <c:pt idx="2">
                  <c:v>0.602409639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B: Prestige Positions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B1AA266-19A8-4794-8E4E-2F88F10C31D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E1B2F81-50E5-4DF1-973D-DA9CDA03974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1A18764-F200-43FF-BA77-C3185FEEEA5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E9F-4E57-9755-CE719BD75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8.5365853660000006</c:v>
                </c:pt>
                <c:pt idx="1">
                  <c:v>10</c:v>
                </c:pt>
                <c:pt idx="2">
                  <c:v>10.843373494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C: Country Living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298FB65-E1D4-420A-BD0D-5721CD1427F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DD56BA4-6C6A-431C-BD3F-78C713E0220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485755F-ECBB-4155-8A17-5E6E7D9074B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E9F-4E57-9755-CE719BD75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Лист1!$B$4:$D$4</c:f>
              <c:numCache>
                <c:formatCode>0_);\-0</c:formatCode>
                <c:ptCount val="3"/>
                <c:pt idx="0">
                  <c:v>9.1463414630000006</c:v>
                </c:pt>
                <c:pt idx="1">
                  <c:v>15</c:v>
                </c:pt>
                <c:pt idx="2">
                  <c:v>8.4337349400000008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D: Rural Reality</c:v>
                </c:pt>
              </c:strCache>
            </c:strRef>
          </c:tx>
          <c:spPr>
            <a:solidFill>
              <a:srgbClr val="1400D5"/>
            </a:solidFill>
            <a:ln>
              <a:solidFill>
                <a:srgbClr val="1400D5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E854BB6-49B1-4744-AFEF-2591EE854D1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2E5C8C9-393D-4791-93F5-43FDB7D1786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CF52100-1EDC-4E4B-BF33-9C7673CBFE6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Лист1!$B$5:$D$5</c:f>
              <c:numCache>
                <c:formatCode>0_);\-0</c:formatCode>
                <c:ptCount val="3"/>
                <c:pt idx="0">
                  <c:v>19.512195122000001</c:v>
                </c:pt>
                <c:pt idx="1">
                  <c:v>5</c:v>
                </c:pt>
                <c:pt idx="2">
                  <c:v>15.060240964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E9F-4E57-9755-CE719BD75B06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E: Senior Security</c:v>
                </c:pt>
              </c:strCache>
            </c:strRef>
          </c:tx>
          <c:spPr>
            <a:solidFill>
              <a:srgbClr val="605CA8"/>
            </a:solidFill>
            <a:ln>
              <a:solidFill>
                <a:srgbClr val="605CA8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0D0B10B-5CFB-4487-BDD8-C00EDF7A916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7A9AE26-7940-4BD9-BA01-A754396D1BA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BE50711-2194-4F5C-A4F5-24861E0EE38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Лист1!$B$6:$D$6</c:f>
              <c:numCache>
                <c:formatCode>0_);\-0</c:formatCode>
                <c:ptCount val="3"/>
                <c:pt idx="0">
                  <c:v>6.7073170729999996</c:v>
                </c:pt>
                <c:pt idx="1">
                  <c:v>13.333333333000001</c:v>
                </c:pt>
                <c:pt idx="2">
                  <c:v>22.891566265000002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E9F-4E57-9755-CE719BD75B06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F: Suburban Stability</c:v>
                </c:pt>
              </c:strCache>
            </c:strRef>
          </c:tx>
          <c:spPr>
            <a:solidFill>
              <a:srgbClr val="4A287B"/>
            </a:solidFill>
            <a:ln>
              <a:solidFill>
                <a:srgbClr val="4A287B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8B43B5D-478A-41D1-AFE4-18576938DAF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6309785-4074-49A0-851B-873C1B84BBE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E72E122-70B2-4EBC-B80F-4A99BE6D808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Лист1!$B$7:$D$7</c:f>
              <c:numCache>
                <c:formatCode>0_);\-0</c:formatCode>
                <c:ptCount val="3"/>
                <c:pt idx="0">
                  <c:v>3.0487804879999998</c:v>
                </c:pt>
                <c:pt idx="1">
                  <c:v>6.1111111109999996</c:v>
                </c:pt>
                <c:pt idx="2">
                  <c:v>3.012048193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E9F-4E57-9755-CE719BD75B06}"/>
            </c:ext>
          </c:extLst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G: Domestic Success</c:v>
                </c:pt>
              </c:strCache>
            </c:strRef>
          </c:tx>
          <c:spPr>
            <a:solidFill>
              <a:srgbClr val="DD3967"/>
            </a:solidFill>
            <a:ln>
              <a:solidFill>
                <a:srgbClr val="DD3967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D1E3212-F4A6-4971-9285-3AAB6E4CF4A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BF9DD1F-8B19-46BB-9C0E-BE7A7451CEF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D8A284D-317B-4014-85C0-643BA0E431A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Лист1!$B$8:$D$8</c:f>
              <c:numCache>
                <c:formatCode>0_);\-0</c:formatCode>
                <c:ptCount val="3"/>
                <c:pt idx="0">
                  <c:v>20.12195122</c:v>
                </c:pt>
                <c:pt idx="1">
                  <c:v>20</c:v>
                </c:pt>
                <c:pt idx="2">
                  <c:v>14.457831325000001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E9F-4E57-9755-CE719BD75B06}"/>
            </c:ext>
          </c:extLst>
        </c:ser>
        <c:ser>
          <c:idx val="7"/>
          <c:order val="7"/>
          <c:tx>
            <c:strRef>
              <c:f>Лист1!$A$9</c:f>
              <c:strCache>
                <c:ptCount val="1"/>
                <c:pt idx="0">
                  <c:v>H: Aspiring Homemakers</c:v>
                </c:pt>
              </c:strCache>
            </c:strRef>
          </c:tx>
          <c:spPr>
            <a:solidFill>
              <a:srgbClr val="E97E80"/>
            </a:solidFill>
            <a:ln>
              <a:solidFill>
                <a:srgbClr val="E97E8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6E5049B-0C84-4106-B7AD-A508B86BBBF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CAC667A-C58D-4730-A3F8-2622937D001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342311B-1A01-4828-864A-9A9E099FFAD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Лист1!$B$9:$D$9</c:f>
              <c:numCache>
                <c:formatCode>0_);\-0</c:formatCode>
                <c:ptCount val="3"/>
                <c:pt idx="0">
                  <c:v>9.7560975610000007</c:v>
                </c:pt>
                <c:pt idx="1">
                  <c:v>8.8888888890000004</c:v>
                </c:pt>
                <c:pt idx="2">
                  <c:v>10.240963855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7E9F-4E57-9755-CE719BD75B06}"/>
            </c:ext>
          </c:extLst>
        </c:ser>
        <c:ser>
          <c:idx val="8"/>
          <c:order val="8"/>
          <c:tx>
            <c:strRef>
              <c:f>Лист1!$A$10</c:f>
              <c:strCache>
                <c:ptCount val="1"/>
                <c:pt idx="0">
                  <c:v>I: Family Basics</c:v>
                </c:pt>
              </c:strCache>
            </c:strRef>
          </c:tx>
          <c:spPr>
            <a:solidFill>
              <a:srgbClr val="00D592"/>
            </a:solidFill>
            <a:ln>
              <a:solidFill>
                <a:srgbClr val="00D592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135637D-67CD-4431-99AD-7A627BA7730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160CD53-8D59-4AA2-9A98-39B8466F8D2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E0FDBF0-78FC-4F0A-86CB-5BD09C4B1E4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Лист1!$B$10:$D$10</c:f>
              <c:numCache>
                <c:formatCode>0_);\-0</c:formatCode>
                <c:ptCount val="3"/>
                <c:pt idx="0">
                  <c:v>12.195121951000001</c:v>
                </c:pt>
                <c:pt idx="1">
                  <c:v>2.2222222220000001</c:v>
                </c:pt>
                <c:pt idx="2">
                  <c:v>3.6144578310000002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7E9F-4E57-9755-CE719BD75B06}"/>
            </c:ext>
          </c:extLst>
        </c:ser>
        <c:ser>
          <c:idx val="9"/>
          <c:order val="9"/>
          <c:tx>
            <c:strRef>
              <c:f>Лист1!$A$11</c:f>
              <c:strCache>
                <c:ptCount val="1"/>
                <c:pt idx="0">
                  <c:v>J: Transient Renters</c:v>
                </c:pt>
              </c:strCache>
            </c:strRef>
          </c:tx>
          <c:spPr>
            <a:solidFill>
              <a:srgbClr val="A3D340"/>
            </a:solidFill>
            <a:ln>
              <a:solidFill>
                <a:srgbClr val="A3D34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B9024F7-C7F5-4C4D-8006-BF93E094842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15F5923-2630-4E9A-B927-FA8A22C3854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B266603-9025-43E7-B650-15AFD0F9159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Лист1!$B$11:$D$11</c:f>
              <c:numCache>
                <c:formatCode>0_);\-0</c:formatCode>
                <c:ptCount val="3"/>
                <c:pt idx="0">
                  <c:v>0</c:v>
                </c:pt>
                <c:pt idx="1">
                  <c:v>1.111111111</c:v>
                </c:pt>
                <c:pt idx="2">
                  <c:v>0.602409639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7E9F-4E57-9755-CE719BD75B06}"/>
            </c:ext>
          </c:extLst>
        </c:ser>
        <c:ser>
          <c:idx val="10"/>
          <c:order val="10"/>
          <c:tx>
            <c:strRef>
              <c:f>Лист1!$A$12</c:f>
              <c:strCache>
                <c:ptCount val="1"/>
                <c:pt idx="0">
                  <c:v>K: Municipal Tenants</c:v>
                </c:pt>
              </c:strCache>
            </c:strRef>
          </c:tx>
          <c:spPr>
            <a:solidFill>
              <a:srgbClr val="333333"/>
            </a:solidFill>
            <a:ln>
              <a:solidFill>
                <a:srgbClr val="333333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6761709-48CE-4C50-8C9E-4A408ACB7A4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A52D41F-17F3-4B1F-88A9-BE33B85F449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6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9F96369-C2E0-4D61-B3FA-F59AE50EB71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7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Лист1!$B$12:$D$12</c:f>
              <c:numCache>
                <c:formatCode>0_);\-0</c:formatCode>
                <c:ptCount val="3"/>
                <c:pt idx="0">
                  <c:v>0</c:v>
                </c:pt>
                <c:pt idx="1">
                  <c:v>6.1111111109999996</c:v>
                </c:pt>
                <c:pt idx="2">
                  <c:v>1.8072289159999999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7E9F-4E57-9755-CE719BD75B06}"/>
            </c:ext>
          </c:extLst>
        </c:ser>
        <c:ser>
          <c:idx val="11"/>
          <c:order val="11"/>
          <c:tx>
            <c:strRef>
              <c:f>Лист1!$A$13</c:f>
              <c:strCache>
                <c:ptCount val="1"/>
                <c:pt idx="0">
                  <c:v>L: Vintage Value</c:v>
                </c:pt>
              </c:strCache>
            </c:strRef>
          </c:tx>
          <c:spPr>
            <a:solidFill>
              <a:srgbClr val="D9D9D9"/>
            </a:solidFill>
            <a:ln>
              <a:solidFill>
                <a:srgbClr val="D9D9D9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15824B9-70A5-4844-A644-ABDDFFBEDD5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B7E818C-8A98-4939-A690-E812B9DD5A6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A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7991F43-7956-4976-AAB6-EAAA8C71433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B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Лист1!$B$13:$D$13</c:f>
              <c:numCache>
                <c:formatCode>0_);\-0</c:formatCode>
                <c:ptCount val="3"/>
                <c:pt idx="0">
                  <c:v>0</c:v>
                </c:pt>
                <c:pt idx="1">
                  <c:v>0.55555555599999995</c:v>
                </c:pt>
                <c:pt idx="2">
                  <c:v>2.4096385539999998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7E9F-4E57-9755-CE719BD75B06}"/>
            </c:ext>
          </c:extLst>
        </c:ser>
        <c:ser>
          <c:idx val="12"/>
          <c:order val="12"/>
          <c:tx>
            <c:strRef>
              <c:f>Лист1!$A$14</c:f>
              <c:strCache>
                <c:ptCount val="1"/>
                <c:pt idx="0">
                  <c:v>M: Modest Traditions</c:v>
                </c:pt>
              </c:strCache>
            </c:strRef>
          </c:tx>
          <c:spPr>
            <a:solidFill>
              <a:srgbClr val="33BF00"/>
            </a:solidFill>
            <a:ln>
              <a:solidFill>
                <a:srgbClr val="33BF0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C48A111-9E27-4C56-92E4-022889A3272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D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B2715B3-F8AD-4D60-A26C-47BF663887F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E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F50D572-E909-40AF-A5D4-E7E8A2C4574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F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Лист1!$B$14:$D$14</c:f>
              <c:numCache>
                <c:formatCode>0_);\-0</c:formatCode>
                <c:ptCount val="3"/>
                <c:pt idx="0">
                  <c:v>2.4390243900000002</c:v>
                </c:pt>
                <c:pt idx="1">
                  <c:v>2.7777777779999999</c:v>
                </c:pt>
                <c:pt idx="2">
                  <c:v>1.2048192769999999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E9F-4E57-9755-CE719BD75B06}"/>
            </c:ext>
          </c:extLst>
        </c:ser>
        <c:ser>
          <c:idx val="13"/>
          <c:order val="13"/>
          <c:tx>
            <c:strRef>
              <c:f>Лист1!$A$15</c:f>
              <c:strCache>
                <c:ptCount val="1"/>
                <c:pt idx="0">
                  <c:v>N: Urban Cohesion</c:v>
                </c:pt>
              </c:strCache>
            </c:strRef>
          </c:tx>
          <c:spPr>
            <a:solidFill>
              <a:srgbClr val="00BFD5"/>
            </a:solidFill>
            <a:ln>
              <a:solidFill>
                <a:srgbClr val="00BFD5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E42ADF4-543F-4F82-9944-1EDA64F4F56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1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FDA107B-EBF9-4633-A50C-374638440D5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2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7916CD1-E0BA-43C9-9882-58830097196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3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Лист1!$B$15:$D$15</c:f>
              <c:numCache>
                <c:formatCode>0_);\-0</c:formatCode>
                <c:ptCount val="3"/>
                <c:pt idx="0">
                  <c:v>0.60975609799999997</c:v>
                </c:pt>
                <c:pt idx="1">
                  <c:v>3.888888889</c:v>
                </c:pt>
                <c:pt idx="2">
                  <c:v>1.8072289159999999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7E9F-4E57-9755-CE719BD75B06}"/>
            </c:ext>
          </c:extLst>
        </c:ser>
        <c:ser>
          <c:idx val="14"/>
          <c:order val="14"/>
          <c:tx>
            <c:strRef>
              <c:f>Лист1!$A$16</c:f>
              <c:strCache>
                <c:ptCount val="1"/>
                <c:pt idx="0">
                  <c:v>O: Rental Hubs</c:v>
                </c:pt>
              </c:strCache>
            </c:strRef>
          </c:tx>
          <c:spPr>
            <a:solidFill>
              <a:srgbClr val="0073B7"/>
            </a:solidFill>
            <a:ln>
              <a:solidFill>
                <a:srgbClr val="0073B7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66DBFF6-CA88-4D9D-BAC7-DF844339BE7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5-7E9F-4E57-9755-CE719BD75B0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C3AE8DC-966B-4AAD-8BC2-10CDAE41E8C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6-7E9F-4E57-9755-CE719BD75B0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CD75055-0577-42DF-90A1-825B99C977D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7-7E9F-4E57-9755-CE719BD75B0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Лист1!$B$16:$D$16</c:f>
              <c:numCache>
                <c:formatCode>0_);\-0</c:formatCode>
                <c:ptCount val="3"/>
                <c:pt idx="0">
                  <c:v>4.8780487800000003</c:v>
                </c:pt>
                <c:pt idx="1">
                  <c:v>2.7777777779999999</c:v>
                </c:pt>
                <c:pt idx="2">
                  <c:v>1.8072289159999999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7E9F-4E57-9755-CE719BD75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A. Lavish Lifestyles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56FA5EE-A7B2-4548-97FF-9CCFFF99175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EBA439C-B44C-44EF-9DE6-4E5A303552D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CC449C8-2CB3-4C6C-B69A-AF6020EE374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D4C-4172-A1D1-6D8E41F3D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0.60975609799999997</c:v>
                </c:pt>
                <c:pt idx="1">
                  <c:v>1.6666666670000001</c:v>
                </c:pt>
                <c:pt idx="2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B. Executive Wealth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6135D6D-62FE-43AC-AAE4-23513AC682C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15B2596-BC93-40B8-B993-B2FCB55567B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D3EAF46-10CB-45D5-B825-0FF25B1CFBD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D4C-4172-A1D1-6D8E41F3D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12.195121951000001</c:v>
                </c:pt>
                <c:pt idx="1">
                  <c:v>16.111111111</c:v>
                </c:pt>
                <c:pt idx="2">
                  <c:v>22.891566265000002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C. Mature Money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B9BA176-C128-4E22-A95F-0A2197DC237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CC0E0DA-0ECC-408A-8F3F-FE55BF6C863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2015494-693D-448E-A77B-B86857C0CBD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D4C-4172-A1D1-6D8E41F3D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Лист1!$B$4:$D$4</c:f>
              <c:numCache>
                <c:formatCode>0_);\-0</c:formatCode>
                <c:ptCount val="3"/>
                <c:pt idx="0">
                  <c:v>21.951219512000002</c:v>
                </c:pt>
                <c:pt idx="1">
                  <c:v>17.222222221999999</c:v>
                </c:pt>
                <c:pt idx="2">
                  <c:v>22.891566265000002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D. City Sophisticates</c:v>
                </c:pt>
              </c:strCache>
            </c:strRef>
          </c:tx>
          <c:spPr>
            <a:solidFill>
              <a:srgbClr val="1400D5"/>
            </a:solidFill>
            <a:ln>
              <a:solidFill>
                <a:srgbClr val="1400D5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1580034-D108-432B-B01A-09AFF7D128D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7C749C1-76E1-42CE-A633-33AFF9B6923A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CBB503B-398E-46E6-84AB-2828B23EE01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Лист1!$B$5:$D$5</c:f>
              <c:numCache>
                <c:formatCode>0_);\-0</c:formatCode>
                <c:ptCount val="3"/>
                <c:pt idx="0">
                  <c:v>0.60975609799999997</c:v>
                </c:pt>
                <c:pt idx="1">
                  <c:v>0</c:v>
                </c:pt>
                <c:pt idx="2">
                  <c:v>0.602409639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D4C-4172-A1D1-6D8E41F3DE70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E. Career Climbers</c:v>
                </c:pt>
              </c:strCache>
            </c:strRef>
          </c:tx>
          <c:spPr>
            <a:solidFill>
              <a:srgbClr val="605CA8"/>
            </a:solidFill>
            <a:ln>
              <a:solidFill>
                <a:srgbClr val="605CA8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B46504B-B388-4E8A-960A-ED92B56D0ED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9ECCDCC-53D2-4F30-9E0E-53513CEB475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F9F31E2-F304-4B6E-A8A5-0ECCE152733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Лист1!$B$6:$D$6</c:f>
              <c:numCache>
                <c:formatCode>0_);\-0</c:formatCode>
                <c:ptCount val="3"/>
                <c:pt idx="0">
                  <c:v>1.8292682929999999</c:v>
                </c:pt>
                <c:pt idx="1">
                  <c:v>4.4444444440000002</c:v>
                </c:pt>
                <c:pt idx="2">
                  <c:v>1.8072289159999999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D4C-4172-A1D1-6D8E41F3DE70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F. Countryside Communities</c:v>
                </c:pt>
              </c:strCache>
            </c:strRef>
          </c:tx>
          <c:spPr>
            <a:solidFill>
              <a:srgbClr val="4A287B"/>
            </a:solidFill>
            <a:ln>
              <a:solidFill>
                <a:srgbClr val="4A287B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F1E6491-54D2-4A76-BFEB-E4F092A10D3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22311DD-95A9-44DD-A5FF-F89BCB06298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8D92517-05ED-40F3-B48C-8BED8DDA2FCA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Лист1!$B$7:$D$7</c:f>
              <c:numCache>
                <c:formatCode>0_);\-0</c:formatCode>
                <c:ptCount val="3"/>
                <c:pt idx="0">
                  <c:v>18.902439024</c:v>
                </c:pt>
                <c:pt idx="1">
                  <c:v>13.888888889</c:v>
                </c:pt>
                <c:pt idx="2">
                  <c:v>11.445783133000001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D4C-4172-A1D1-6D8E41F3DE70}"/>
            </c:ext>
          </c:extLst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G. Successful Suburbs</c:v>
                </c:pt>
              </c:strCache>
            </c:strRef>
          </c:tx>
          <c:spPr>
            <a:solidFill>
              <a:srgbClr val="DD3967"/>
            </a:solidFill>
            <a:ln>
              <a:solidFill>
                <a:srgbClr val="DD3967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5DD7B96-8272-4ED9-8EF4-7A68CCA1020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8CE5A06-9A4F-42FC-A473-E7912990596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F47E8E0-2C5D-47E1-B355-6674D20E310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Лист1!$B$8:$D$8</c:f>
              <c:numCache>
                <c:formatCode>0_);\-0</c:formatCode>
                <c:ptCount val="3"/>
                <c:pt idx="0">
                  <c:v>6.7073170729999996</c:v>
                </c:pt>
                <c:pt idx="1">
                  <c:v>8.3333333330000006</c:v>
                </c:pt>
                <c:pt idx="2">
                  <c:v>4.2168674700000004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D4C-4172-A1D1-6D8E41F3DE70}"/>
            </c:ext>
          </c:extLst>
        </c:ser>
        <c:ser>
          <c:idx val="7"/>
          <c:order val="7"/>
          <c:tx>
            <c:strRef>
              <c:f>Лист1!$A$9</c:f>
              <c:strCache>
                <c:ptCount val="1"/>
                <c:pt idx="0">
                  <c:v>H. Steady Neighbourhoods</c:v>
                </c:pt>
              </c:strCache>
            </c:strRef>
          </c:tx>
          <c:spPr>
            <a:solidFill>
              <a:srgbClr val="E97E80"/>
            </a:solidFill>
            <a:ln>
              <a:solidFill>
                <a:srgbClr val="E97E8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05BB7BA-8645-4591-A1C2-DE83C552817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49E4433-7D94-4B9B-AE2F-79B2F8FCFE3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03A30B8-C13D-4119-B939-71310E8DB60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Лист1!$B$9:$D$9</c:f>
              <c:numCache>
                <c:formatCode>0_);\-0</c:formatCode>
                <c:ptCount val="3"/>
                <c:pt idx="0">
                  <c:v>6.0975609759999996</c:v>
                </c:pt>
                <c:pt idx="1">
                  <c:v>8.3333333330000006</c:v>
                </c:pt>
                <c:pt idx="2">
                  <c:v>5.4216867469999999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1D4C-4172-A1D1-6D8E41F3DE70}"/>
            </c:ext>
          </c:extLst>
        </c:ser>
        <c:ser>
          <c:idx val="8"/>
          <c:order val="8"/>
          <c:tx>
            <c:strRef>
              <c:f>Лист1!$A$10</c:f>
              <c:strCache>
                <c:ptCount val="1"/>
                <c:pt idx="0">
                  <c:v>I. Comfortable Seniors</c:v>
                </c:pt>
              </c:strCache>
            </c:strRef>
          </c:tx>
          <c:spPr>
            <a:solidFill>
              <a:srgbClr val="00D592"/>
            </a:solidFill>
            <a:ln>
              <a:solidFill>
                <a:srgbClr val="00D592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B1FD5C7-735E-47C8-93AF-A14501E9016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810AED8-1B93-4292-B44C-4EB53038980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BE20FD4-85C5-4BCD-90B1-9CE4679AE5A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Лист1!$B$10:$D$10</c:f>
              <c:numCache>
                <c:formatCode>0_);\-0</c:formatCode>
                <c:ptCount val="3"/>
                <c:pt idx="0">
                  <c:v>0.60975609799999997</c:v>
                </c:pt>
                <c:pt idx="1">
                  <c:v>0.55555555599999995</c:v>
                </c:pt>
                <c:pt idx="2">
                  <c:v>6.6265060240000002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D4C-4172-A1D1-6D8E41F3DE70}"/>
            </c:ext>
          </c:extLst>
        </c:ser>
        <c:ser>
          <c:idx val="9"/>
          <c:order val="9"/>
          <c:tx>
            <c:strRef>
              <c:f>Лист1!$A$11</c:f>
              <c:strCache>
                <c:ptCount val="1"/>
                <c:pt idx="0">
                  <c:v>J. Starting Out</c:v>
                </c:pt>
              </c:strCache>
            </c:strRef>
          </c:tx>
          <c:spPr>
            <a:solidFill>
              <a:srgbClr val="A3D340"/>
            </a:solidFill>
            <a:ln>
              <a:solidFill>
                <a:srgbClr val="A3D34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533C4B4-2963-4BBB-950D-AF338145B9C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8E9C921-EF83-4254-B2DD-66E2BF87BFC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C0FF692-FC3C-4C4A-81EF-B2E1C7B1F95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Лист1!$B$11:$D$11</c:f>
              <c:numCache>
                <c:formatCode>0_);\-0</c:formatCode>
                <c:ptCount val="3"/>
                <c:pt idx="0">
                  <c:v>1.2195121950000001</c:v>
                </c:pt>
                <c:pt idx="1">
                  <c:v>5</c:v>
                </c:pt>
                <c:pt idx="2">
                  <c:v>3.012048193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1D4C-4172-A1D1-6D8E41F3DE70}"/>
            </c:ext>
          </c:extLst>
        </c:ser>
        <c:ser>
          <c:idx val="10"/>
          <c:order val="10"/>
          <c:tx>
            <c:strRef>
              <c:f>Лист1!$A$12</c:f>
              <c:strCache>
                <c:ptCount val="1"/>
                <c:pt idx="0">
                  <c:v>K. Student Life</c:v>
                </c:pt>
              </c:strCache>
            </c:strRef>
          </c:tx>
          <c:spPr>
            <a:solidFill>
              <a:srgbClr val="333333"/>
            </a:solidFill>
            <a:ln>
              <a:solidFill>
                <a:srgbClr val="333333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B459703-C51F-4FD9-963A-86CDEE8676E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B8B002C-B298-475C-8DF6-2381C74E33A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6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3434EC9-0C58-4752-AC86-B8C516CD89F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7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Лист1!$B$12:$D$12</c:f>
              <c:numCache>
                <c:formatCode>0_);\-0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0.602409639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1D4C-4172-A1D1-6D8E41F3DE70}"/>
            </c:ext>
          </c:extLst>
        </c:ser>
        <c:ser>
          <c:idx val="11"/>
          <c:order val="11"/>
          <c:tx>
            <c:strRef>
              <c:f>Лист1!$A$13</c:f>
              <c:strCache>
                <c:ptCount val="1"/>
                <c:pt idx="0">
                  <c:v>L. Modest Means</c:v>
                </c:pt>
              </c:strCache>
            </c:strRef>
          </c:tx>
          <c:spPr>
            <a:solidFill>
              <a:srgbClr val="D9D9D9"/>
            </a:solidFill>
            <a:ln>
              <a:solidFill>
                <a:srgbClr val="D9D9D9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9FD69D6-E91E-4C61-8A22-36C722CAC1C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4DA01C8-3DB1-482D-A20B-91E837AE98E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A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F87BD4A-F82A-4313-9E54-6F730B40FEC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B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Лист1!$B$13:$D$13</c:f>
              <c:numCache>
                <c:formatCode>0_);\-0</c:formatCode>
                <c:ptCount val="3"/>
                <c:pt idx="0">
                  <c:v>3.0487804879999998</c:v>
                </c:pt>
                <c:pt idx="1">
                  <c:v>7.2222222220000001</c:v>
                </c:pt>
                <c:pt idx="2">
                  <c:v>4.8192771079999996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1D4C-4172-A1D1-6D8E41F3DE70}"/>
            </c:ext>
          </c:extLst>
        </c:ser>
        <c:ser>
          <c:idx val="12"/>
          <c:order val="12"/>
          <c:tx>
            <c:strRef>
              <c:f>Лист1!$A$14</c:f>
              <c:strCache>
                <c:ptCount val="1"/>
                <c:pt idx="0">
                  <c:v>M. Striving Families</c:v>
                </c:pt>
              </c:strCache>
            </c:strRef>
          </c:tx>
          <c:spPr>
            <a:solidFill>
              <a:srgbClr val="33BF00"/>
            </a:solidFill>
            <a:ln>
              <a:solidFill>
                <a:srgbClr val="33BF0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E9C1350-EC3B-41F4-8A48-1FD47BB97D1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D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1BEA7D3-7F28-4FBB-8C02-5811886D896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E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8744E71-0EB8-4EA0-8021-0875D4B8B85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F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Лист1!$B$14:$D$14</c:f>
              <c:numCache>
                <c:formatCode>0_);\-0</c:formatCode>
                <c:ptCount val="3"/>
                <c:pt idx="0">
                  <c:v>10.975609756000001</c:v>
                </c:pt>
                <c:pt idx="1">
                  <c:v>2.7777777779999999</c:v>
                </c:pt>
                <c:pt idx="2">
                  <c:v>3.012048193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D4C-4172-A1D1-6D8E41F3DE70}"/>
            </c:ext>
          </c:extLst>
        </c:ser>
        <c:ser>
          <c:idx val="13"/>
          <c:order val="13"/>
          <c:tx>
            <c:strRef>
              <c:f>Лист1!$A$15</c:f>
              <c:strCache>
                <c:ptCount val="1"/>
                <c:pt idx="0">
                  <c:v>N. Poorer Pensioners</c:v>
                </c:pt>
              </c:strCache>
            </c:strRef>
          </c:tx>
          <c:spPr>
            <a:solidFill>
              <a:srgbClr val="00BFD5"/>
            </a:solidFill>
            <a:ln>
              <a:solidFill>
                <a:srgbClr val="00BFD5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AD5D292-8080-4C95-8672-6E1F45F5A76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1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C9E5340-8C9E-4E4F-BF22-2ED55D46880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2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AD820C2-3B94-4E22-92EF-C5911F2B6D9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3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Лист1!$B$15:$D$15</c:f>
              <c:numCache>
                <c:formatCode>0_);\-0</c:formatCode>
                <c:ptCount val="3"/>
                <c:pt idx="0">
                  <c:v>0</c:v>
                </c:pt>
                <c:pt idx="1">
                  <c:v>6.1111111109999996</c:v>
                </c:pt>
                <c:pt idx="2">
                  <c:v>4.8192771079999996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1D4C-4172-A1D1-6D8E41F3DE70}"/>
            </c:ext>
          </c:extLst>
        </c:ser>
        <c:ser>
          <c:idx val="14"/>
          <c:order val="14"/>
          <c:tx>
            <c:strRef>
              <c:f>Лист1!$A$16</c:f>
              <c:strCache>
                <c:ptCount val="1"/>
                <c:pt idx="0">
                  <c:v>O. Young Hardship</c:v>
                </c:pt>
              </c:strCache>
            </c:strRef>
          </c:tx>
          <c:spPr>
            <a:solidFill>
              <a:srgbClr val="0073B7"/>
            </a:solidFill>
            <a:ln>
              <a:solidFill>
                <a:srgbClr val="0073B7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39E2481-6CFF-46FC-9863-D666C863A7C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5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AF1C900-9A74-4672-9601-91E954F92A4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6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18D718C-EB45-4AE6-AC10-71ACD22E19B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7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Лист1!$B$16:$D$16</c:f>
              <c:numCache>
                <c:formatCode>0_);\-0</c:formatCode>
                <c:ptCount val="3"/>
                <c:pt idx="0">
                  <c:v>2.4390243900000002</c:v>
                </c:pt>
                <c:pt idx="1">
                  <c:v>3.888888889</c:v>
                </c:pt>
                <c:pt idx="2">
                  <c:v>2.4096385539999998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1D4C-4172-A1D1-6D8E41F3DE70}"/>
            </c:ext>
          </c:extLst>
        </c:ser>
        <c:ser>
          <c:idx val="15"/>
          <c:order val="15"/>
          <c:tx>
            <c:strRef>
              <c:f>Лист1!$A$17</c:f>
              <c:strCache>
                <c:ptCount val="1"/>
                <c:pt idx="0">
                  <c:v>P. Struggling Estates</c:v>
                </c:pt>
              </c:strCache>
            </c:strRef>
          </c:tx>
          <c:spPr>
            <a:solidFill>
              <a:srgbClr val="1400D5"/>
            </a:solidFill>
            <a:ln>
              <a:solidFill>
                <a:srgbClr val="1400D5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8A576A8-2BD4-4D53-A8CB-75F8E792577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9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BF1B2A3-BE9D-4F42-BA31-FEA7DE6DD0B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A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099A32F-F192-45AD-96E3-CFEE4E5EFCB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B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Лист1!$B$17:$D$17</c:f>
              <c:numCache>
                <c:formatCode>0_);\-0</c:formatCode>
                <c:ptCount val="3"/>
                <c:pt idx="0">
                  <c:v>4.2682926830000003</c:v>
                </c:pt>
                <c:pt idx="1">
                  <c:v>2.2222222220000001</c:v>
                </c:pt>
                <c:pt idx="2">
                  <c:v>1.2048192769999999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1D4C-4172-A1D1-6D8E41F3DE70}"/>
            </c:ext>
          </c:extLst>
        </c:ser>
        <c:ser>
          <c:idx val="16"/>
          <c:order val="16"/>
          <c:tx>
            <c:strRef>
              <c:f>Лист1!$A$18</c:f>
              <c:strCache>
                <c:ptCount val="1"/>
                <c:pt idx="0">
                  <c:v>Q. Difficult Circumstances</c:v>
                </c:pt>
              </c:strCache>
            </c:strRef>
          </c:tx>
          <c:spPr>
            <a:solidFill>
              <a:srgbClr val="605CA8"/>
            </a:solidFill>
            <a:ln>
              <a:solidFill>
                <a:srgbClr val="605CA8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C6E35F7-0CB6-4A6D-88DB-4DECC332536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D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28EB5FF-D73B-408D-BE8D-980485EBA53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E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F19CA8D-0D8F-44C1-9BC3-35FF601FFA2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F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Лист1!$B$18:$D$18</c:f>
              <c:numCache>
                <c:formatCode>0_);\-0</c:formatCode>
                <c:ptCount val="3"/>
                <c:pt idx="0">
                  <c:v>1.2195121950000001</c:v>
                </c:pt>
                <c:pt idx="1">
                  <c:v>0</c:v>
                </c:pt>
                <c:pt idx="2">
                  <c:v>1.8072289159999999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1D4C-4172-A1D1-6D8E41F3DE70}"/>
            </c:ext>
          </c:extLst>
        </c:ser>
        <c:ser>
          <c:idx val="17"/>
          <c:order val="17"/>
          <c:tx>
            <c:strRef>
              <c:f>Лист1!$A$19</c:f>
              <c:strCache>
                <c:ptCount val="1"/>
                <c:pt idx="0">
                  <c:v>R. Not Private Households</c:v>
                </c:pt>
              </c:strCache>
            </c:strRef>
          </c:tx>
          <c:spPr>
            <a:solidFill>
              <a:srgbClr val="4A287B"/>
            </a:solidFill>
            <a:ln>
              <a:solidFill>
                <a:srgbClr val="4A287B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205325C-2E81-4893-A009-D101986DD2B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1-1D4C-4172-A1D1-6D8E41F3DE70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D74492D-4121-4385-A84D-916B83A5B56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2-1D4C-4172-A1D1-6D8E41F3DE70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46CA52F-619F-4421-B133-6DF76CB408C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43-1D4C-4172-A1D1-6D8E41F3DE70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Лист1!$B$19:$D$19</c:f>
              <c:numCache>
                <c:formatCode>0_);\-0</c:formatCode>
                <c:ptCount val="3"/>
                <c:pt idx="0">
                  <c:v>4.2682926830000003</c:v>
                </c:pt>
                <c:pt idx="1">
                  <c:v>0</c:v>
                </c:pt>
                <c:pt idx="2">
                  <c:v>1.2048192769999999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1D4C-4172-A1D1-6D8E41F3D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Customer / donor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EC4404F-0C78-40A0-A6B2-1F74FF0F20B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F98-4889-9496-6E3F78C31D91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CCCCDEE-322F-48FE-AE84-2158A0070FE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F98-4889-9496-6E3F78C31D91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8C1E714-D067-48E3-AD80-E738DFABDF5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F98-4889-9496-6E3F78C31D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21.951219512000002</c:v>
                </c:pt>
                <c:pt idx="1">
                  <c:v>42.777777778000001</c:v>
                </c:pt>
                <c:pt idx="2">
                  <c:v>17.469879517999999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Not customer or donor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11C831D-D6C2-4B73-9ED4-89EF320F434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F98-4889-9496-6E3F78C31D91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1A64AE0-EA02-4B13-8B45-3E66A5115BC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F98-4889-9496-6E3F78C31D91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1A6DA11-741C-4144-8BA0-227ED65D657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F98-4889-9496-6E3F78C31D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78.048780488000006</c:v>
                </c:pt>
                <c:pt idx="1">
                  <c:v>57.222222221999999</c:v>
                </c:pt>
                <c:pt idx="2">
                  <c:v>82.530120482000001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30193370580673E-2"/>
          <c:y val="9.3776732683181763E-2"/>
          <c:w val="0.96793633699417114"/>
          <c:h val="0.83798289299011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British Heart Foundation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D2E63A6-0198-4180-A838-F7EB27FA439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753-4819-A413-CC5B3B00E777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9D85C59-3D86-4713-A816-73E1B717AE4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753-4819-A413-CC5B3B00E777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98ED3E1-1476-49EC-9329-9A79C8DB6BF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753-4819-A413-CC5B3B00E777}"/>
                </c:ext>
              </c:extLst>
            </c:dLbl>
            <c:dLbl>
              <c:idx val="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E2902FA-5FF1-49D7-8A23-11FDB162A5C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753-4819-A413-CC5B3B00E777}"/>
                </c:ext>
              </c:extLst>
            </c:dLbl>
            <c:dLbl>
              <c:idx val="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D7DA34C-CDB8-4EEF-BDE0-83C4041AD9A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753-4819-A413-CC5B3B00E777}"/>
                </c:ext>
              </c:extLst>
            </c:dLbl>
            <c:dLbl>
              <c:idx val="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B8A5AA5-9CE5-4617-A5C8-032BF2E450E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753-4819-A413-CC5B3B00E777}"/>
                </c:ext>
              </c:extLst>
            </c:dLbl>
            <c:dLbl>
              <c:idx val="6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01C44F3-0A0E-401B-9AD9-02C43E655B0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753-4819-A413-CC5B3B00E777}"/>
                </c:ext>
              </c:extLst>
            </c:dLbl>
            <c:dLbl>
              <c:idx val="7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4D223B1-9CB3-4D76-9E1F-6C1782BA4B8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753-4819-A413-CC5B3B00E777}"/>
                </c:ext>
              </c:extLst>
            </c:dLbl>
            <c:dLbl>
              <c:idx val="8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43BEE4B-3D7C-460D-97F8-1E776E45FE6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753-4819-A413-CC5B3B00E777}"/>
                </c:ext>
              </c:extLst>
            </c:dLbl>
            <c:dLbl>
              <c:idx val="9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8CBD17C-2F36-40C6-B127-24AA806C574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753-4819-A413-CC5B3B00E777}"/>
                </c:ext>
              </c:extLst>
            </c:dLbl>
            <c:dLbl>
              <c:idx val="1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E94ADA2-A66D-4C67-9A42-6FEBB51C53D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753-4819-A413-CC5B3B00E777}"/>
                </c:ext>
              </c:extLst>
            </c:dLbl>
            <c:dLbl>
              <c:idx val="1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1E87129-68C3-4C50-9608-9B2306DA9DF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753-4819-A413-CC5B3B00E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Лист1!$B$1:$M$1</c:f>
              <c:strCache>
                <c:ptCount val="12"/>
                <c:pt idx="0">
                  <c:v>Threw it away</c:v>
                </c:pt>
                <c:pt idx="1">
                  <c:v>Threw it away/recycled (NET)</c:v>
                </c:pt>
                <c:pt idx="2">
                  <c:v>Read/looked/glanced at it</c:v>
                </c:pt>
                <c:pt idx="3">
                  <c:v>Opened it</c:v>
                </c:pt>
                <c:pt idx="4">
                  <c:v>Recycled</c:v>
                </c:pt>
                <c:pt idx="5">
                  <c:v>Put it aside to look at later</c:v>
                </c:pt>
                <c:pt idx="6">
                  <c:v>Put it in the usual place</c:v>
                </c:pt>
                <c:pt idx="7">
                  <c:v>Passed it on/left out for the person it's for</c:v>
                </c:pt>
                <c:pt idx="8">
                  <c:v>Filed it for reference or records</c:v>
                </c:pt>
                <c:pt idx="9">
                  <c:v>Used/did something with the information</c:v>
                </c:pt>
                <c:pt idx="10">
                  <c:v>Put it on display (e.g.on a fridge,noticeboard)</c:v>
                </c:pt>
                <c:pt idx="11">
                  <c:v>Took it out of the house (e.g.to work)</c:v>
                </c:pt>
              </c:strCache>
            </c:strRef>
          </c:cat>
          <c:val>
            <c:numRef>
              <c:f>Лист1!$B$2:$M$2</c:f>
              <c:numCache>
                <c:formatCode>0_);\-0</c:formatCode>
                <c:ptCount val="12"/>
                <c:pt idx="0">
                  <c:v>71.666666667000001</c:v>
                </c:pt>
                <c:pt idx="1">
                  <c:v>71.666666667000001</c:v>
                </c:pt>
                <c:pt idx="2">
                  <c:v>86.111111111</c:v>
                </c:pt>
                <c:pt idx="3">
                  <c:v>77.222222221999999</c:v>
                </c:pt>
                <c:pt idx="4">
                  <c:v>39.444444443999998</c:v>
                </c:pt>
                <c:pt idx="5">
                  <c:v>48.888888889</c:v>
                </c:pt>
                <c:pt idx="6">
                  <c:v>8.3333333330000006</c:v>
                </c:pt>
                <c:pt idx="7">
                  <c:v>8.3333333330000006</c:v>
                </c:pt>
                <c:pt idx="8">
                  <c:v>5</c:v>
                </c:pt>
                <c:pt idx="9">
                  <c:v>8.3333333330000006</c:v>
                </c:pt>
                <c:pt idx="10">
                  <c:v>1.6666666670000001</c:v>
                </c:pt>
                <c:pt idx="11">
                  <c:v>2.2222222220000001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Alzheimer's Society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7C9731A-E763-4758-8913-FC5279E29BE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753-4819-A413-CC5B3B00E777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FBDC1BF-9150-4321-8A53-4F110BD880D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753-4819-A413-CC5B3B00E777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B3BDAD3-FA15-4DAE-81D8-AF5E466D071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753-4819-A413-CC5B3B00E777}"/>
                </c:ext>
              </c:extLst>
            </c:dLbl>
            <c:dLbl>
              <c:idx val="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498E617-60C5-41C1-B1EC-051A8290170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753-4819-A413-CC5B3B00E777}"/>
                </c:ext>
              </c:extLst>
            </c:dLbl>
            <c:dLbl>
              <c:idx val="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14AF88D-FF75-4F39-BD67-41C507ADF65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753-4819-A413-CC5B3B00E777}"/>
                </c:ext>
              </c:extLst>
            </c:dLbl>
            <c:dLbl>
              <c:idx val="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100D4BF-6379-416E-9A6F-6B2A71838AF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753-4819-A413-CC5B3B00E777}"/>
                </c:ext>
              </c:extLst>
            </c:dLbl>
            <c:dLbl>
              <c:idx val="6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CFF3546-CA45-4420-AFBD-7D9574C6344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D753-4819-A413-CC5B3B00E777}"/>
                </c:ext>
              </c:extLst>
            </c:dLbl>
            <c:dLbl>
              <c:idx val="7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14FFBF6-32EB-4B57-B1DC-AD5A76F34AB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D753-4819-A413-CC5B3B00E777}"/>
                </c:ext>
              </c:extLst>
            </c:dLbl>
            <c:dLbl>
              <c:idx val="8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4D23D13-F399-4E58-ADA3-0102AB2C5D7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D753-4819-A413-CC5B3B00E777}"/>
                </c:ext>
              </c:extLst>
            </c:dLbl>
            <c:dLbl>
              <c:idx val="9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01143B9-C127-4F9E-B309-BF67CB8FF1B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D753-4819-A413-CC5B3B00E777}"/>
                </c:ext>
              </c:extLst>
            </c:dLbl>
            <c:dLbl>
              <c:idx val="1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1F22AB1-5115-4833-9B57-ADDD963C60D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D753-4819-A413-CC5B3B00E777}"/>
                </c:ext>
              </c:extLst>
            </c:dLbl>
            <c:dLbl>
              <c:idx val="1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6A372CB-4069-4BE8-9773-02E34964A44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D753-4819-A413-CC5B3B00E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Лист1!$B$1:$M$1</c:f>
              <c:strCache>
                <c:ptCount val="12"/>
                <c:pt idx="0">
                  <c:v>Threw it away</c:v>
                </c:pt>
                <c:pt idx="1">
                  <c:v>Threw it away/recycled (NET)</c:v>
                </c:pt>
                <c:pt idx="2">
                  <c:v>Read/looked/glanced at it</c:v>
                </c:pt>
                <c:pt idx="3">
                  <c:v>Opened it</c:v>
                </c:pt>
                <c:pt idx="4">
                  <c:v>Recycled</c:v>
                </c:pt>
                <c:pt idx="5">
                  <c:v>Put it aside to look at later</c:v>
                </c:pt>
                <c:pt idx="6">
                  <c:v>Put it in the usual place</c:v>
                </c:pt>
                <c:pt idx="7">
                  <c:v>Passed it on/left out for the person it's for</c:v>
                </c:pt>
                <c:pt idx="8">
                  <c:v>Filed it for reference or records</c:v>
                </c:pt>
                <c:pt idx="9">
                  <c:v>Used/did something with the information</c:v>
                </c:pt>
                <c:pt idx="10">
                  <c:v>Put it on display (e.g.on a fridge,noticeboard)</c:v>
                </c:pt>
                <c:pt idx="11">
                  <c:v>Took it out of the house (e.g.to work)</c:v>
                </c:pt>
              </c:strCache>
            </c:strRef>
          </c:cat>
          <c:val>
            <c:numRef>
              <c:f>Лист1!$B$3:$M$3</c:f>
              <c:numCache>
                <c:formatCode>0_);\-0</c:formatCode>
                <c:ptCount val="12"/>
                <c:pt idx="0">
                  <c:v>70.731707317000001</c:v>
                </c:pt>
                <c:pt idx="1">
                  <c:v>70.731707317000001</c:v>
                </c:pt>
                <c:pt idx="2">
                  <c:v>62.804878049000003</c:v>
                </c:pt>
                <c:pt idx="3">
                  <c:v>51.829268292999998</c:v>
                </c:pt>
                <c:pt idx="4">
                  <c:v>42.682926829000003</c:v>
                </c:pt>
                <c:pt idx="5">
                  <c:v>34.146341462999999</c:v>
                </c:pt>
                <c:pt idx="6">
                  <c:v>7.3170731709999997</c:v>
                </c:pt>
                <c:pt idx="7">
                  <c:v>5.4878048780000004</c:v>
                </c:pt>
                <c:pt idx="8">
                  <c:v>3.0487804879999998</c:v>
                </c:pt>
                <c:pt idx="9">
                  <c:v>2.4390243900000002</c:v>
                </c:pt>
                <c:pt idx="10">
                  <c:v>1.2195121950000001</c:v>
                </c:pt>
                <c:pt idx="11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Macmillan Cancer Support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CF93D9F-CC7B-430F-A091-D1F4965DF75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D753-4819-A413-CC5B3B00E777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F0A57EC-D6AB-4CD9-B643-75049357636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D753-4819-A413-CC5B3B00E777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3D5D65C-07F5-428F-974B-E968B33633C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D753-4819-A413-CC5B3B00E777}"/>
                </c:ext>
              </c:extLst>
            </c:dLbl>
            <c:dLbl>
              <c:idx val="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52883A7-20FE-4D32-8CB2-B586FE42347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D753-4819-A413-CC5B3B00E777}"/>
                </c:ext>
              </c:extLst>
            </c:dLbl>
            <c:dLbl>
              <c:idx val="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965DDE3-64B7-40FA-BB42-3ABB977CF97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D753-4819-A413-CC5B3B00E777}"/>
                </c:ext>
              </c:extLst>
            </c:dLbl>
            <c:dLbl>
              <c:idx val="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C7B977D-62D4-4E22-B903-936B7C1996C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D753-4819-A413-CC5B3B00E777}"/>
                </c:ext>
              </c:extLst>
            </c:dLbl>
            <c:dLbl>
              <c:idx val="6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DC16038-8939-47CC-8DA6-363664DFF62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D753-4819-A413-CC5B3B00E777}"/>
                </c:ext>
              </c:extLst>
            </c:dLbl>
            <c:dLbl>
              <c:idx val="7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5461C0C-2B36-40C5-9853-E6A9A432742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D753-4819-A413-CC5B3B00E777}"/>
                </c:ext>
              </c:extLst>
            </c:dLbl>
            <c:dLbl>
              <c:idx val="8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E85ED38-6B6E-40AA-A85A-9F31F3675CB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D753-4819-A413-CC5B3B00E777}"/>
                </c:ext>
              </c:extLst>
            </c:dLbl>
            <c:dLbl>
              <c:idx val="9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9774042-BAC1-4D22-A3C3-0AF7F27EA64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D753-4819-A413-CC5B3B00E777}"/>
                </c:ext>
              </c:extLst>
            </c:dLbl>
            <c:dLbl>
              <c:idx val="1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1913D7F-3CFC-494C-8C9B-AB8CB2F8848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D753-4819-A413-CC5B3B00E777}"/>
                </c:ext>
              </c:extLst>
            </c:dLbl>
            <c:dLbl>
              <c:idx val="1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779EF1B-C1A4-4C74-9F4B-1C84D008892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D753-4819-A413-CC5B3B00E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Лист1!$B$1:$M$1</c:f>
              <c:strCache>
                <c:ptCount val="12"/>
                <c:pt idx="0">
                  <c:v>Threw it away</c:v>
                </c:pt>
                <c:pt idx="1">
                  <c:v>Threw it away/recycled (NET)</c:v>
                </c:pt>
                <c:pt idx="2">
                  <c:v>Read/looked/glanced at it</c:v>
                </c:pt>
                <c:pt idx="3">
                  <c:v>Opened it</c:v>
                </c:pt>
                <c:pt idx="4">
                  <c:v>Recycled</c:v>
                </c:pt>
                <c:pt idx="5">
                  <c:v>Put it aside to look at later</c:v>
                </c:pt>
                <c:pt idx="6">
                  <c:v>Put it in the usual place</c:v>
                </c:pt>
                <c:pt idx="7">
                  <c:v>Passed it on/left out for the person it's for</c:v>
                </c:pt>
                <c:pt idx="8">
                  <c:v>Filed it for reference or records</c:v>
                </c:pt>
                <c:pt idx="9">
                  <c:v>Used/did something with the information</c:v>
                </c:pt>
                <c:pt idx="10">
                  <c:v>Put it on display (e.g.on a fridge,noticeboard)</c:v>
                </c:pt>
                <c:pt idx="11">
                  <c:v>Took it out of the house (e.g.to work)</c:v>
                </c:pt>
              </c:strCache>
            </c:strRef>
          </c:cat>
          <c:val>
            <c:numRef>
              <c:f>Лист1!$B$4:$M$4</c:f>
              <c:numCache>
                <c:formatCode>0_);\-0</c:formatCode>
                <c:ptCount val="12"/>
                <c:pt idx="0">
                  <c:v>87.349397589999995</c:v>
                </c:pt>
                <c:pt idx="1">
                  <c:v>87.349397589999995</c:v>
                </c:pt>
                <c:pt idx="2">
                  <c:v>81.325301205000002</c:v>
                </c:pt>
                <c:pt idx="3">
                  <c:v>41.566265059999999</c:v>
                </c:pt>
                <c:pt idx="4">
                  <c:v>54.819277108000001</c:v>
                </c:pt>
                <c:pt idx="5">
                  <c:v>22.891566265000002</c:v>
                </c:pt>
                <c:pt idx="6">
                  <c:v>7.2289156630000004</c:v>
                </c:pt>
                <c:pt idx="7">
                  <c:v>5.4216867469999999</c:v>
                </c:pt>
                <c:pt idx="8">
                  <c:v>3.6144578310000002</c:v>
                </c:pt>
                <c:pt idx="9">
                  <c:v>4.8192771079999996</c:v>
                </c:pt>
                <c:pt idx="10">
                  <c:v>1.2048192769999999</c:v>
                </c:pt>
                <c:pt idx="11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30193370580673E-2"/>
          <c:y val="9.3776732683181763E-2"/>
          <c:w val="0.96793633699417114"/>
          <c:h val="0.83798289299011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British Heart Foundation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449E5A6-6549-4AE4-BB5A-E07F2A320C4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6E8-44AF-88D8-7374105CE329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6DFAA2B-F488-486B-8B2F-0E3768D3AE1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E8-44AF-88D8-7374105CE329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F32B6A7-38FF-43FA-AC11-21BC2E0D8E6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6E8-44AF-88D8-7374105CE329}"/>
                </c:ext>
              </c:extLst>
            </c:dLbl>
            <c:dLbl>
              <c:idx val="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09A3950-C201-4DF8-BF0C-E8DB19D4F1A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E8-44AF-88D8-7374105CE329}"/>
                </c:ext>
              </c:extLst>
            </c:dLbl>
            <c:dLbl>
              <c:idx val="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DBAF894-DDFF-43AF-A3FD-72D5C4BC629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6E8-44AF-88D8-7374105CE329}"/>
                </c:ext>
              </c:extLst>
            </c:dLbl>
            <c:dLbl>
              <c:idx val="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02C88A2-24DF-4FA0-A080-100098FA489A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E8-44AF-88D8-7374105CE329}"/>
                </c:ext>
              </c:extLst>
            </c:dLbl>
            <c:dLbl>
              <c:idx val="6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FD9FE07-D5E5-4620-ACAF-4FDC8C76E57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6E8-44AF-88D8-7374105CE329}"/>
                </c:ext>
              </c:extLst>
            </c:dLbl>
            <c:dLbl>
              <c:idx val="7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78BD9FB-DB38-45B9-AB1A-A35DDB6E9A5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E8-44AF-88D8-7374105CE329}"/>
                </c:ext>
              </c:extLst>
            </c:dLbl>
            <c:dLbl>
              <c:idx val="8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78B71A3-0D58-4611-B58B-5DE8F35DBD4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06E8-44AF-88D8-7374105CE329}"/>
                </c:ext>
              </c:extLst>
            </c:dLbl>
            <c:dLbl>
              <c:idx val="9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5886FEF-C35B-44B5-AA00-FCF86791A64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6E8-44AF-88D8-7374105CE329}"/>
                </c:ext>
              </c:extLst>
            </c:dLbl>
            <c:dLbl>
              <c:idx val="1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4838637-9677-47CA-8027-ADE84366A89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6E8-44AF-88D8-7374105CE329}"/>
                </c:ext>
              </c:extLst>
            </c:dLbl>
            <c:dLbl>
              <c:idx val="1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0117091-B06D-495D-9C7A-3E619BD83D8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6E8-44AF-88D8-7374105CE329}"/>
                </c:ext>
              </c:extLst>
            </c:dLbl>
            <c:dLbl>
              <c:idx val="1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BDF63FF-D396-459F-818A-B088FCFD328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6E8-44AF-88D8-7374105CE329}"/>
                </c:ext>
              </c:extLst>
            </c:dLbl>
            <c:dLbl>
              <c:idx val="1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38F0228-83A1-4CF5-8197-A44BAD557B1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6E8-44AF-88D8-7374105CE329}"/>
                </c:ext>
              </c:extLst>
            </c:dLbl>
            <c:dLbl>
              <c:idx val="1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CABF069-4BCD-4DB2-9590-F8F5DCCB082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06E8-44AF-88D8-7374105CE329}"/>
                </c:ext>
              </c:extLst>
            </c:dLbl>
            <c:dLbl>
              <c:idx val="1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B28FBD1-E91D-4A72-BF40-82802C7B3C7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06E8-44AF-88D8-7374105CE3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Лист1!$B$1:$Q$1</c:f>
              <c:strCache>
                <c:ptCount val="16"/>
                <c:pt idx="0">
                  <c:v>Discussed with someone</c:v>
                </c:pt>
                <c:pt idx="1">
                  <c:v>Bought something/made a payment or donation (NET)</c:v>
                </c:pt>
                <c:pt idx="2">
                  <c:v>Visited sender's website</c:v>
                </c:pt>
                <c:pt idx="3">
                  <c:v>Posted a reply to the sender</c:v>
                </c:pt>
                <c:pt idx="4">
                  <c:v>Went online for more information</c:v>
                </c:pt>
                <c:pt idx="5">
                  <c:v>Made a purchase/payment/donation online</c:v>
                </c:pt>
                <c:pt idx="6">
                  <c:v>Used a tablet or smartphone</c:v>
                </c:pt>
                <c:pt idx="7">
                  <c:v>Called the sender</c:v>
                </c:pt>
                <c:pt idx="8">
                  <c:v>Made a purchase/payment/donation in a shop</c:v>
                </c:pt>
                <c:pt idx="9">
                  <c:v>Made a purchase/payment/donation by other means (e.g. postal, phone)</c:v>
                </c:pt>
                <c:pt idx="10">
                  <c:v>Emailed the sender</c:v>
                </c:pt>
                <c:pt idx="11">
                  <c:v>Used a voucher/discount code</c:v>
                </c:pt>
                <c:pt idx="12">
                  <c:v>Planned a large purchase</c:v>
                </c:pt>
                <c:pt idx="13">
                  <c:v>Visited sender's shop/office</c:v>
                </c:pt>
                <c:pt idx="14">
                  <c:v>Looked up my account details</c:v>
                </c:pt>
                <c:pt idx="15">
                  <c:v>Used a QR code</c:v>
                </c:pt>
              </c:strCache>
            </c:strRef>
          </c:cat>
          <c:val>
            <c:numRef>
              <c:f>Лист1!$B$2:$Q$2</c:f>
              <c:numCache>
                <c:formatCode>0_);\-0</c:formatCode>
                <c:ptCount val="16"/>
                <c:pt idx="0">
                  <c:v>13.333333333000001</c:v>
                </c:pt>
                <c:pt idx="1">
                  <c:v>7.2222222220000001</c:v>
                </c:pt>
                <c:pt idx="2">
                  <c:v>5</c:v>
                </c:pt>
                <c:pt idx="3">
                  <c:v>5.5555555559999998</c:v>
                </c:pt>
                <c:pt idx="4">
                  <c:v>0.55555555599999995</c:v>
                </c:pt>
                <c:pt idx="5">
                  <c:v>0.55555555599999995</c:v>
                </c:pt>
                <c:pt idx="6">
                  <c:v>0.55555555599999995</c:v>
                </c:pt>
                <c:pt idx="7">
                  <c:v>1.111111111</c:v>
                </c:pt>
                <c:pt idx="8">
                  <c:v>1.111111111</c:v>
                </c:pt>
                <c:pt idx="9">
                  <c:v>4.4444444440000002</c:v>
                </c:pt>
                <c:pt idx="10">
                  <c:v>0</c:v>
                </c:pt>
                <c:pt idx="11">
                  <c:v>0</c:v>
                </c:pt>
                <c:pt idx="12">
                  <c:v>0.55555555599999995</c:v>
                </c:pt>
                <c:pt idx="13">
                  <c:v>0.55555555599999995</c:v>
                </c:pt>
                <c:pt idx="14">
                  <c:v>0.55555555599999995</c:v>
                </c:pt>
                <c:pt idx="15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Alzheimer's Society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EF454C0-D13D-4991-A9FA-E7E96C47426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06E8-44AF-88D8-7374105CE329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C069807-9AD9-4BDE-8D89-EAD141C01E1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06E8-44AF-88D8-7374105CE329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8865EB3-BC99-4320-AC25-F2E047E5245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06E8-44AF-88D8-7374105CE329}"/>
                </c:ext>
              </c:extLst>
            </c:dLbl>
            <c:dLbl>
              <c:idx val="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45C6A51-82B6-4FBD-9FDB-A376D6713A2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06E8-44AF-88D8-7374105CE329}"/>
                </c:ext>
              </c:extLst>
            </c:dLbl>
            <c:dLbl>
              <c:idx val="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4C3C12A-1DB2-4EF4-8F43-405B7C25281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06E8-44AF-88D8-7374105CE329}"/>
                </c:ext>
              </c:extLst>
            </c:dLbl>
            <c:dLbl>
              <c:idx val="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32ADE99-EBEE-492A-A858-D686353B9B0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06E8-44AF-88D8-7374105CE329}"/>
                </c:ext>
              </c:extLst>
            </c:dLbl>
            <c:dLbl>
              <c:idx val="6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C9994EE-C939-4261-9E36-917E6A8D3F7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06E8-44AF-88D8-7374105CE329}"/>
                </c:ext>
              </c:extLst>
            </c:dLbl>
            <c:dLbl>
              <c:idx val="7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6D3B6E4-1DB7-4E15-823F-B4ED0190134A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06E8-44AF-88D8-7374105CE329}"/>
                </c:ext>
              </c:extLst>
            </c:dLbl>
            <c:dLbl>
              <c:idx val="8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B3D3606-AD10-43EC-87F8-26C9DCA9D39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06E8-44AF-88D8-7374105CE329}"/>
                </c:ext>
              </c:extLst>
            </c:dLbl>
            <c:dLbl>
              <c:idx val="9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B08F6A9-6EB9-4A20-8D45-FB19E863BF9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06E8-44AF-88D8-7374105CE329}"/>
                </c:ext>
              </c:extLst>
            </c:dLbl>
            <c:dLbl>
              <c:idx val="1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A286184-9944-4EBD-97B7-C62F2F8C489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06E8-44AF-88D8-7374105CE329}"/>
                </c:ext>
              </c:extLst>
            </c:dLbl>
            <c:dLbl>
              <c:idx val="1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CF6AA82-8E9E-40E4-BF79-98902803B6A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06E8-44AF-88D8-7374105CE329}"/>
                </c:ext>
              </c:extLst>
            </c:dLbl>
            <c:dLbl>
              <c:idx val="1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D950F35-B9D4-4A2D-A1C6-35A60E8B8BF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06E8-44AF-88D8-7374105CE329}"/>
                </c:ext>
              </c:extLst>
            </c:dLbl>
            <c:dLbl>
              <c:idx val="1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EC77A7C-2DF5-468C-8766-3788F5C480F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06E8-44AF-88D8-7374105CE329}"/>
                </c:ext>
              </c:extLst>
            </c:dLbl>
            <c:dLbl>
              <c:idx val="1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39D0C5E-A1EB-4DC1-9944-6C0702A5EB5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06E8-44AF-88D8-7374105CE329}"/>
                </c:ext>
              </c:extLst>
            </c:dLbl>
            <c:dLbl>
              <c:idx val="1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1660BEB-A3B9-4D75-88B4-061145239ED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06E8-44AF-88D8-7374105CE3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Лист1!$B$1:$Q$1</c:f>
              <c:strCache>
                <c:ptCount val="16"/>
                <c:pt idx="0">
                  <c:v>Discussed with someone</c:v>
                </c:pt>
                <c:pt idx="1">
                  <c:v>Bought something/made a payment or donation (NET)</c:v>
                </c:pt>
                <c:pt idx="2">
                  <c:v>Visited sender's website</c:v>
                </c:pt>
                <c:pt idx="3">
                  <c:v>Posted a reply to the sender</c:v>
                </c:pt>
                <c:pt idx="4">
                  <c:v>Went online for more information</c:v>
                </c:pt>
                <c:pt idx="5">
                  <c:v>Made a purchase/payment/donation online</c:v>
                </c:pt>
                <c:pt idx="6">
                  <c:v>Used a tablet or smartphone</c:v>
                </c:pt>
                <c:pt idx="7">
                  <c:v>Called the sender</c:v>
                </c:pt>
                <c:pt idx="8">
                  <c:v>Made a purchase/payment/donation in a shop</c:v>
                </c:pt>
                <c:pt idx="9">
                  <c:v>Made a purchase/payment/donation by other means (e.g. postal, phone)</c:v>
                </c:pt>
                <c:pt idx="10">
                  <c:v>Emailed the sender</c:v>
                </c:pt>
                <c:pt idx="11">
                  <c:v>Used a voucher/discount code</c:v>
                </c:pt>
                <c:pt idx="12">
                  <c:v>Planned a large purchase</c:v>
                </c:pt>
                <c:pt idx="13">
                  <c:v>Visited sender's shop/office</c:v>
                </c:pt>
                <c:pt idx="14">
                  <c:v>Looked up my account details</c:v>
                </c:pt>
                <c:pt idx="15">
                  <c:v>Used a QR code</c:v>
                </c:pt>
              </c:strCache>
            </c:strRef>
          </c:cat>
          <c:val>
            <c:numRef>
              <c:f>Лист1!$B$3:$Q$3</c:f>
              <c:numCache>
                <c:formatCode>0_);\-0</c:formatCode>
                <c:ptCount val="16"/>
                <c:pt idx="0">
                  <c:v>5.4878048780000004</c:v>
                </c:pt>
                <c:pt idx="1">
                  <c:v>3.6585365849999998</c:v>
                </c:pt>
                <c:pt idx="2">
                  <c:v>3.6585365849999998</c:v>
                </c:pt>
                <c:pt idx="3">
                  <c:v>2.4390243900000002</c:v>
                </c:pt>
                <c:pt idx="4">
                  <c:v>1.8292682929999999</c:v>
                </c:pt>
                <c:pt idx="5">
                  <c:v>1.2195121950000001</c:v>
                </c:pt>
                <c:pt idx="6">
                  <c:v>0.60975609799999997</c:v>
                </c:pt>
                <c:pt idx="7">
                  <c:v>0.60975609799999997</c:v>
                </c:pt>
                <c:pt idx="8">
                  <c:v>0.60975609799999997</c:v>
                </c:pt>
                <c:pt idx="9">
                  <c:v>0.60975609799999997</c:v>
                </c:pt>
                <c:pt idx="10">
                  <c:v>0.60975609799999997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Macmillan Cancer Support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632DF84-682F-40F4-AE93-66C5D80A5D7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06E8-44AF-88D8-7374105CE329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C8CAA70-541F-4862-95FF-BD6067D04F5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06E8-44AF-88D8-7374105CE329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3247A6D-389D-4052-A100-A465A6EAD4C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06E8-44AF-88D8-7374105CE329}"/>
                </c:ext>
              </c:extLst>
            </c:dLbl>
            <c:dLbl>
              <c:idx val="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0235943-6D56-41D8-8FB8-61018916CF9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06E8-44AF-88D8-7374105CE329}"/>
                </c:ext>
              </c:extLst>
            </c:dLbl>
            <c:dLbl>
              <c:idx val="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B0032F2-8A3C-43D7-80D1-0F8B31A110D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4-06E8-44AF-88D8-7374105CE329}"/>
                </c:ext>
              </c:extLst>
            </c:dLbl>
            <c:dLbl>
              <c:idx val="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00EA63F-712B-44A5-840C-213EB2D8F8E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06E8-44AF-88D8-7374105CE329}"/>
                </c:ext>
              </c:extLst>
            </c:dLbl>
            <c:dLbl>
              <c:idx val="6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D8D7E09-4422-4B2C-9FEA-5EDC2D54BF1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6-06E8-44AF-88D8-7374105CE329}"/>
                </c:ext>
              </c:extLst>
            </c:dLbl>
            <c:dLbl>
              <c:idx val="7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02C2104-C3DE-47AC-B675-BF9FCF1B4EDA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7-06E8-44AF-88D8-7374105CE329}"/>
                </c:ext>
              </c:extLst>
            </c:dLbl>
            <c:dLbl>
              <c:idx val="8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47767A0-8C69-47AF-A243-AB8021AFA0A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8-06E8-44AF-88D8-7374105CE329}"/>
                </c:ext>
              </c:extLst>
            </c:dLbl>
            <c:dLbl>
              <c:idx val="9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5B9FD16-0E05-469F-BF14-74B2F623385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06E8-44AF-88D8-7374105CE329}"/>
                </c:ext>
              </c:extLst>
            </c:dLbl>
            <c:dLbl>
              <c:idx val="1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83C2046-32CA-46AD-B618-02055A81A73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A-06E8-44AF-88D8-7374105CE329}"/>
                </c:ext>
              </c:extLst>
            </c:dLbl>
            <c:dLbl>
              <c:idx val="1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367EAE7-5C28-4A92-A366-0349FAD1C21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B-06E8-44AF-88D8-7374105CE329}"/>
                </c:ext>
              </c:extLst>
            </c:dLbl>
            <c:dLbl>
              <c:idx val="1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C6F722A-4B55-4C97-905B-8E30EE047E9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C-06E8-44AF-88D8-7374105CE329}"/>
                </c:ext>
              </c:extLst>
            </c:dLbl>
            <c:dLbl>
              <c:idx val="13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AC0D10A-2BF2-42F9-9E09-7DC4D0D3F58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D-06E8-44AF-88D8-7374105CE329}"/>
                </c:ext>
              </c:extLst>
            </c:dLbl>
            <c:dLbl>
              <c:idx val="14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F6CB2FF-2623-40BD-9019-A9536FDC6A5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E-06E8-44AF-88D8-7374105CE329}"/>
                </c:ext>
              </c:extLst>
            </c:dLbl>
            <c:dLbl>
              <c:idx val="15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6065F95-71D0-4234-87E0-4745F82323DA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F-06E8-44AF-88D8-7374105CE3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Лист1!$B$1:$Q$1</c:f>
              <c:strCache>
                <c:ptCount val="16"/>
                <c:pt idx="0">
                  <c:v>Discussed with someone</c:v>
                </c:pt>
                <c:pt idx="1">
                  <c:v>Bought something/made a payment or donation (NET)</c:v>
                </c:pt>
                <c:pt idx="2">
                  <c:v>Visited sender's website</c:v>
                </c:pt>
                <c:pt idx="3">
                  <c:v>Posted a reply to the sender</c:v>
                </c:pt>
                <c:pt idx="4">
                  <c:v>Went online for more information</c:v>
                </c:pt>
                <c:pt idx="5">
                  <c:v>Made a purchase/payment/donation online</c:v>
                </c:pt>
                <c:pt idx="6">
                  <c:v>Used a tablet or smartphone</c:v>
                </c:pt>
                <c:pt idx="7">
                  <c:v>Called the sender</c:v>
                </c:pt>
                <c:pt idx="8">
                  <c:v>Made a purchase/payment/donation in a shop</c:v>
                </c:pt>
                <c:pt idx="9">
                  <c:v>Made a purchase/payment/donation by other means (e.g. postal, phone)</c:v>
                </c:pt>
                <c:pt idx="10">
                  <c:v>Emailed the sender</c:v>
                </c:pt>
                <c:pt idx="11">
                  <c:v>Used a voucher/discount code</c:v>
                </c:pt>
                <c:pt idx="12">
                  <c:v>Planned a large purchase</c:v>
                </c:pt>
                <c:pt idx="13">
                  <c:v>Visited sender's shop/office</c:v>
                </c:pt>
                <c:pt idx="14">
                  <c:v>Looked up my account details</c:v>
                </c:pt>
                <c:pt idx="15">
                  <c:v>Used a QR code</c:v>
                </c:pt>
              </c:strCache>
            </c:strRef>
          </c:cat>
          <c:val>
            <c:numRef>
              <c:f>Лист1!$B$4:$Q$4</c:f>
              <c:numCache>
                <c:formatCode>0_);\-0</c:formatCode>
                <c:ptCount val="16"/>
                <c:pt idx="0">
                  <c:v>6.0240963860000001</c:v>
                </c:pt>
                <c:pt idx="1">
                  <c:v>1.8072289159999999</c:v>
                </c:pt>
                <c:pt idx="2">
                  <c:v>4.8192771079999996</c:v>
                </c:pt>
                <c:pt idx="3">
                  <c:v>2.4096385539999998</c:v>
                </c:pt>
                <c:pt idx="4">
                  <c:v>1.8072289159999999</c:v>
                </c:pt>
                <c:pt idx="5">
                  <c:v>0.602409639</c:v>
                </c:pt>
                <c:pt idx="6">
                  <c:v>0.602409639</c:v>
                </c:pt>
                <c:pt idx="7">
                  <c:v>0.602409639</c:v>
                </c:pt>
                <c:pt idx="8">
                  <c:v>0</c:v>
                </c:pt>
                <c:pt idx="9">
                  <c:v>0.602409639</c:v>
                </c:pt>
                <c:pt idx="10">
                  <c:v>0</c:v>
                </c:pt>
                <c:pt idx="11">
                  <c:v>0.602409639</c:v>
                </c:pt>
                <c:pt idx="12">
                  <c:v>0</c:v>
                </c:pt>
                <c:pt idx="13">
                  <c:v>0</c:v>
                </c:pt>
                <c:pt idx="14">
                  <c:v>0.602409639</c:v>
                </c:pt>
                <c:pt idx="15">
                  <c:v>0.602409639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95ED92D-2657-4B23-8A2F-D77E9D0AE809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F9-45A3-9216-51469E8C1383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597A737-63A9-4639-840F-834BECBB67E9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6F9-45A3-9216-51469E8C1383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E6A097A-DD66-49F1-AAA4-239D4219121B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6F9-45A3-9216-51469E8C13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British Heart Foundation</c:v>
                </c:pt>
                <c:pt idx="1">
                  <c:v>Macmillan Cancer Support</c:v>
                </c:pt>
                <c:pt idx="2">
                  <c:v>Alzheimer's Society</c:v>
                </c:pt>
              </c:strCache>
            </c:strRef>
          </c:cat>
          <c:val>
            <c:numRef>
              <c:f>Лист1!$B$2:$D$2</c:f>
              <c:numCache>
                <c:formatCode>0.00_);\-0.00</c:formatCode>
                <c:ptCount val="3"/>
                <c:pt idx="0">
                  <c:v>4.6777777780000003</c:v>
                </c:pt>
                <c:pt idx="1">
                  <c:v>3.771084337</c:v>
                </c:pt>
                <c:pt idx="2">
                  <c:v>3.4329268289999999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A49147F-F9A9-4BA6-A8CC-2534AB7BACA0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AD-4673-8D23-FFE3E8CAACAA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4A0EE6B-46DC-484D-831D-F1EFFD676B73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CAD-4673-8D23-FFE3E8CAACAA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9440D2F-C0F7-4DE0-BDD1-EEC09662FFA5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CAD-4673-8D23-FFE3E8CAAC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British Heart Foundation</c:v>
                </c:pt>
                <c:pt idx="1">
                  <c:v>Macmillan Cancer Support</c:v>
                </c:pt>
                <c:pt idx="2">
                  <c:v>Alzheimer's Society</c:v>
                </c:pt>
              </c:strCache>
            </c:strRef>
          </c:cat>
          <c:val>
            <c:numRef>
              <c:f>Лист1!$B$2:$D$2</c:f>
              <c:numCache>
                <c:formatCode>0.00_);\-0.00</c:formatCode>
                <c:ptCount val="3"/>
                <c:pt idx="0">
                  <c:v>1.138888889</c:v>
                </c:pt>
                <c:pt idx="1">
                  <c:v>1.0662650600000001</c:v>
                </c:pt>
                <c:pt idx="2">
                  <c:v>1.054878049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B0386E6-2F52-4AD8-A1E1-33D25EDA73AA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86A-4849-9CFD-02E1BC1AA483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2F555C9-3394-44CA-8B0A-ED6F7BBB1B61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86A-4849-9CFD-02E1BC1AA483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F6CC6D4-FB6D-41E3-8C61-7B1D8F7D0C18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86A-4849-9CFD-02E1BC1AA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British Heart Foundation</c:v>
                </c:pt>
                <c:pt idx="1">
                  <c:v>Alzheimer's Society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0.00_);\-0.00</c:formatCode>
                <c:ptCount val="3"/>
                <c:pt idx="0">
                  <c:v>9</c:v>
                </c:pt>
                <c:pt idx="1">
                  <c:v>7.6402439019999999</c:v>
                </c:pt>
                <c:pt idx="2">
                  <c:v>5.536144578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FAD429D-128F-46C2-931C-8A44EFCC0603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8A2-4C46-8918-4DF494CB6E38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86765E9-519E-4187-857D-8E3BFA2632E5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8A2-4C46-8918-4DF494CB6E38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6CA4743-0931-4F88-B77A-F192CD258AF9}" type="VALUE">
                      <a:rPr lang="en-GB" sz="1000">
                        <a:latin typeface="+mn-lt"/>
                      </a:rPr>
                      <a:pPr>
                        <a:defRPr/>
                      </a:pPr>
                      <a:t>[VALUE]</a:t>
                    </a:fld>
                    <a:endParaRPr lang="en-GB"/>
                  </a:p>
                </c:rich>
              </c:tx>
              <c:numFmt formatCode="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A2-4C46-8918-4DF494CB6E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British Heart Foundation</c:v>
                </c:pt>
                <c:pt idx="1">
                  <c:v>Macmillan Cancer Support</c:v>
                </c:pt>
                <c:pt idx="2">
                  <c:v>Alzheimer's Society</c:v>
                </c:pt>
              </c:strCache>
            </c:strRef>
          </c:cat>
          <c:val>
            <c:numRef>
              <c:f>Лист1!$B$2:$D$2</c:f>
              <c:numCache>
                <c:formatCode>0.00_);\-0.00</c:formatCode>
                <c:ptCount val="3"/>
                <c:pt idx="0">
                  <c:v>164.62765957400001</c:v>
                </c:pt>
                <c:pt idx="1">
                  <c:v>73.328828829000003</c:v>
                </c:pt>
                <c:pt idx="2">
                  <c:v>47.440944881999997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17-24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28A833A-C1F0-4EEC-872E-18B912D0CA7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0E-4739-A158-4D1F4D54F02D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B594842-B9BD-49EF-8C33-E8C172ACA4D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10E-4739-A158-4D1F4D54F02D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9319E57-3E1C-4481-ADEE-F4A5F4BD946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10E-4739-A158-4D1F4D54F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1.8292682929999999</c:v>
                </c:pt>
                <c:pt idx="1">
                  <c:v>2.7777777779999999</c:v>
                </c:pt>
                <c:pt idx="2">
                  <c:v>1.2048192769999999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35-44</c:v>
                </c:pt>
              </c:strCache>
            </c:strRef>
          </c:tx>
          <c:spPr>
            <a:solidFill>
              <a:srgbClr val="1400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7F646E2-19B6-423B-89FD-35EFCB029F5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10E-4739-A158-4D1F4D54F02D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2F89FEB-C650-429A-ADC4-CE9641E1985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10E-4739-A158-4D1F4D54F02D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5025F16-8301-4328-95F3-EF5F8122DC4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10E-4739-A158-4D1F4D54F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Лист1!$B$4:$D$4</c:f>
              <c:numCache>
                <c:formatCode>0_);\-0</c:formatCode>
                <c:ptCount val="3"/>
                <c:pt idx="0">
                  <c:v>12.195121951000001</c:v>
                </c:pt>
                <c:pt idx="1">
                  <c:v>16.111111111</c:v>
                </c:pt>
                <c:pt idx="2">
                  <c:v>15.662650601999999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45-54</c:v>
                </c:pt>
              </c:strCache>
            </c:strRef>
          </c:tx>
          <c:spPr>
            <a:solidFill>
              <a:srgbClr val="605CA8"/>
            </a:solidFill>
            <a:ln>
              <a:solidFill>
                <a:srgbClr val="605CA8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76B99FE-3A02-47A9-8E2A-4A69E31AA28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10E-4739-A158-4D1F4D54F02D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A62F8B7-9496-43BF-BC92-5160AC220024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10E-4739-A158-4D1F4D54F02D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11AD6ABC-A0FC-4DAD-BA10-252E6804828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10E-4739-A158-4D1F4D54F02D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Лист1!$B$5:$D$5</c:f>
              <c:numCache>
                <c:formatCode>0_);\-0</c:formatCode>
                <c:ptCount val="3"/>
                <c:pt idx="0">
                  <c:v>26.219512195</c:v>
                </c:pt>
                <c:pt idx="1">
                  <c:v>22.777777778000001</c:v>
                </c:pt>
                <c:pt idx="2">
                  <c:v>16.867469880000002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10E-4739-A158-4D1F4D54F02D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55-64</c:v>
                </c:pt>
              </c:strCache>
            </c:strRef>
          </c:tx>
          <c:spPr>
            <a:solidFill>
              <a:srgbClr val="4A287B"/>
            </a:solidFill>
            <a:ln>
              <a:solidFill>
                <a:srgbClr val="4A287B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DFA8A65-24FB-4F6D-97F5-21453C7170D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10E-4739-A158-4D1F4D54F02D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EF1C1FB-5076-4CEC-9B21-C1CC71BEAB9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A10E-4739-A158-4D1F4D54F02D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32A0F75-B59B-460E-B6A6-ADC8A1608D5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A10E-4739-A158-4D1F4D54F02D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Лист1!$B$6:$D$6</c:f>
              <c:numCache>
                <c:formatCode>0_);\-0</c:formatCode>
                <c:ptCount val="3"/>
                <c:pt idx="0">
                  <c:v>14.634146340999999</c:v>
                </c:pt>
                <c:pt idx="1">
                  <c:v>26.666666667000001</c:v>
                </c:pt>
                <c:pt idx="2">
                  <c:v>21.084337348999998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10E-4739-A158-4D1F4D54F02D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rgbClr val="DD3967"/>
            </a:solidFill>
            <a:ln>
              <a:solidFill>
                <a:srgbClr val="DD3967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D848E693-2629-4EFD-BB5B-444E2393C5C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A10E-4739-A158-4D1F4D54F02D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BDC36FC-350C-4668-9A4A-60490C989EF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A10E-4739-A158-4D1F4D54F02D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EBB1280-7114-4738-8296-4B98160A0212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A10E-4739-A158-4D1F4D54F02D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Лист1!$B$7:$D$7</c:f>
              <c:numCache>
                <c:formatCode>0_);\-0</c:formatCode>
                <c:ptCount val="3"/>
                <c:pt idx="0">
                  <c:v>42.682926829000003</c:v>
                </c:pt>
                <c:pt idx="1">
                  <c:v>29.444444443999998</c:v>
                </c:pt>
                <c:pt idx="2">
                  <c:v>42.771084336999998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10E-4739-A158-4D1F4D54F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DCA27B5-74EE-4EA6-BF7C-F6E3965FBB6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800-4A95-AE01-ADC1B5426945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4DB7E67-F4B7-407F-95B9-56014863E51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800-4A95-AE01-ADC1B5426945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FE3DF78-34C0-4D91-AB4E-0803B2452A7F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00-4A95-AE01-ADC1B54269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85.365853658999995</c:v>
                </c:pt>
                <c:pt idx="1">
                  <c:v>61.111111111</c:v>
                </c:pt>
                <c:pt idx="2">
                  <c:v>74.096385541999993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9C3DA32-EC85-44FE-8946-E05213F0937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800-4A95-AE01-ADC1B5426945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4EA3FB2D-D225-47EE-8A76-569D28DE0FC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800-4A95-AE01-ADC1B5426945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55600BD-77B9-41C9-9CEB-CFEBA2B0AD27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800-4A95-AE01-ADC1B54269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14.634146340999999</c:v>
                </c:pt>
                <c:pt idx="1">
                  <c:v>38.333333332999999</c:v>
                </c:pt>
                <c:pt idx="2">
                  <c:v>25.903614458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Not stated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DB75531-220A-48F7-9FC0-3B61895FB01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800-4A95-AE01-ADC1B5426945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B991818E-49A3-4C89-94DF-840215BA2ABA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800-4A95-AE01-ADC1B5426945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994CB46-0838-440B-A8B3-2DB8E4469A9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800-4A95-AE01-ADC1B54269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Лист1!$B$4:$D$4</c:f>
              <c:numCache>
                <c:formatCode>0_);\-0</c:formatCode>
                <c:ptCount val="3"/>
                <c:pt idx="0">
                  <c:v>0</c:v>
                </c:pt>
                <c:pt idx="1">
                  <c:v>0.55555555599999995</c:v>
                </c:pt>
                <c:pt idx="2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237549A-98F6-4E3B-BE88-6A28BCC204E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33A-4E95-919B-B63219A5F8B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1587F11-13AF-4688-9C70-40B610E4D2E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33A-4E95-919B-B63219A5F8B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0E5EEBD-DF82-49E5-8894-1DC3158DBFAD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33A-4E95-919B-B63219A5F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20.12195122</c:v>
                </c:pt>
                <c:pt idx="1">
                  <c:v>4.4444444440000002</c:v>
                </c:pt>
                <c:pt idx="2">
                  <c:v>4.2168674700000004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890EE69D-E3DE-4726-A9F5-3D55561D0373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33A-4E95-919B-B63219A5F8B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B27F287-3A83-4206-A4DE-BD2019BAFE2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33A-4E95-919B-B63219A5F8B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765E15D-7EED-4D53-9E26-670EBE31A34E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33A-4E95-919B-B63219A5F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16.463414633999999</c:v>
                </c:pt>
                <c:pt idx="1">
                  <c:v>21.111111111</c:v>
                </c:pt>
                <c:pt idx="2">
                  <c:v>16.265060241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C1</c:v>
                </c:pt>
              </c:strCache>
            </c:strRef>
          </c:tx>
          <c:spPr>
            <a:solidFill>
              <a:srgbClr val="0073B7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91CB9E66-0EC8-479C-92D3-65AD62201CF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33A-4E95-919B-B63219A5F8B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FE1E52A-08D4-48F5-8C29-927601464EFB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33A-4E95-919B-B63219A5F8B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C35AEBA-7AC3-40CD-99E0-8D3E88C6436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33A-4E95-919B-B63219A5F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Лист1!$B$4:$D$4</c:f>
              <c:numCache>
                <c:formatCode>0_);\-0</c:formatCode>
                <c:ptCount val="3"/>
                <c:pt idx="0">
                  <c:v>15.853658536999999</c:v>
                </c:pt>
                <c:pt idx="1">
                  <c:v>32.222222221999999</c:v>
                </c:pt>
                <c:pt idx="2">
                  <c:v>20.481927711000001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F222-45AE-97DE-67FB2A9A1C1E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C2</c:v>
                </c:pt>
              </c:strCache>
            </c:strRef>
          </c:tx>
          <c:spPr>
            <a:solidFill>
              <a:srgbClr val="1400D5"/>
            </a:solidFill>
            <a:ln>
              <a:solidFill>
                <a:srgbClr val="1400D5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63DBA46-B315-4E0F-AD60-1084CD8541C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33A-4E95-919B-B63219A5F8B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FC3AF5C0-F27B-4D95-B2D3-B8F063436B6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33A-4E95-919B-B63219A5F8B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083955E1-F1FE-46FB-B9B2-D85DD5678FD5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33A-4E95-919B-B63219A5F8B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Лист1!$B$5:$D$5</c:f>
              <c:numCache>
                <c:formatCode>0_);\-0</c:formatCode>
                <c:ptCount val="3"/>
                <c:pt idx="0">
                  <c:v>4.8780487800000003</c:v>
                </c:pt>
                <c:pt idx="1">
                  <c:v>5.5555555559999998</c:v>
                </c:pt>
                <c:pt idx="2">
                  <c:v>7.8313253009999997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33A-4E95-919B-B63219A5F8B6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rgbClr val="605CA8"/>
            </a:solidFill>
            <a:ln>
              <a:solidFill>
                <a:srgbClr val="605CA8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2DB5139E-F9D7-4C2B-AC66-5EB1556B86F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33A-4E95-919B-B63219A5F8B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51A6BC65-BAE5-4BAD-8924-621AE3239D21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33A-4E95-919B-B63219A5F8B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E934F118-DB17-4E9A-8CBE-6840C7EB33C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33A-4E95-919B-B63219A5F8B6}"/>
                </c:ext>
              </c:extLst>
            </c:dLbl>
            <c:txPr>
              <a:bodyPr rot="0" vert="horz" wrap="square"/>
              <a:lstStyle/>
              <a:p>
                <a:pPr>
                  <a:defRPr sz="800" b="0" i="0" smtId="4294967295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Лист1!$B$6:$D$6</c:f>
              <c:numCache>
                <c:formatCode>0_);\-0</c:formatCode>
                <c:ptCount val="3"/>
                <c:pt idx="0">
                  <c:v>42.682926829000003</c:v>
                </c:pt>
                <c:pt idx="1">
                  <c:v>36.666666667000001</c:v>
                </c:pt>
                <c:pt idx="2">
                  <c:v>51.204819276999999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33A-4E95-919B-B63219A5F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Live alone (HH size = 1)</c:v>
                </c:pt>
              </c:strCache>
            </c:strRef>
          </c:tx>
          <c:spPr>
            <a:solidFill>
              <a:srgbClr val="33BF00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B6AA49C-51F1-41E9-9DD7-6D09585F6C90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66A-4693-90BE-CD4C930715A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A8D5DA27-BB66-41E1-9536-1BD5890CC25C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6A-4693-90BE-CD4C930715A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C9392CC8-51E7-43AE-9FB8-945DC9801F88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66A-4693-90BE-CD4C930715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Лист1!$B$2:$D$2</c:f>
              <c:numCache>
                <c:formatCode>0_);\-0</c:formatCode>
                <c:ptCount val="3"/>
                <c:pt idx="0">
                  <c:v>17.682926828999999</c:v>
                </c:pt>
                <c:pt idx="1">
                  <c:v>23.333333332999999</c:v>
                </c:pt>
                <c:pt idx="2">
                  <c:v>25.903614458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F222-45AE-97DE-67FB2A9A1C1E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Live with others (HH size = 2+)</c:v>
                </c:pt>
              </c:strCache>
            </c:strRef>
          </c:tx>
          <c:spPr>
            <a:solidFill>
              <a:srgbClr val="00BFD5"/>
            </a:solidFill>
            <a:ln w="25400">
              <a:noFill/>
              <a:prstDash val="solid"/>
            </a:ln>
            <a:effectLst/>
          </c:spPr>
          <c:invertIfNegative val="0"/>
          <c:dLbls>
            <c:dLbl>
              <c:idx val="0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69423152-39FD-4347-8D6C-7C77942A02F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6A-4693-90BE-CD4C930715A6}"/>
                </c:ext>
              </c:extLst>
            </c:dLbl>
            <c:dLbl>
              <c:idx val="1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3BECE398-9D21-462D-AD0C-3F4B32925886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66A-4693-90BE-CD4C930715A6}"/>
                </c:ext>
              </c:extLst>
            </c:dLbl>
            <c:dLbl>
              <c:idx val="2"/>
              <c:tx>
                <c:rich>
                  <a:bodyPr rot="0" vert="horz" wrap="square"/>
                  <a:lstStyle/>
                  <a:p>
                    <a:pPr>
                      <a:defRPr/>
                    </a:pPr>
                    <a:fld id="{7C717BBA-157D-4084-BA10-BB85CE4DD6D9}" type="VALUE">
                      <a:rPr lang="en-GB" sz="800">
                        <a:latin typeface="+mn-lt"/>
                      </a:rPr>
                      <a:pPr>
                        <a:defRPr/>
                      </a:pPr>
                      <a:t>[VALUE]</a:t>
                    </a:fld>
                    <a:r>
                      <a:rPr lang="en-GB" sz="800">
                        <a:latin typeface="+mn-lt"/>
                      </a:rPr>
                      <a:t>%</a:t>
                    </a:r>
                  </a:p>
                </c:rich>
              </c:tx>
              <c:numFmt formatCode="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66A-4693-90BE-CD4C930715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Alzheimer's Society</c:v>
                </c:pt>
                <c:pt idx="1">
                  <c:v>British Heart Foundation</c:v>
                </c:pt>
                <c:pt idx="2">
                  <c:v>Macmillan Cancer Support</c:v>
                </c:pt>
              </c:strCache>
            </c:strRef>
          </c:cat>
          <c:val>
            <c:numRef>
              <c:f>Лист1!$B$3:$D$3</c:f>
              <c:numCache>
                <c:formatCode>0_);\-0</c:formatCode>
                <c:ptCount val="3"/>
                <c:pt idx="0">
                  <c:v>82.317073171000004</c:v>
                </c:pt>
                <c:pt idx="1">
                  <c:v>76.666666667000001</c:v>
                </c:pt>
                <c:pt idx="2">
                  <c:v>74.096385541999993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F222-45AE-97DE-67FB2A9A1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34770584"/>
        <c:axId val="434766624"/>
      </c:barChart>
      <c:catAx>
        <c:axId val="434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66624"/>
        <c:crosses val="autoZero"/>
        <c:auto val="0"/>
        <c:lblAlgn val="ctr"/>
        <c:lblOffset val="100"/>
        <c:noMultiLvlLbl val="1"/>
      </c:catAx>
      <c:valAx>
        <c:axId val="434766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863A94-AB3E-4E94-B305-42E6AF207524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111BA69-45E8-4BEA-80C6-97D61F49124E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AEE241-ECAA-43F0-BCEE-8D4637D6A6BD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lose up of a person&#10;&#10;Description automatically generated">
            <a:extLst>
              <a:ext uri="{FF2B5EF4-FFF2-40B4-BE49-F238E27FC236}">
                <a16:creationId xmlns:a16="http://schemas.microsoft.com/office/drawing/2014/main" id="{CDCD30C7-B610-4352-A5A4-4A26A03525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" b="2246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33F2B-FD0E-4C7D-84E3-A32F628CE698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3D4DA2-D148-4F11-9C62-7DDAB7D7E251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77265BB-9F0F-4332-969F-4E81C0D52263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70386CB-A57E-4AD7-9046-C8076DE5610D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4A7D09F-F2B6-4142-B490-F72ECDF85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5CB4953-B69A-4556-9CE1-001CEF1481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9262CD-45AF-488F-8A91-9E12B35F2EF8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F3C5416-6A8C-47E9-AFF2-C95AA1583F8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D1E7241-1688-4095-B224-EBBD8E95779F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76FDF2-9468-4461-9308-94E053713435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3E07ECD-D76B-4FB0-B967-CBED00E4570D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7F3EFB-9309-4A57-B430-0075B7A77B41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5377183-EDA7-4FBA-A92D-5FC86B960B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7B89826-526D-47D6-BFFA-1D35C0E663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CE10C34B-93E9-4104-A5CB-94D030DE6D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057568E-64DD-40D7-89E3-6B2722291E67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C72CF1-B64C-489F-81BF-2856EB875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8322CB3-7A48-4229-BEC3-9849BA676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44A9A11-1163-4360-8F70-E3C89887D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FC4BD51-3EBF-4336-9323-828D22A84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036E24-CF4D-44D0-8415-8247CB4C2391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A1DF18-FC38-49BE-9BFE-FC2CB339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4A2BB9A-B490-4122-9CD5-1F111184D961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4005F77-B75C-4359-BA39-342BADE0FB87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D3DE230-845B-48BF-97AE-EF9FF751D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3A860A0-9D8F-4F66-9A59-C1CF8AE7EC45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B430C34-395E-4DE1-B686-D0296CACF706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163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User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601A7B-BF0A-41A2-B1F8-9998A8D006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8211-D82B-4331-8872-F8DB02ECF2D3}" type="datetime1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30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5068A-856D-4831-BA8B-13578C6F9F1E}" type="datetime1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2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6" y="496927"/>
            <a:ext cx="4170492" cy="6079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7" y="2026423"/>
            <a:ext cx="3998370" cy="35245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8B98-C697-4916-AB95-839554A704CB}" type="datetime1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C3772-1FA1-4DA3-946A-0E77E98037D3}"/>
              </a:ext>
            </a:extLst>
          </p:cNvPr>
          <p:cNvCxnSpPr/>
          <p:nvPr userDrawn="1"/>
        </p:nvCxnSpPr>
        <p:spPr>
          <a:xfrm>
            <a:off x="638175" y="1148578"/>
            <a:ext cx="376170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FCB7C64-CECB-4B16-B2E2-058F36DA7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" y="5699638"/>
            <a:ext cx="967443" cy="693223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CE0E4A-5BE7-4570-98A8-AC92D8113C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3025" y="0"/>
            <a:ext cx="70389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7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x Column (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165" y="2026423"/>
            <a:ext cx="4168701" cy="43299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D9F4-1BFA-478D-BCC6-C7B150093F75}" type="datetime1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8165" y="6356351"/>
            <a:ext cx="8655203" cy="2857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461B4C-11A7-458C-B0F7-7CDDB4CC63D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74667" y="2026423"/>
            <a:ext cx="4168701" cy="43299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165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AD18-C598-45D9-8793-F19DFAAB0397}" type="datetime1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A9DA44-D688-47C0-8C12-83C4FAD774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69824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E49CC9-9D35-45AC-9642-A864ACFFB46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51483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63773F-ACC4-4BA9-94A1-B8F176F3064F}"/>
              </a:ext>
            </a:extLst>
          </p:cNvPr>
          <p:cNvSpPr/>
          <p:nvPr userDrawn="1"/>
        </p:nvSpPr>
        <p:spPr>
          <a:xfrm>
            <a:off x="2888165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53F15C-CEE4-417A-9997-A3B5A745772C}"/>
              </a:ext>
            </a:extLst>
          </p:cNvPr>
          <p:cNvSpPr/>
          <p:nvPr userDrawn="1"/>
        </p:nvSpPr>
        <p:spPr>
          <a:xfrm>
            <a:off x="5869824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52888C-7BDD-4D95-B07C-BB1769A81A61}"/>
              </a:ext>
            </a:extLst>
          </p:cNvPr>
          <p:cNvSpPr/>
          <p:nvPr userDrawn="1"/>
        </p:nvSpPr>
        <p:spPr>
          <a:xfrm>
            <a:off x="8851483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22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9E7667-39CD-4223-97B3-4BBF9BD6C15A}"/>
              </a:ext>
            </a:extLst>
          </p:cNvPr>
          <p:cNvSpPr/>
          <p:nvPr userDrawn="1"/>
        </p:nvSpPr>
        <p:spPr>
          <a:xfrm>
            <a:off x="2888164" y="2089914"/>
            <a:ext cx="8665659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6" y="2026424"/>
            <a:ext cx="2072751" cy="311573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C239-8397-4F86-94A2-E48A8B9B03B5}" type="datetime1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A6A8C-A6B7-4DD8-8568-F0E22B781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88164" y="6289124"/>
            <a:ext cx="8655203" cy="208495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76916518-2AE6-422D-ACE2-EA74EC84D2B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108959" y="3001384"/>
            <a:ext cx="8294145" cy="29590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A708F7-81A9-4A29-A413-3866CADAC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08959" y="2241045"/>
            <a:ext cx="8294145" cy="746307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0" indent="0">
              <a:buNone/>
              <a:defRPr sz="2000"/>
            </a:lvl2pPr>
            <a:lvl3pPr marL="914400" indent="0">
              <a:buNone/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4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128A5-4413-4B0B-81F4-84CB49308481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9E7667-39CD-4223-97B3-4BBF9BD6C15A}"/>
              </a:ext>
            </a:extLst>
          </p:cNvPr>
          <p:cNvSpPr/>
          <p:nvPr userDrawn="1"/>
        </p:nvSpPr>
        <p:spPr>
          <a:xfrm>
            <a:off x="2888165" y="2089914"/>
            <a:ext cx="4147636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6" y="2026424"/>
            <a:ext cx="2072751" cy="311573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D06F-A3FB-4489-9972-7803B5BB861E}" type="datetime1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A6A8C-A6B7-4DD8-8568-F0E22B781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88164" y="6289124"/>
            <a:ext cx="8655203" cy="208495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76916518-2AE6-422D-ACE2-EA74EC84D2B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98801" y="3619500"/>
            <a:ext cx="3822700" cy="234095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A38A1D-4BDA-4E0B-AF22-C05508C0D8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8802" y="2242816"/>
            <a:ext cx="2578098" cy="116121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CAD539-B9C8-49A2-B2C4-004915783AFB}"/>
              </a:ext>
            </a:extLst>
          </p:cNvPr>
          <p:cNvSpPr/>
          <p:nvPr userDrawn="1"/>
        </p:nvSpPr>
        <p:spPr>
          <a:xfrm>
            <a:off x="7395731" y="2089914"/>
            <a:ext cx="4147636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hart Placeholder 12">
            <a:extLst>
              <a:ext uri="{FF2B5EF4-FFF2-40B4-BE49-F238E27FC236}">
                <a16:creationId xmlns:a16="http://schemas.microsoft.com/office/drawing/2014/main" id="{CF6FC771-190B-4510-8EFE-FD3A374474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606367" y="3619500"/>
            <a:ext cx="3822700" cy="234095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A887148-D134-4A2B-9BD4-37DC8CFBA7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06368" y="2242816"/>
            <a:ext cx="2578098" cy="116121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9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8861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Light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479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Purpl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034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3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Dark Blu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049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Yellow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151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199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7855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3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EFEE27D-4DD5-4693-B2AA-9B7FD2F4FC3F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Light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9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Purpl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2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2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Dark Blu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8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Yellow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9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2056793"/>
            <a:ext cx="10100448" cy="765135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757C55-8EE6-457C-A0DE-B5F8A8EB1D9A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936823F-5F8F-42B6-8D84-B4055DFE199D}"/>
                </a:ext>
              </a:extLst>
            </p:cNvPr>
            <p:cNvSpPr/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9E3EDD1-3ED2-4390-B8C4-E895ADFD41AA}"/>
                </a:ext>
              </a:extLst>
            </p:cNvPr>
            <p:cNvSpPr/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DA8384B-B334-4764-A914-F57D3494C4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CA070AE5-59C4-409F-845F-22677DA73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2E97EBE-DDB1-44FE-9EE7-7F97B4799204}"/>
                </a:ext>
              </a:extLst>
            </p:cNvPr>
            <p:cNvSpPr/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E427974-122E-4896-8924-0CBFD553A5C1}"/>
                </a:ext>
              </a:extLst>
            </p:cNvPr>
            <p:cNvSpPr/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FC932C1-341A-490D-910E-0880D1EC19D8}"/>
                </a:ext>
              </a:extLst>
            </p:cNvPr>
            <p:cNvSpPr/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493CE61-6FFC-45D1-96ED-33E902A1CEDE}"/>
                </a:ext>
              </a:extLst>
            </p:cNvPr>
            <p:cNvSpPr/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CEA78A3-C08A-4536-AB6E-2648A9C3EC1D}"/>
                </a:ext>
              </a:extLst>
            </p:cNvPr>
            <p:cNvSpPr/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BFA5C41-37E9-4A80-B557-44F711263A17}"/>
                </a:ext>
              </a:extLst>
            </p:cNvPr>
            <p:cNvSpPr/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2603548-562B-4F29-8C2F-C8EFA7FC7C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846050A-1DCD-46B7-A88D-A66F50CC0A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02B08875-1588-48FE-B723-1215E5C36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FE62A4F-3ACE-41EB-BFC4-2BC73B320579}"/>
                </a:ext>
              </a:extLst>
            </p:cNvPr>
            <p:cNvSpPr/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52FC97C0-51D0-4A7A-86EC-C333B248D6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9C6DC5D-92E0-4A83-AF7D-D3E9F8417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582EAAE-F0A9-40D8-A148-E10A6166A0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B2F51A6-77C9-4BF5-9ACA-546F65496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B6BA6702-702F-412A-A234-B4D8E335A2E5}"/>
                </a:ext>
              </a:extLst>
            </p:cNvPr>
            <p:cNvSpPr/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74DD4635-2E45-4A56-A303-C7BF80703A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D53E9B98-716C-4E51-85C3-BEBE741FA634}"/>
                </a:ext>
              </a:extLst>
            </p:cNvPr>
            <p:cNvSpPr/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81DD280A-92C3-4E8D-94F3-625177127558}"/>
                </a:ext>
              </a:extLst>
            </p:cNvPr>
            <p:cNvSpPr/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9E9F4A0-AE00-4C84-89CE-DD9A5F9617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204DD2F9-0EF2-493E-A454-D622184CBCA0}"/>
                </a:ext>
              </a:extLst>
            </p:cNvPr>
            <p:cNvSpPr/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381B4380-3B13-4343-ADDB-F7C132374AA5}"/>
                </a:ext>
              </a:extLst>
            </p:cNvPr>
            <p:cNvSpPr/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FA1597-C884-4144-A869-26A7BE51B90D}"/>
              </a:ext>
            </a:extLst>
          </p:cNvPr>
          <p:cNvCxnSpPr/>
          <p:nvPr userDrawn="1"/>
        </p:nvCxnSpPr>
        <p:spPr>
          <a:xfrm>
            <a:off x="627418" y="2915320"/>
            <a:ext cx="8676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692696"/>
            <a:ext cx="103632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2856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6609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lose up of a person&#10;&#10;Description automatically generated">
            <a:extLst>
              <a:ext uri="{FF2B5EF4-FFF2-40B4-BE49-F238E27FC236}">
                <a16:creationId xmlns:a16="http://schemas.microsoft.com/office/drawing/2014/main" id="{CDCD30C7-B610-4352-A5A4-4A26A0352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" b="224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33F2B-FD0E-4C7D-84E3-A32F628CE698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3D4DA2-D148-4F11-9C62-7DDAB7D7E251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77265BB-9F0F-4332-969F-4E81C0D52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70386CB-A57E-4AD7-9046-C8076DE561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4A7D09F-F2B6-4142-B490-F72ECDF85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5CB4953-B69A-4556-9CE1-001CEF1481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9262CD-45AF-488F-8A91-9E12B35F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F3C5416-6A8C-47E9-AFF2-C95AA1583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D1E7241-1688-4095-B224-EBBD8E957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76FDF2-9468-4461-9308-94E053713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3E07ECD-D76B-4FB0-B967-CBED00E457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7F3EFB-9309-4A57-B430-0075B7A77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5377183-EDA7-4FBA-A92D-5FC86B960B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7B89826-526D-47D6-BFFA-1D35C0E663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CE10C34B-93E9-4104-A5CB-94D030DE6D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057568E-64DD-40D7-89E3-6B2722291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C72CF1-B64C-489F-81BF-2856EB875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8322CB3-7A48-4229-BEC3-9849BA676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44A9A11-1163-4360-8F70-E3C89887D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FC4BD51-3EBF-4336-9323-828D22A84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036E24-CF4D-44D0-8415-8247CB4C2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A1DF18-FC38-49BE-9BFE-FC2CB339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4A2BB9A-B490-4122-9CD5-1F111184D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4005F77-B75C-4359-BA39-342BADE0FB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D3DE230-845B-48BF-97AE-EF9FF751D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3A860A0-9D8F-4F66-9A59-C1CF8AE7E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B430C34-395E-4DE1-B686-D0296CACF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288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F1A388A-A4ED-4EFF-8AE0-70CFF5314043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reading a paper&#10;&#10;Description automatically generated">
            <a:extLst>
              <a:ext uri="{FF2B5EF4-FFF2-40B4-BE49-F238E27FC236}">
                <a16:creationId xmlns:a16="http://schemas.microsoft.com/office/drawing/2014/main" id="{0A394544-6726-2F93-CD65-CE52BB62C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33F2B-FD0E-4C7D-84E3-A32F628CE698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3D4DA2-D148-4F11-9C62-7DDAB7D7E251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77265BB-9F0F-4332-969F-4E81C0D52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70386CB-A57E-4AD7-9046-C8076DE561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4A7D09F-F2B6-4142-B490-F72ECDF85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5CB4953-B69A-4556-9CE1-001CEF1481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9262CD-45AF-488F-8A91-9E12B35F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F3C5416-6A8C-47E9-AFF2-C95AA1583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D1E7241-1688-4095-B224-EBBD8E957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76FDF2-9468-4461-9308-94E053713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3E07ECD-D76B-4FB0-B967-CBED00E457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7F3EFB-9309-4A57-B430-0075B7A77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5377183-EDA7-4FBA-A92D-5FC86B960B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7B89826-526D-47D6-BFFA-1D35C0E663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CE10C34B-93E9-4104-A5CB-94D030DE6D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057568E-64DD-40D7-89E3-6B2722291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C72CF1-B64C-489F-81BF-2856EB875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8322CB3-7A48-4229-BEC3-9849BA676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44A9A11-1163-4360-8F70-E3C89887D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FC4BD51-3EBF-4336-9323-828D22A84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036E24-CF4D-44D0-8415-8247CB4C2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A1DF18-FC38-49BE-9BFE-FC2CB339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4A2BB9A-B490-4122-9CD5-1F111184D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4005F77-B75C-4359-BA39-342BADE0FB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D3DE230-845B-48BF-97AE-EF9FF751D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3A860A0-9D8F-4F66-9A59-C1CF8AE7E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B430C34-395E-4DE1-B686-D0296CACF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751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eading a paper&#10;&#10;Description automatically generated">
            <a:extLst>
              <a:ext uri="{FF2B5EF4-FFF2-40B4-BE49-F238E27FC236}">
                <a16:creationId xmlns:a16="http://schemas.microsoft.com/office/drawing/2014/main" id="{D6E69287-0CE0-D0D9-4B8A-4E5EDAA60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33F2B-FD0E-4C7D-84E3-A32F628CE698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3D4DA2-D148-4F11-9C62-7DDAB7D7E251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77265BB-9F0F-4332-969F-4E81C0D52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70386CB-A57E-4AD7-9046-C8076DE561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4A7D09F-F2B6-4142-B490-F72ECDF85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5CB4953-B69A-4556-9CE1-001CEF1481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9262CD-45AF-488F-8A91-9E12B35F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F3C5416-6A8C-47E9-AFF2-C95AA1583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D1E7241-1688-4095-B224-EBBD8E957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76FDF2-9468-4461-9308-94E053713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3E07ECD-D76B-4FB0-B967-CBED00E457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7F3EFB-9309-4A57-B430-0075B7A77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5377183-EDA7-4FBA-A92D-5FC86B960B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7B89826-526D-47D6-BFFA-1D35C0E663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CE10C34B-93E9-4104-A5CB-94D030DE6D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057568E-64DD-40D7-89E3-6B2722291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C72CF1-B64C-489F-81BF-2856EB875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8322CB3-7A48-4229-BEC3-9849BA676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44A9A11-1163-4360-8F70-E3C89887D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FC4BD51-3EBF-4336-9323-828D22A84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036E24-CF4D-44D0-8415-8247CB4C2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A1DF18-FC38-49BE-9BFE-FC2CB339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4A2BB9A-B490-4122-9CD5-1F111184D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4005F77-B75C-4359-BA39-342BADE0FB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D3DE230-845B-48BF-97AE-EF9FF751D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3A860A0-9D8F-4F66-9A59-C1CF8AE7E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B430C34-395E-4DE1-B686-D0296CACF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547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eading a book&#10;&#10;Description automatically generated">
            <a:extLst>
              <a:ext uri="{FF2B5EF4-FFF2-40B4-BE49-F238E27FC236}">
                <a16:creationId xmlns:a16="http://schemas.microsoft.com/office/drawing/2014/main" id="{A1EDB014-F917-317A-FE60-4148FC1713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33F2B-FD0E-4C7D-84E3-A32F628CE698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3D4DA2-D148-4F11-9C62-7DDAB7D7E251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77265BB-9F0F-4332-969F-4E81C0D52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70386CB-A57E-4AD7-9046-C8076DE561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4A7D09F-F2B6-4142-B490-F72ECDF85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5CB4953-B69A-4556-9CE1-001CEF1481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9262CD-45AF-488F-8A91-9E12B35F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F3C5416-6A8C-47E9-AFF2-C95AA1583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D1E7241-1688-4095-B224-EBBD8E957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76FDF2-9468-4461-9308-94E053713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3E07ECD-D76B-4FB0-B967-CBED00E457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7F3EFB-9309-4A57-B430-0075B7A77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5377183-EDA7-4FBA-A92D-5FC86B960B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7B89826-526D-47D6-BFFA-1D35C0E663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CE10C34B-93E9-4104-A5CB-94D030DE6D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057568E-64DD-40D7-89E3-6B2722291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C72CF1-B64C-489F-81BF-2856EB875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8322CB3-7A48-4229-BEC3-9849BA676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44A9A11-1163-4360-8F70-E3C89887D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FC4BD51-3EBF-4336-9323-828D22A84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036E24-CF4D-44D0-8415-8247CB4C2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A1DF18-FC38-49BE-9BFE-FC2CB339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4A2BB9A-B490-4122-9CD5-1F111184D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4005F77-B75C-4359-BA39-342BADE0FB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D3DE230-845B-48BF-97AE-EF9FF751D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3A860A0-9D8F-4F66-9A59-C1CF8AE7E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B430C34-395E-4DE1-B686-D0296CACF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605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 and looking at a piece of paper&#10;&#10;Description automatically generated">
            <a:extLst>
              <a:ext uri="{FF2B5EF4-FFF2-40B4-BE49-F238E27FC236}">
                <a16:creationId xmlns:a16="http://schemas.microsoft.com/office/drawing/2014/main" id="{1D6616C8-4E5F-9D6D-A207-CAFFD58C5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33F2B-FD0E-4C7D-84E3-A32F628CE698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3D4DA2-D148-4F11-9C62-7DDAB7D7E251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77265BB-9F0F-4332-969F-4E81C0D52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70386CB-A57E-4AD7-9046-C8076DE561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4A7D09F-F2B6-4142-B490-F72ECDF85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5CB4953-B69A-4556-9CE1-001CEF1481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9262CD-45AF-488F-8A91-9E12B35F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F3C5416-6A8C-47E9-AFF2-C95AA1583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D1E7241-1688-4095-B224-EBBD8E957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76FDF2-9468-4461-9308-94E053713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3E07ECD-D76B-4FB0-B967-CBED00E457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7F3EFB-9309-4A57-B430-0075B7A77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5377183-EDA7-4FBA-A92D-5FC86B960B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7B89826-526D-47D6-BFFA-1D35C0E663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CE10C34B-93E9-4104-A5CB-94D030DE6D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057568E-64DD-40D7-89E3-6B2722291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C72CF1-B64C-489F-81BF-2856EB875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8322CB3-7A48-4229-BEC3-9849BA676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44A9A11-1163-4360-8F70-E3C89887D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FC4BD51-3EBF-4336-9323-828D22A84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036E24-CF4D-44D0-8415-8247CB4C2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A1DF18-FC38-49BE-9BFE-FC2CB339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4A2BB9A-B490-4122-9CD5-1F111184D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4005F77-B75C-4359-BA39-342BADE0FB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D3DE230-845B-48BF-97AE-EF9FF751D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3A860A0-9D8F-4F66-9A59-C1CF8AE7E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B430C34-395E-4DE1-B686-D0296CACF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289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9F043-7440-4318-F5EF-74F1EF3BE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4338" cy="73419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33F2B-FD0E-4C7D-84E3-A32F628CE698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3D4DA2-D148-4F11-9C62-7DDAB7D7E251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77265BB-9F0F-4332-969F-4E81C0D52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70386CB-A57E-4AD7-9046-C8076DE561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4A7D09F-F2B6-4142-B490-F72ECDF85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5CB4953-B69A-4556-9CE1-001CEF1481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9262CD-45AF-488F-8A91-9E12B35F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F3C5416-6A8C-47E9-AFF2-C95AA1583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D1E7241-1688-4095-B224-EBBD8E957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76FDF2-9468-4461-9308-94E053713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3E07ECD-D76B-4FB0-B967-CBED00E457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7F3EFB-9309-4A57-B430-0075B7A77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5377183-EDA7-4FBA-A92D-5FC86B960B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7B89826-526D-47D6-BFFA-1D35C0E663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CE10C34B-93E9-4104-A5CB-94D030DE6D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057568E-64DD-40D7-89E3-6B2722291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C72CF1-B64C-489F-81BF-2856EB875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8322CB3-7A48-4229-BEC3-9849BA676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44A9A11-1163-4360-8F70-E3C89887D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FC4BD51-3EBF-4336-9323-828D22A84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036E24-CF4D-44D0-8415-8247CB4C2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A1DF18-FC38-49BE-9BFE-FC2CB339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4A2BB9A-B490-4122-9CD5-1F111184D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4005F77-B75C-4359-BA39-342BADE0FB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D3DE230-845B-48BF-97AE-EF9FF751D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3A860A0-9D8F-4F66-9A59-C1CF8AE7E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B430C34-395E-4DE1-B686-D0296CACF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076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User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601A7B-BF0A-41A2-B1F8-9998A8D006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1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6B5F-482A-430B-BCC9-C7962FEFBEE4}" type="datetime1">
              <a:rPr lang="en-GB" smtClean="0"/>
              <a:t>02/07/2026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4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80CD-E4A2-42C8-A67D-AA93CDC0907C}" type="datetime1">
              <a:rPr lang="en-GB" smtClean="0"/>
              <a:t>02/07/2026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2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6" y="496927"/>
            <a:ext cx="4170492" cy="6079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7" y="2026423"/>
            <a:ext cx="3998370" cy="35245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9DEE-3B25-4EA2-BD54-EA289BA8FDB7}" type="datetime1">
              <a:rPr lang="en-GB" smtClean="0"/>
              <a:t>02/07/2026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C3772-1FA1-4DA3-946A-0E77E98037D3}"/>
              </a:ext>
            </a:extLst>
          </p:cNvPr>
          <p:cNvCxnSpPr>
            <a:cxnSpLocks/>
          </p:cNvCxnSpPr>
          <p:nvPr userDrawn="1"/>
        </p:nvCxnSpPr>
        <p:spPr>
          <a:xfrm>
            <a:off x="638175" y="1148578"/>
            <a:ext cx="376170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FCB7C64-CECB-4B16-B2E2-058F36DA7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" y="5699638"/>
            <a:ext cx="967443" cy="693223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CE0E4A-5BE7-4570-98A8-AC92D8113C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3025" y="0"/>
            <a:ext cx="70389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4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x Column (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165" y="2026423"/>
            <a:ext cx="4168701" cy="43299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EE57-5FD4-4369-9DA0-8BF006D86AC8}" type="datetime1">
              <a:rPr lang="en-GB" smtClean="0"/>
              <a:t>02/07/2026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8165" y="6356351"/>
            <a:ext cx="8655203" cy="2857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461B4C-11A7-458C-B0F7-7CDDB4CC63D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74667" y="2026423"/>
            <a:ext cx="4168701" cy="43299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18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E655F23F-E880-4BDC-8AD3-FABB0A9F8D95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165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BBD4-1FD6-4D40-A007-E8C568490308}" type="datetime1">
              <a:rPr lang="en-GB" smtClean="0"/>
              <a:t>02/07/2026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A9DA44-D688-47C0-8C12-83C4FAD774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69824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E49CC9-9D35-45AC-9642-A864ACFFB46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51483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63773F-ACC4-4BA9-94A1-B8F176F3064F}"/>
              </a:ext>
            </a:extLst>
          </p:cNvPr>
          <p:cNvSpPr/>
          <p:nvPr userDrawn="1"/>
        </p:nvSpPr>
        <p:spPr>
          <a:xfrm>
            <a:off x="2888165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53F15C-CEE4-417A-9997-A3B5A745772C}"/>
              </a:ext>
            </a:extLst>
          </p:cNvPr>
          <p:cNvSpPr/>
          <p:nvPr userDrawn="1"/>
        </p:nvSpPr>
        <p:spPr>
          <a:xfrm>
            <a:off x="5869824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52888C-7BDD-4D95-B07C-BB1769A81A61}"/>
              </a:ext>
            </a:extLst>
          </p:cNvPr>
          <p:cNvSpPr/>
          <p:nvPr userDrawn="1"/>
        </p:nvSpPr>
        <p:spPr>
          <a:xfrm>
            <a:off x="8851483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1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9E7667-39CD-4223-97B3-4BBF9BD6C15A}"/>
              </a:ext>
            </a:extLst>
          </p:cNvPr>
          <p:cNvSpPr/>
          <p:nvPr userDrawn="1"/>
        </p:nvSpPr>
        <p:spPr>
          <a:xfrm>
            <a:off x="2888164" y="2089914"/>
            <a:ext cx="8665659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6" y="2026424"/>
            <a:ext cx="2072751" cy="311573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2B93-168A-4C56-BCBE-137E342B5280}" type="datetime1">
              <a:rPr lang="en-GB" smtClean="0"/>
              <a:t>02/07/2026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A6A8C-A6B7-4DD8-8568-F0E22B781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88164" y="6289124"/>
            <a:ext cx="8655203" cy="208495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76916518-2AE6-422D-ACE2-EA74EC84D2B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108959" y="3001384"/>
            <a:ext cx="8294145" cy="29590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A708F7-81A9-4A29-A413-3866CADAC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08959" y="2241045"/>
            <a:ext cx="8294145" cy="746307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0" indent="0">
              <a:buNone/>
              <a:defRPr sz="2000"/>
            </a:lvl2pPr>
            <a:lvl3pPr marL="914400" indent="0">
              <a:buNone/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887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9E7667-39CD-4223-97B3-4BBF9BD6C15A}"/>
              </a:ext>
            </a:extLst>
          </p:cNvPr>
          <p:cNvSpPr/>
          <p:nvPr userDrawn="1"/>
        </p:nvSpPr>
        <p:spPr>
          <a:xfrm>
            <a:off x="2888165" y="2089914"/>
            <a:ext cx="4147636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6" y="2026424"/>
            <a:ext cx="2072751" cy="311573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9822-1E6D-4C55-A4F5-57ACF3D3B00F}" type="datetime1">
              <a:rPr lang="en-GB" smtClean="0"/>
              <a:t>02/07/2026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A6A8C-A6B7-4DD8-8568-F0E22B781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88164" y="6289124"/>
            <a:ext cx="8655203" cy="208495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76916518-2AE6-422D-ACE2-EA74EC84D2B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98801" y="3619500"/>
            <a:ext cx="3822700" cy="234095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A38A1D-4BDA-4E0B-AF22-C05508C0D8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8802" y="2242816"/>
            <a:ext cx="2578098" cy="116121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CAD539-B9C8-49A2-B2C4-004915783AFB}"/>
              </a:ext>
            </a:extLst>
          </p:cNvPr>
          <p:cNvSpPr/>
          <p:nvPr userDrawn="1"/>
        </p:nvSpPr>
        <p:spPr>
          <a:xfrm>
            <a:off x="7395731" y="2089914"/>
            <a:ext cx="4147636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hart Placeholder 12">
            <a:extLst>
              <a:ext uri="{FF2B5EF4-FFF2-40B4-BE49-F238E27FC236}">
                <a16:creationId xmlns:a16="http://schemas.microsoft.com/office/drawing/2014/main" id="{CF6FC771-190B-4510-8EFE-FD3A374474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606367" y="3619500"/>
            <a:ext cx="3822700" cy="234095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A887148-D134-4A2B-9BD4-37DC8CFBA7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06368" y="2242816"/>
            <a:ext cx="2578098" cy="116121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52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837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Light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897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Purpl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736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24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Dark Blu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641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Yellow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4102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346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2C9EAA15-44A7-42D0-BA48-A0D184DD5E37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985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75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Light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3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Purpl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8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2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Dark Blu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7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Yellow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4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4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5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2056793"/>
            <a:ext cx="10100448" cy="765135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757C55-8EE6-457C-A0DE-B5F8A8EB1D9A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936823F-5F8F-42B6-8D84-B4055DFE19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9E3EDD1-3ED2-4390-B8C4-E895ADFD4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DA8384B-B334-4764-A914-F57D3494C4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CA070AE5-59C4-409F-845F-22677DA73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2E97EBE-DDB1-44FE-9EE7-7F97B47992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E427974-122E-4896-8924-0CBFD553A5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FC932C1-341A-490D-910E-0880D1EC19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493CE61-6FFC-45D1-96ED-33E902A1CE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CEA78A3-C08A-4536-AB6E-2648A9C3E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BFA5C41-37E9-4A80-B557-44F711263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2603548-562B-4F29-8C2F-C8EFA7FC7C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846050A-1DCD-46B7-A88D-A66F50CC0A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02B08875-1588-48FE-B723-1215E5C36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FE62A4F-3ACE-41EB-BFC4-2BC73B3205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52FC97C0-51D0-4A7A-86EC-C333B248D6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9C6DC5D-92E0-4A83-AF7D-D3E9F8417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582EAAE-F0A9-40D8-A148-E10A6166A0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B2F51A6-77C9-4BF5-9ACA-546F65496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B6BA6702-702F-412A-A234-B4D8E335A2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74DD4635-2E45-4A56-A303-C7BF80703A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D53E9B98-716C-4E51-85C3-BEBE741FA6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81DD280A-92C3-4E8D-94F3-6251771275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9E9F4A0-AE00-4C84-89CE-DD9A5F9617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204DD2F9-0EF2-493E-A454-D622184CBC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381B4380-3B13-4343-ADDB-F7C132374A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FA1597-C884-4144-A869-26A7BE51B90D}"/>
              </a:ext>
            </a:extLst>
          </p:cNvPr>
          <p:cNvCxnSpPr/>
          <p:nvPr userDrawn="1"/>
        </p:nvCxnSpPr>
        <p:spPr>
          <a:xfrm>
            <a:off x="627418" y="2915320"/>
            <a:ext cx="8676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FDBBA6A1-D5C5-49F2-9461-7D4774941E9A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DD906B92-6977-44EC-863E-52C8B74A45C3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ED192FCE-BF63-4E69-AE56-5DADC1C1034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image" Target="../media/image4.emf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AD61E-1EEE-4CC5-B63F-3E2B5609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496927"/>
            <a:ext cx="10100448" cy="60797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2411E-BFFF-465E-A0D7-F6DC2FDC8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8165" y="2026423"/>
            <a:ext cx="8655204" cy="4329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FA66-3589-46BE-8596-AEA53A7EE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8165" y="6356351"/>
            <a:ext cx="641567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fld id="{FB2D56D8-33AC-4944-97F6-237389C3BC9C}" type="datetime1">
              <a:rPr lang="en-GB" smtClean="0"/>
              <a:t>02/07/2026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65F72-2F18-4138-9C4E-1D1EEC670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8165" y="6356351"/>
            <a:ext cx="8655203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1D97-18D8-45C1-821D-D77143B16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8623" y="559594"/>
            <a:ext cx="804746" cy="5452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 b="1">
                <a:solidFill>
                  <a:schemeClr val="tx1"/>
                </a:solidFill>
              </a:defRPr>
            </a:lvl1pPr>
          </a:lstStyle>
          <a:p>
            <a:fld id="{C0C3EC5B-4348-466D-90FB-B48FCA4BBB3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8B8668-E9B8-41CF-8193-16F5D1D09C26}"/>
              </a:ext>
            </a:extLst>
          </p:cNvPr>
          <p:cNvCxnSpPr/>
          <p:nvPr userDrawn="1"/>
        </p:nvCxnSpPr>
        <p:spPr>
          <a:xfrm>
            <a:off x="638175" y="1148578"/>
            <a:ext cx="1090519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1D819EF-69C6-45EE-8341-A390CE54D9E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" y="5699638"/>
            <a:ext cx="967443" cy="6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ct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ct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ct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ct val="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ct val="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AD61E-1EEE-4CC5-B63F-3E2B5609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496927"/>
            <a:ext cx="10100448" cy="60797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2411E-BFFF-465E-A0D7-F6DC2FDC8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8165" y="2026423"/>
            <a:ext cx="8655204" cy="4329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FA66-3589-46BE-8596-AEA53A7EE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8165" y="6356351"/>
            <a:ext cx="641567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fld id="{4A15B1AD-C6F8-4AEB-B336-41821C4CAF81}" type="datetime1">
              <a:rPr lang="en-GB" smtClean="0"/>
              <a:t>02/07/2026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65F72-2F18-4138-9C4E-1D1EEC670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8165" y="6356351"/>
            <a:ext cx="8655203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1D97-18D8-45C1-821D-D77143B16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8623" y="559594"/>
            <a:ext cx="804746" cy="5452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 b="1">
                <a:solidFill>
                  <a:schemeClr val="tx1"/>
                </a:solidFill>
              </a:defRPr>
            </a:lvl1pPr>
          </a:lstStyle>
          <a:p>
            <a:fld id="{C0C3EC5B-4348-466D-90FB-B48FCA4BBB3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8B8668-E9B8-41CF-8193-16F5D1D09C26}"/>
              </a:ext>
            </a:extLst>
          </p:cNvPr>
          <p:cNvCxnSpPr>
            <a:cxnSpLocks/>
          </p:cNvCxnSpPr>
          <p:nvPr userDrawn="1"/>
        </p:nvCxnSpPr>
        <p:spPr>
          <a:xfrm>
            <a:off x="638175" y="1148578"/>
            <a:ext cx="1090519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1D819EF-69C6-45EE-8341-A390CE54D9ED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" y="5699638"/>
            <a:ext cx="967443" cy="6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6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F568F6-EC2C-BAFC-0D30-CB59196D2C6E}"/>
              </a:ext>
            </a:extLst>
          </p:cNvPr>
          <p:cNvSpPr txBox="1">
            <a:spLocks/>
          </p:cNvSpPr>
          <p:nvPr/>
        </p:nvSpPr>
        <p:spPr>
          <a:xfrm>
            <a:off x="779124" y="500746"/>
            <a:ext cx="5291600" cy="237262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Create your own Competitor Insights in JICMAIL Discovery </a:t>
            </a:r>
            <a:endParaRPr kumimoji="0" lang="en-GB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56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Social Grade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Single or multi person household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12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Couple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Household with children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14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Tenure length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Tenure type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16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MOSAIC UK Group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17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ACORN Group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Customer / donor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  <p:sp>
        <p:nvSpPr>
          <p:cNvPr id="16" name="New shape"/>
          <p:cNvSpPr txBox="1"/>
          <p:nvPr/>
        </p:nvSpPr>
        <p:spPr>
          <a:xfrm>
            <a:off x="1755375" y="5976855"/>
            <a:ext cx="9846448" cy="487680"/>
          </a:xfrm>
          <a:prstGeom prst="roundRect">
            <a:avLst/>
          </a:prstGeom>
          <a:solidFill>
            <a:srgbClr val="FFFF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8100" tIns="38100" rIns="38100" bIns="38100" rtlCol="0" anchor="ctr"/>
          <a:lstStyle/>
          <a:p>
            <a:pPr algn="ctr"/>
            <a:r>
              <a:rPr sz="1400">
                <a:solidFill>
                  <a:srgbClr val="000000"/>
                </a:solidFill>
              </a:rPr>
              <a:t>Empty result</a:t>
            </a:r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Actions</a:t>
            </a:r>
            <a:endParaRPr lang="pl-P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19</a:t>
            </a:fld>
            <a:endParaRPr lang="en-GB"/>
          </a:p>
        </p:txBody>
      </p:sp>
      <p:graphicFrame>
        <p:nvGraphicFramePr>
          <p:cNvPr id="7" name="Диаграмма 6" descr="${CI_KeyActions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912682"/>
              </p:ext>
            </p:extLst>
          </p:nvPr>
        </p:nvGraphicFramePr>
        <p:xfrm>
          <a:off x="635000" y="1663700"/>
          <a:ext cx="114173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002C83C-5364-3A39-47B7-88BE8D610840}"/>
              </a:ext>
            </a:extLst>
          </p:cNvPr>
          <p:cNvSpPr txBox="1"/>
          <p:nvPr/>
        </p:nvSpPr>
        <p:spPr>
          <a:xfrm>
            <a:off x="2614599" y="1196744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% of total actions taken accounted for</a:t>
            </a:r>
          </a:p>
          <a:p>
            <a:pPr algn="ctr"/>
            <a:r>
              <a:rPr lang="en-US" sz="1200"/>
              <a:t>by different physical interactions and commercial actions. Source: JICMAIL Advertiser Attribution</a:t>
            </a:r>
            <a:endParaRPr lang="pl-PL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AB68E-63FE-5A00-1B24-C487D31D9C22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Physical Actions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KeyActions_table}">
            <a:extLst>
              <a:ext uri="{FF2B5EF4-FFF2-40B4-BE49-F238E27FC236}">
                <a16:creationId xmlns:a16="http://schemas.microsoft.com/office/drawing/2014/main" id="{B6C68F39-1D85-B7E4-15DB-9033FBFA8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655080"/>
              </p:ext>
            </p:extLst>
          </p:nvPr>
        </p:nvGraphicFramePr>
        <p:xfrm>
          <a:off x="134319" y="5521774"/>
          <a:ext cx="11923356" cy="1080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613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987419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  <a:gridCol w="999807">
                  <a:extLst>
                    <a:ext uri="{9D8B030D-6E8A-4147-A177-3AD203B41FA5}">
                      <a16:colId xmlns:a16="http://schemas.microsoft.com/office/drawing/2014/main" val="210959507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1562022618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829130153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2680071529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1195495454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2589233470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969217755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2888355435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3914274274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Threw it away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Threw it away/recycled (NET)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Read/looked/glanced at it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Opened it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Recycled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Put it aside to look at later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Put it in the usual place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Passed it on/left out for the person it's for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Filed it for reference or records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Used/did something with the information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Put it on display (e.g.on a fridge,noticeboard)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Took it out of the house (e.g.to work)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432533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390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390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393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293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232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182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39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33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20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27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7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4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DC6109FE-1A53-7A14-C045-F2919E007E7F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CC4C9D-3D68-35A4-0134-27FD20783CE6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0D977E54-E4C5-FF45-6EBF-17E5F03977B6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944A5-D4A9-5288-3FB9-2E649B3FD019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39358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41D9-FCE3-6076-B8C0-07E9E0A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Create your own Competitor Insights in JICMAIL Discovery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23849C-C274-8DD0-9A5E-56D868915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5532" y="1600200"/>
            <a:ext cx="7258292" cy="4330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C633D-3FD8-8291-E053-EFE15E7C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3BBB3-A0F5-B4CC-B1D9-D94044111C42}"/>
              </a:ext>
            </a:extLst>
          </p:cNvPr>
          <p:cNvSpPr txBox="1"/>
          <p:nvPr/>
        </p:nvSpPr>
        <p:spPr>
          <a:xfrm>
            <a:off x="641194" y="1600200"/>
            <a:ext cx="33974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your own Competitor Insights deck in JICMAIL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the filters to choose  sector, mail type, time span, content and demographics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Advertiser Brand to include/exclude specific brands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Include in your pitch decks for the latest JICMAIL data</a:t>
            </a:r>
          </a:p>
        </p:txBody>
      </p:sp>
    </p:spTree>
    <p:extLst>
      <p:ext uri="{BB962C8B-B14F-4D97-AF65-F5344CB8AC3E}">
        <p14:creationId xmlns:p14="http://schemas.microsoft.com/office/powerpoint/2010/main" val="96538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Actions</a:t>
            </a:r>
            <a:endParaRPr lang="pl-P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20</a:t>
            </a:fld>
            <a:endParaRPr lang="en-GB"/>
          </a:p>
        </p:txBody>
      </p:sp>
      <p:graphicFrame>
        <p:nvGraphicFramePr>
          <p:cNvPr id="7" name="Диаграмма 6" descr="${CI_KeyActions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912682"/>
              </p:ext>
            </p:extLst>
          </p:nvPr>
        </p:nvGraphicFramePr>
        <p:xfrm>
          <a:off x="635000" y="1663700"/>
          <a:ext cx="114173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002C83C-5364-3A39-47B7-88BE8D610840}"/>
              </a:ext>
            </a:extLst>
          </p:cNvPr>
          <p:cNvSpPr txBox="1"/>
          <p:nvPr/>
        </p:nvSpPr>
        <p:spPr>
          <a:xfrm>
            <a:off x="2614599" y="1196744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% of total actions taken accounted for</a:t>
            </a:r>
          </a:p>
          <a:p>
            <a:pPr algn="ctr"/>
            <a:r>
              <a:rPr lang="en-US" sz="1200"/>
              <a:t>by different physical interactions and commercial actions. Source: JICMAIL Advertiser Attribution</a:t>
            </a:r>
            <a:endParaRPr lang="pl-PL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AB68E-63FE-5A00-1B24-C487D31D9C22}"/>
              </a:ext>
            </a:extLst>
          </p:cNvPr>
          <p:cNvSpPr txBox="1"/>
          <p:nvPr/>
        </p:nvSpPr>
        <p:spPr>
          <a:xfrm>
            <a:off x="638176" y="1288607"/>
            <a:ext cx="2213512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Commercial Actions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KeyActions_table}">
            <a:extLst>
              <a:ext uri="{FF2B5EF4-FFF2-40B4-BE49-F238E27FC236}">
                <a16:creationId xmlns:a16="http://schemas.microsoft.com/office/drawing/2014/main" id="{B6C68F39-1D85-B7E4-15DB-9033FBFA8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655080"/>
              </p:ext>
            </p:extLst>
          </p:nvPr>
        </p:nvGraphicFramePr>
        <p:xfrm>
          <a:off x="134319" y="5521774"/>
          <a:ext cx="11923358" cy="1270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210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740564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  <a:gridCol w="749855">
                  <a:extLst>
                    <a:ext uri="{9D8B030D-6E8A-4147-A177-3AD203B41FA5}">
                      <a16:colId xmlns:a16="http://schemas.microsoft.com/office/drawing/2014/main" val="210959507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1562022618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829130153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2680071529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1195495454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2589233470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969217755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2888355435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3914274274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4521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4056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498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Discussed with someone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Bought something/made a payment or donation (NET)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Visited sender's website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Posted a reply to the sender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Went online for more information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Made a purchase/payment/donation online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Used a tablet or smartphone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Called the sender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Made a purchase/payment/donation in a shop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Made a purchase/payment/donation by other means (e.g. postal, phone)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Emailed the sender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Used a voucher/discount code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Planned a large purchase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Visited sender's shop/office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Looked up my account details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solidFill>
                            <a:schemeClr val="tx1"/>
                          </a:solidFill>
                          <a:latin typeface="+mn-lt"/>
                        </a:rPr>
                        <a:t>Used a QR code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432533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22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23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18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7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4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3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4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3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10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2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rgbClr val="DD4B39"/>
                          </a:solidFill>
                          <a:latin typeface="+mn-lt"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DC6109FE-1A53-7A14-C045-F2919E007E7F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CC4C9D-3D68-35A4-0134-27FD20783CE6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0D977E54-E4C5-FF45-6EBF-17E5F03977B6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944A5-D4A9-5288-3FB9-2E649B3FD019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39358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496927"/>
            <a:ext cx="6200561" cy="607973"/>
          </a:xfrm>
        </p:spPr>
        <p:txBody>
          <a:bodyPr/>
          <a:lstStyle/>
          <a:p>
            <a:r>
              <a:rPr lang="pl-PL" err="1"/>
              <a:t>Share of Door Mat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3</a:t>
            </a:fld>
            <a:endParaRPr lang="en-GB"/>
          </a:p>
        </p:txBody>
      </p:sp>
      <p:graphicFrame>
        <p:nvGraphicFramePr>
          <p:cNvPr id="7" name="Диаграмма 6" descr="${Chart40310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572520"/>
              </p:ext>
            </p:extLst>
          </p:nvPr>
        </p:nvGraphicFramePr>
        <p:xfrm>
          <a:off x="1625600" y="1714500"/>
          <a:ext cx="1009650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1B1224-FEF8-8F89-F90F-003743625047}"/>
              </a:ext>
            </a:extLst>
          </p:cNvPr>
          <p:cNvSpPr txBox="1"/>
          <p:nvPr/>
        </p:nvSpPr>
        <p:spPr>
          <a:xfrm>
            <a:off x="2435625" y="1243406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% of mail items accounted by a specific advertiser within a specific competitive set within the JICMAIL panel. </a:t>
            </a:r>
          </a:p>
          <a:p>
            <a:pPr algn="ctr"/>
            <a:r>
              <a:rPr lang="en-US" sz="1200"/>
              <a:t>Source: JICMAIL Advertiser Attribution</a:t>
            </a:r>
            <a:endParaRPr lang="pl-PL" sz="1200"/>
          </a:p>
        </p:txBody>
      </p:sp>
      <p:graphicFrame>
        <p:nvGraphicFramePr>
          <p:cNvPr id="3" name="Таблица 2" descr="${Share_of_Door_mat_table}">
            <a:extLst>
              <a:ext uri="{FF2B5EF4-FFF2-40B4-BE49-F238E27FC236}">
                <a16:creationId xmlns:a16="http://schemas.microsoft.com/office/drawing/2014/main" id="{2D179C62-605F-9255-711C-12A091686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49116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D52EABEA-0F4D-E210-55D3-0AD58AB62FFB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AFF3A-D256-50F9-EFC3-46E21279F68C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6BA3A-1ACB-5ED7-185D-8B1D60FB03ED}"/>
              </a:ext>
            </a:extLst>
          </p:cNvPr>
          <p:cNvSpPr txBox="1"/>
          <p:nvPr/>
        </p:nvSpPr>
        <p:spPr>
          <a:xfrm>
            <a:off x="9790478" y="306853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3" name="Блок-схема: знак завершения 12">
            <a:extLst>
              <a:ext uri="{FF2B5EF4-FFF2-40B4-BE49-F238E27FC236}">
                <a16:creationId xmlns:a16="http://schemas.microsoft.com/office/drawing/2014/main" id="{673BB045-79F4-F7E8-E0D0-D0B3543C4907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2695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Frequency</a:t>
            </a:r>
            <a:endParaRPr lang="pl-P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7" name="Диаграмма 6" descr="${CI_Frequency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23764"/>
              </p:ext>
            </p:extLst>
          </p:nvPr>
        </p:nvGraphicFramePr>
        <p:xfrm>
          <a:off x="1625600" y="1689100"/>
          <a:ext cx="100965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6C5ED7-E6E0-DCDC-B8EA-BBB8E0A3F1E2}"/>
              </a:ext>
            </a:extLst>
          </p:cNvPr>
          <p:cNvSpPr txBox="1"/>
          <p:nvPr/>
        </p:nvSpPr>
        <p:spPr>
          <a:xfrm>
            <a:off x="2435624" y="1227048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Enables you to compare key JICMAIL metrics by advertiser. Source: JICMAIL Advertiser Attribution</a:t>
            </a:r>
          </a:p>
          <a:p>
            <a:pPr algn="ctr"/>
            <a:r>
              <a:rPr lang="en-US" sz="1200"/>
              <a:t>Brands with a sample of less than 30 mail items will not display in these charts.</a:t>
            </a:r>
            <a:endParaRPr lang="pl-PL" sz="1200"/>
          </a:p>
        </p:txBody>
      </p:sp>
      <p:graphicFrame>
        <p:nvGraphicFramePr>
          <p:cNvPr id="5" name="Таблица 4" descr="${CI_Frequency_table}">
            <a:extLst>
              <a:ext uri="{FF2B5EF4-FFF2-40B4-BE49-F238E27FC236}">
                <a16:creationId xmlns:a16="http://schemas.microsoft.com/office/drawing/2014/main" id="{B0FB861B-DE2C-3427-19C3-C479994C9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3412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B5FB6296-A344-185F-224A-FBF3DF954C37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64AF9-1660-7FED-F41B-358B6F9136DD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4" name="Блок-схема: знак завершения 13">
            <a:extLst>
              <a:ext uri="{FF2B5EF4-FFF2-40B4-BE49-F238E27FC236}">
                <a16:creationId xmlns:a16="http://schemas.microsoft.com/office/drawing/2014/main" id="{5039D475-84F7-0EE1-E21C-356F45CB7ED5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0F05F-37F7-32B5-77FA-427E7D00A287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40881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Item Reach</a:t>
            </a:r>
            <a:endParaRPr lang="pl-P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7" name="Диаграмма 6" descr="${CI_Frequency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23764"/>
              </p:ext>
            </p:extLst>
          </p:nvPr>
        </p:nvGraphicFramePr>
        <p:xfrm>
          <a:off x="1625600" y="1689100"/>
          <a:ext cx="100965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6C5ED7-E6E0-DCDC-B8EA-BBB8E0A3F1E2}"/>
              </a:ext>
            </a:extLst>
          </p:cNvPr>
          <p:cNvSpPr txBox="1"/>
          <p:nvPr/>
        </p:nvSpPr>
        <p:spPr>
          <a:xfrm>
            <a:off x="2435624" y="1227048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Enables you to compare key JICMAIL metrics by advertiser. Source: JICMAIL Advertiser Attribution</a:t>
            </a:r>
          </a:p>
          <a:p>
            <a:pPr algn="ctr"/>
            <a:r>
              <a:rPr lang="en-US" sz="1200"/>
              <a:t>Brands with a sample of less than 30 mail items will not display in these charts.</a:t>
            </a:r>
            <a:endParaRPr lang="pl-PL" sz="1200"/>
          </a:p>
        </p:txBody>
      </p:sp>
      <p:graphicFrame>
        <p:nvGraphicFramePr>
          <p:cNvPr id="5" name="Таблица 4" descr="${CI_Frequency_table}">
            <a:extLst>
              <a:ext uri="{FF2B5EF4-FFF2-40B4-BE49-F238E27FC236}">
                <a16:creationId xmlns:a16="http://schemas.microsoft.com/office/drawing/2014/main" id="{B0FB861B-DE2C-3427-19C3-C479994C9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3412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B5FB6296-A344-185F-224A-FBF3DF954C37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64AF9-1660-7FED-F41B-358B6F9136DD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4" name="Блок-схема: знак завершения 13">
            <a:extLst>
              <a:ext uri="{FF2B5EF4-FFF2-40B4-BE49-F238E27FC236}">
                <a16:creationId xmlns:a16="http://schemas.microsoft.com/office/drawing/2014/main" id="{5039D475-84F7-0EE1-E21C-356F45CB7ED5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0F05F-37F7-32B5-77FA-427E7D00A287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40881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Lifespan</a:t>
            </a:r>
            <a:endParaRPr lang="pl-P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7" name="Диаграмма 6" descr="${CI_Frequency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23764"/>
              </p:ext>
            </p:extLst>
          </p:nvPr>
        </p:nvGraphicFramePr>
        <p:xfrm>
          <a:off x="1625600" y="1689100"/>
          <a:ext cx="100965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6C5ED7-E6E0-DCDC-B8EA-BBB8E0A3F1E2}"/>
              </a:ext>
            </a:extLst>
          </p:cNvPr>
          <p:cNvSpPr txBox="1"/>
          <p:nvPr/>
        </p:nvSpPr>
        <p:spPr>
          <a:xfrm>
            <a:off x="2435624" y="1227048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Enables you to compare key JICMAIL metrics by advertiser. Source: JICMAIL Advertiser Attribution</a:t>
            </a:r>
          </a:p>
          <a:p>
            <a:pPr algn="ctr"/>
            <a:r>
              <a:rPr lang="en-US" sz="1200"/>
              <a:t>Brands with a sample of less than 30 mail items will not display in these charts.</a:t>
            </a:r>
            <a:endParaRPr lang="pl-PL" sz="1200"/>
          </a:p>
        </p:txBody>
      </p:sp>
      <p:graphicFrame>
        <p:nvGraphicFramePr>
          <p:cNvPr id="5" name="Таблица 4" descr="${CI_Frequency_table}">
            <a:extLst>
              <a:ext uri="{FF2B5EF4-FFF2-40B4-BE49-F238E27FC236}">
                <a16:creationId xmlns:a16="http://schemas.microsoft.com/office/drawing/2014/main" id="{B0FB861B-DE2C-3427-19C3-C479994C9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3412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B5FB6296-A344-185F-224A-FBF3DF954C37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64AF9-1660-7FED-F41B-358B6F9136DD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4" name="Блок-схема: знак завершения 13">
            <a:extLst>
              <a:ext uri="{FF2B5EF4-FFF2-40B4-BE49-F238E27FC236}">
                <a16:creationId xmlns:a16="http://schemas.microsoft.com/office/drawing/2014/main" id="{5039D475-84F7-0EE1-E21C-356F45CB7ED5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0F05F-37F7-32B5-77FA-427E7D00A287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40881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Attention</a:t>
            </a:r>
            <a:endParaRPr lang="pl-P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7" name="Диаграмма 6" descr="${CI_Frequency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23764"/>
              </p:ext>
            </p:extLst>
          </p:nvPr>
        </p:nvGraphicFramePr>
        <p:xfrm>
          <a:off x="1625600" y="1689100"/>
          <a:ext cx="100965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6C5ED7-E6E0-DCDC-B8EA-BBB8E0A3F1E2}"/>
              </a:ext>
            </a:extLst>
          </p:cNvPr>
          <p:cNvSpPr txBox="1"/>
          <p:nvPr/>
        </p:nvSpPr>
        <p:spPr>
          <a:xfrm>
            <a:off x="2435624" y="1227048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Enables you to compare key JICMAIL metrics by advertiser. Source: JICMAIL Advertiser Attribution</a:t>
            </a:r>
          </a:p>
          <a:p>
            <a:pPr algn="ctr"/>
            <a:r>
              <a:rPr lang="en-US" sz="1200"/>
              <a:t>Brands with a sample of less than 30 mail items will not display in these charts.</a:t>
            </a:r>
            <a:endParaRPr lang="pl-PL" sz="1200"/>
          </a:p>
        </p:txBody>
      </p:sp>
      <p:graphicFrame>
        <p:nvGraphicFramePr>
          <p:cNvPr id="5" name="Таблица 4" descr="${CI_Frequency_table}">
            <a:extLst>
              <a:ext uri="{FF2B5EF4-FFF2-40B4-BE49-F238E27FC236}">
                <a16:creationId xmlns:a16="http://schemas.microsoft.com/office/drawing/2014/main" id="{B0FB861B-DE2C-3427-19C3-C479994C9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3412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B5FB6296-A344-185F-224A-FBF3DF954C37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64AF9-1660-7FED-F41B-358B6F9136DD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4" name="Блок-схема: знак завершения 13">
            <a:extLst>
              <a:ext uri="{FF2B5EF4-FFF2-40B4-BE49-F238E27FC236}">
                <a16:creationId xmlns:a16="http://schemas.microsoft.com/office/drawing/2014/main" id="{5039D475-84F7-0EE1-E21C-356F45CB7ED5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0F05F-37F7-32B5-77FA-427E7D00A287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40881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Age categories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931D-657E-7E99-43D7-627F7CC1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Audience Profile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534D3-25B5-C1EF-7010-D77069FB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7" name="Диаграмма 6" descr="${CI_Profile}">
            <a:extLst>
              <a:ext uri="{FF2B5EF4-FFF2-40B4-BE49-F238E27FC236}">
                <a16:creationId xmlns:a16="http://schemas.microsoft.com/office/drawing/2014/main" id="{69B77AD2-4B4F-8A50-C764-EAB607254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361754"/>
              </p:ext>
            </p:extLst>
          </p:nvPr>
        </p:nvGraphicFramePr>
        <p:xfrm>
          <a:off x="1625600" y="1816100"/>
          <a:ext cx="100965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F24444-80A3-55B3-2E4A-7C4032962F8F}"/>
              </a:ext>
            </a:extLst>
          </p:cNvPr>
          <p:cNvSpPr txBox="1"/>
          <p:nvPr/>
        </p:nvSpPr>
        <p:spPr>
          <a:xfrm>
            <a:off x="2296139" y="1182276"/>
            <a:ext cx="812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The demographic and/or geodemographic composition of the individuals and households</a:t>
            </a:r>
          </a:p>
          <a:p>
            <a:pPr algn="ctr"/>
            <a:r>
              <a:rPr lang="en-US" sz="1200"/>
              <a:t>who are targeted by specific advertisers. Source: JICMAIL Advertiser Attribution</a:t>
            </a:r>
          </a:p>
          <a:p>
            <a:pPr algn="ctr"/>
            <a:r>
              <a:rPr lang="en-US" sz="1200"/>
              <a:t>A minimum sample size of 30 is applied to these charts.</a:t>
            </a:r>
            <a:endParaRPr lang="pl-PL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06DD5-39E0-17F5-561D-AD62329B8435}"/>
              </a:ext>
            </a:extLst>
          </p:cNvPr>
          <p:cNvSpPr txBox="1"/>
          <p:nvPr/>
        </p:nvSpPr>
        <p:spPr>
          <a:xfrm>
            <a:off x="638176" y="1288607"/>
            <a:ext cx="2213512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>
                <a:latin typeface="Calibri" panose="020F0502020204030204" pitchFamily="34" charset="0"/>
              </a:rPr>
              <a:t>Gender</a:t>
            </a:r>
            <a:endParaRPr 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 descr="${CI_Profile_table}">
            <a:extLst>
              <a:ext uri="{FF2B5EF4-FFF2-40B4-BE49-F238E27FC236}">
                <a16:creationId xmlns:a16="http://schemas.microsoft.com/office/drawing/2014/main" id="{A5FB76E6-A779-08DB-3BD3-FED700A67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26337"/>
              </p:ext>
            </p:extLst>
          </p:nvPr>
        </p:nvGraphicFramePr>
        <p:xfrm>
          <a:off x="1628375" y="5849855"/>
          <a:ext cx="10100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16">
                  <a:extLst>
                    <a:ext uri="{9D8B030D-6E8A-4147-A177-3AD203B41FA5}">
                      <a16:colId xmlns:a16="http://schemas.microsoft.com/office/drawing/2014/main" val="242729395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949304066"/>
                    </a:ext>
                  </a:extLst>
                </a:gridCol>
                <a:gridCol w="3366816">
                  <a:extLst>
                    <a:ext uri="{9D8B030D-6E8A-4147-A177-3AD203B41FA5}">
                      <a16:colId xmlns:a16="http://schemas.microsoft.com/office/drawing/2014/main" val="3671833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Alzheimer's Society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British Heart Foundation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Macmillan Cancer Support</a:t>
                      </a:r>
                    </a:p>
                  </a:txBody>
                  <a:tcP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1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solidFill>
                            <a:schemeClr val="tx1"/>
                          </a:solidFill>
                          <a:latin typeface="+mn-lt"/>
                        </a:rPr>
                        <a:t>166</a:t>
                      </a:r>
                    </a:p>
                  </a:txBody>
                  <a:tcPr anchor="ctr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90567"/>
                  </a:ext>
                </a:extLst>
              </a:tr>
            </a:tbl>
          </a:graphicData>
        </a:graphic>
      </p:graphicFrame>
      <p:sp>
        <p:nvSpPr>
          <p:cNvPr id="12" name="Блок-схема: знак завершения 11">
            <a:extLst>
              <a:ext uri="{FF2B5EF4-FFF2-40B4-BE49-F238E27FC236}">
                <a16:creationId xmlns:a16="http://schemas.microsoft.com/office/drawing/2014/main" id="{BD3FFBEA-AC23-735D-CAD9-30314C297A92}"/>
              </a:ext>
            </a:extLst>
          </p:cNvPr>
          <p:cNvSpPr/>
          <p:nvPr/>
        </p:nvSpPr>
        <p:spPr>
          <a:xfrm>
            <a:off x="9070478" y="555288"/>
            <a:ext cx="2160000" cy="504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800">
                <a:solidFill>
                  <a:srgbClr val="000000"/>
                </a:solidFill>
              </a:rPr>
              <a:t>2022,2023,2024,2025,2026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808BD-7E2C-E580-106F-F292DD205DA9}"/>
              </a:ext>
            </a:extLst>
          </p:cNvPr>
          <p:cNvSpPr txBox="1"/>
          <p:nvPr/>
        </p:nvSpPr>
        <p:spPr>
          <a:xfrm>
            <a:off x="9790478" y="160720"/>
            <a:ext cx="7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Timing</a:t>
            </a:r>
            <a:endParaRPr lang="ru-RU" sz="1100"/>
          </a:p>
        </p:txBody>
      </p:sp>
      <p:sp>
        <p:nvSpPr>
          <p:cNvPr id="15" name="Блок-схема: знак завершения 14">
            <a:extLst>
              <a:ext uri="{FF2B5EF4-FFF2-40B4-BE49-F238E27FC236}">
                <a16:creationId xmlns:a16="http://schemas.microsoft.com/office/drawing/2014/main" id="{67E5F6B0-754C-7443-D3DB-3D74F11354B3}"/>
              </a:ext>
            </a:extLst>
          </p:cNvPr>
          <p:cNvSpPr/>
          <p:nvPr/>
        </p:nvSpPr>
        <p:spPr>
          <a:xfrm>
            <a:off x="7151628" y="648145"/>
            <a:ext cx="1872000" cy="360000"/>
          </a:xfrm>
          <a:prstGeom prst="flowChartTerminator">
            <a:avLst/>
          </a:prstGeom>
          <a:noFill/>
          <a:ln>
            <a:solidFill>
              <a:srgbClr val="E5E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sz="9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AD7D-4ECB-2BAC-FD0D-6CA447455EF3}"/>
              </a:ext>
            </a:extLst>
          </p:cNvPr>
          <p:cNvSpPr txBox="1"/>
          <p:nvPr/>
        </p:nvSpPr>
        <p:spPr>
          <a:xfrm>
            <a:off x="7525170" y="382229"/>
            <a:ext cx="112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Demographics</a:t>
            </a:r>
            <a:endParaRPr lang="ru-RU" sz="1100"/>
          </a:p>
        </p:txBody>
      </p:sp>
    </p:spTree>
    <p:extLst>
      <p:ext uri="{BB962C8B-B14F-4D97-AF65-F5344CB8AC3E}">
        <p14:creationId xmlns:p14="http://schemas.microsoft.com/office/powerpoint/2010/main" val="10290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6.6.0"/>
  <p:tag name="AS_RELEASE_DATE" val="2026.03.31"/>
  <p:tag name="AS_TITLE" val="Aspose.Slides for Java"/>
  <p:tag name="AS_VERSION" val="2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57">
      <a:dk1>
        <a:sysClr val="windowText" lastClr="000000"/>
      </a:dk1>
      <a:lt1>
        <a:sysClr val="window" lastClr="FFFFFF"/>
      </a:lt1>
      <a:dk2>
        <a:srgbClr val="FD7E14"/>
      </a:dk2>
      <a:lt2>
        <a:srgbClr val="798080"/>
      </a:lt2>
      <a:accent1>
        <a:srgbClr val="00BFD5"/>
      </a:accent1>
      <a:accent2>
        <a:srgbClr val="4A287B"/>
      </a:accent2>
      <a:accent3>
        <a:srgbClr val="33BF00"/>
      </a:accent3>
      <a:accent4>
        <a:srgbClr val="2A3080"/>
      </a:accent4>
      <a:accent5>
        <a:srgbClr val="FF0048"/>
      </a:accent5>
      <a:accent6>
        <a:srgbClr val="FFCD00"/>
      </a:accent6>
      <a:hlink>
        <a:srgbClr val="0563C1"/>
      </a:hlink>
      <a:folHlink>
        <a:srgbClr val="954F72"/>
      </a:folHlink>
    </a:clrScheme>
    <a:fontScheme name="Custom 13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CMail Presentation Template 290719.potx  -  AutoRecovered" id="{CF7C327C-8297-4CC8-B080-A42269422132}" vid="{5AA178FC-CB50-430C-AE70-2AD612EF728F}"/>
    </a:ext>
  </a:extLst>
</a:theme>
</file>

<file path=ppt/theme/theme3.xml><?xml version="1.0" encoding="utf-8"?>
<a:theme xmlns:a="http://schemas.openxmlformats.org/drawingml/2006/main" name="1_Office Theme">
  <a:themeElements>
    <a:clrScheme name="Custom 157">
      <a:dk1>
        <a:sysClr val="windowText" lastClr="000000"/>
      </a:dk1>
      <a:lt1>
        <a:sysClr val="window" lastClr="FFFFFF"/>
      </a:lt1>
      <a:dk2>
        <a:srgbClr val="FD7E14"/>
      </a:dk2>
      <a:lt2>
        <a:srgbClr val="798080"/>
      </a:lt2>
      <a:accent1>
        <a:srgbClr val="00BFD5"/>
      </a:accent1>
      <a:accent2>
        <a:srgbClr val="4A287B"/>
      </a:accent2>
      <a:accent3>
        <a:srgbClr val="33BF00"/>
      </a:accent3>
      <a:accent4>
        <a:srgbClr val="2A3080"/>
      </a:accent4>
      <a:accent5>
        <a:srgbClr val="FF0048"/>
      </a:accent5>
      <a:accent6>
        <a:srgbClr val="FFCD00"/>
      </a:accent6>
      <a:hlink>
        <a:srgbClr val="0563C1"/>
      </a:hlink>
      <a:folHlink>
        <a:srgbClr val="954F72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CMail Presentation Template 290719.potx  -  AutoRecovered" id="{CF7C327C-8297-4CC8-B080-A42269422132}" vid="{5AA178FC-CB50-430C-AE70-2AD612EF728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2e8b97-0279-4eee-8707-8d5b48a7a463" xsi:nil="true"/>
    <lcf76f155ced4ddcb4097134ff3c332f xmlns="f495c8e7-ccd6-4edf-b371-20a16bf9ea5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92FEE7E56A24EA7A6CED9F726E5DD" ma:contentTypeVersion="19" ma:contentTypeDescription="Create a new document." ma:contentTypeScope="" ma:versionID="eafb979c67fb28a396cbfc8cdf08e03d">
  <xsd:schema xmlns:xsd="http://www.w3.org/2001/XMLSchema" xmlns:xs="http://www.w3.org/2001/XMLSchema" xmlns:p="http://schemas.microsoft.com/office/2006/metadata/properties" xmlns:ns2="f495c8e7-ccd6-4edf-b371-20a16bf9ea5d" xmlns:ns3="f12e8b97-0279-4eee-8707-8d5b48a7a463" targetNamespace="http://schemas.microsoft.com/office/2006/metadata/properties" ma:root="true" ma:fieldsID="eb8a20817496d43e3573f9d6d2f0c577" ns2:_="" ns3:_="">
    <xsd:import namespace="f495c8e7-ccd6-4edf-b371-20a16bf9ea5d"/>
    <xsd:import namespace="f12e8b97-0279-4eee-8707-8d5b48a7a4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5c8e7-ccd6-4edf-b371-20a16bf9ea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427408e-edc8-4b7d-bc30-d9cc32d61d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e8b97-0279-4eee-8707-8d5b48a7a46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c283059-de3f-44aa-a06d-fb43ed07057f}" ma:internalName="TaxCatchAll" ma:showField="CatchAllData" ma:web="f12e8b97-0279-4eee-8707-8d5b48a7a4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1137E6-E0AD-4C89-A37C-039FB048C926}">
  <ds:schemaRefs>
    <ds:schemaRef ds:uri="http://schemas.microsoft.com/office/2006/metadata/properties"/>
    <ds:schemaRef ds:uri="http://schemas.microsoft.com/office/infopath/2007/PartnerControls"/>
    <ds:schemaRef ds:uri="f12e8b97-0279-4eee-8707-8d5b48a7a463"/>
    <ds:schemaRef ds:uri="f495c8e7-ccd6-4edf-b371-20a16bf9ea5d"/>
  </ds:schemaRefs>
</ds:datastoreItem>
</file>

<file path=customXml/itemProps2.xml><?xml version="1.0" encoding="utf-8"?>
<ds:datastoreItem xmlns:ds="http://schemas.openxmlformats.org/officeDocument/2006/customXml" ds:itemID="{5C6A71C3-7263-4E75-9135-D4622F5DCA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51467D-EABB-42DC-9A54-97E50D199B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95c8e7-ccd6-4edf-b371-20a16bf9ea5d"/>
    <ds:schemaRef ds:uri="f12e8b97-0279-4eee-8707-8d5b48a7a4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1746</Words>
  <Application>Microsoft Office PowerPoint</Application>
  <PresentationFormat>Widescreen</PresentationFormat>
  <Paragraphs>610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Office Theme</vt:lpstr>
      <vt:lpstr>Office Theme</vt:lpstr>
      <vt:lpstr>1_Office Theme</vt:lpstr>
      <vt:lpstr>PowerPoint Presentation</vt:lpstr>
      <vt:lpstr>Create your own Competitor Insights in JICMAIL Discovery </vt:lpstr>
      <vt:lpstr>Share of Door Mat</vt:lpstr>
      <vt:lpstr>Frequency</vt:lpstr>
      <vt:lpstr>Item Reach</vt:lpstr>
      <vt:lpstr>Lifespan</vt:lpstr>
      <vt:lpstr>Attention</vt:lpstr>
      <vt:lpstr>Audience Profile</vt:lpstr>
      <vt:lpstr>Audience Profile</vt:lpstr>
      <vt:lpstr>Audience Profile</vt:lpstr>
      <vt:lpstr>Audience Profile</vt:lpstr>
      <vt:lpstr>Audience Profile</vt:lpstr>
      <vt:lpstr>Audience Profile</vt:lpstr>
      <vt:lpstr>Audience Profile</vt:lpstr>
      <vt:lpstr>Audience Profile</vt:lpstr>
      <vt:lpstr>Audience Profile</vt:lpstr>
      <vt:lpstr>Audience Profile</vt:lpstr>
      <vt:lpstr>Audience Profile</vt:lpstr>
      <vt:lpstr>Key Actions</vt:lpstr>
      <vt:lpstr>Key Actions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Tara Pickles</dc:creator>
  <cp:lastModifiedBy>Tara Pickles</cp:lastModifiedBy>
  <cp:revision>2</cp:revision>
  <cp:lastPrinted>2026-06-29T14:19:47Z</cp:lastPrinted>
  <dcterms:created xsi:type="dcterms:W3CDTF">2026-06-29T14:19:47Z</dcterms:created>
  <dcterms:modified xsi:type="dcterms:W3CDTF">2026-07-02T17:49:25Z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0x0101006A192FEE7E56A24EA7A6CED9F726E5DD</vt:lpwstr>
  </property>
</Properties>
</file>