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6" r:id="rId5"/>
    <p:sldMasterId id="2147483802" r:id="rId6"/>
  </p:sldMasterIdLst>
  <p:notesMasterIdLst>
    <p:notesMasterId r:id="rId32"/>
  </p:notesMasterIdLst>
  <p:sldIdLst>
    <p:sldId id="4083" r:id="rId7"/>
    <p:sldId id="291" r:id="rId8"/>
    <p:sldId id="294" r:id="rId9"/>
    <p:sldId id="3844" r:id="rId10"/>
    <p:sldId id="3807" r:id="rId11"/>
    <p:sldId id="309" r:id="rId12"/>
    <p:sldId id="4073" r:id="rId13"/>
    <p:sldId id="4074" r:id="rId14"/>
    <p:sldId id="4068" r:id="rId15"/>
    <p:sldId id="4075" r:id="rId16"/>
    <p:sldId id="4095" r:id="rId17"/>
    <p:sldId id="4094" r:id="rId18"/>
    <p:sldId id="4093" r:id="rId19"/>
    <p:sldId id="4087" r:id="rId20"/>
    <p:sldId id="3810" r:id="rId21"/>
    <p:sldId id="3813" r:id="rId22"/>
    <p:sldId id="4071" r:id="rId23"/>
    <p:sldId id="4072" r:id="rId24"/>
    <p:sldId id="303" r:id="rId25"/>
    <p:sldId id="4096" r:id="rId26"/>
    <p:sldId id="4084" r:id="rId27"/>
    <p:sldId id="4099" r:id="rId28"/>
    <p:sldId id="4097" r:id="rId29"/>
    <p:sldId id="4098" r:id="rId30"/>
    <p:sldId id="382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and context" id="{9D236CC7-0BA3-4060-B510-D65F73AEEE64}">
          <p14:sldIdLst>
            <p14:sldId id="4083"/>
            <p14:sldId id="291"/>
            <p14:sldId id="294"/>
            <p14:sldId id="3844"/>
            <p14:sldId id="3807"/>
          </p14:sldIdLst>
        </p14:section>
        <p14:section name="Mail Market Dynamics" id="{C4968E82-CB2D-47F0-B1B5-95559FE65E11}">
          <p14:sldIdLst>
            <p14:sldId id="309"/>
            <p14:sldId id="4073"/>
            <p14:sldId id="4074"/>
            <p14:sldId id="4068"/>
            <p14:sldId id="4075"/>
            <p14:sldId id="4095"/>
            <p14:sldId id="4094"/>
            <p14:sldId id="4093"/>
            <p14:sldId id="4087"/>
            <p14:sldId id="3810"/>
            <p14:sldId id="3813"/>
            <p14:sldId id="4071"/>
            <p14:sldId id="4072"/>
            <p14:sldId id="303"/>
            <p14:sldId id="4096"/>
            <p14:sldId id="4084"/>
            <p14:sldId id="4099"/>
            <p14:sldId id="4097"/>
            <p14:sldId id="4098"/>
            <p14:sldId id="38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Gibbs" initials="IG" lastIdx="3" clrIdx="0">
    <p:extLst>
      <p:ext uri="{19B8F6BF-5375-455C-9EA6-DF929625EA0E}">
        <p15:presenceInfo xmlns:p15="http://schemas.microsoft.com/office/powerpoint/2012/main" userId="3965111aa86afcd3" providerId="Windows Live"/>
      </p:ext>
    </p:extLst>
  </p:cmAuthor>
  <p:cmAuthor id="2" name="peter@jicmail.org.uk" initials="p" lastIdx="5" clrIdx="1">
    <p:extLst>
      <p:ext uri="{19B8F6BF-5375-455C-9EA6-DF929625EA0E}">
        <p15:presenceInfo xmlns:p15="http://schemas.microsoft.com/office/powerpoint/2012/main" userId="21816cdf2ecd20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553A"/>
    <a:srgbClr val="DE5A50"/>
    <a:srgbClr val="CE7860"/>
    <a:srgbClr val="ECECEC"/>
    <a:srgbClr val="E5E5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64E84-7F2D-4397-BAB8-6B0FB24B531E}" vWet="2" dt="2022-04-20T09:23:41.824"/>
    <p1510:client id="{999E936F-39D0-414B-896F-8B866820610D}" v="7" dt="2022-04-20T09:23:57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 Pickles" userId="c02cc68c-0b69-4c44-8352-ae35fb03f55d" providerId="ADAL" clId="{999E936F-39D0-414B-896F-8B866820610D}"/>
    <pc:docChg chg="custSel modSld">
      <pc:chgData name="Tara Pickles" userId="c02cc68c-0b69-4c44-8352-ae35fb03f55d" providerId="ADAL" clId="{999E936F-39D0-414B-896F-8B866820610D}" dt="2022-04-20T09:23:57.225" v="24" actId="6549"/>
      <pc:docMkLst>
        <pc:docMk/>
      </pc:docMkLst>
      <pc:sldChg chg="modSp mod">
        <pc:chgData name="Tara Pickles" userId="c02cc68c-0b69-4c44-8352-ae35fb03f55d" providerId="ADAL" clId="{999E936F-39D0-414B-896F-8B866820610D}" dt="2022-04-20T07:55:10.706" v="12" actId="1076"/>
        <pc:sldMkLst>
          <pc:docMk/>
          <pc:sldMk cId="2604575329" sldId="309"/>
        </pc:sldMkLst>
        <pc:spChg chg="mod">
          <ac:chgData name="Tara Pickles" userId="c02cc68c-0b69-4c44-8352-ae35fb03f55d" providerId="ADAL" clId="{999E936F-39D0-414B-896F-8B866820610D}" dt="2022-04-20T07:55:10.706" v="12" actId="1076"/>
          <ac:spMkLst>
            <pc:docMk/>
            <pc:sldMk cId="2604575329" sldId="309"/>
            <ac:spMk id="9" creationId="{44D35817-91EC-4764-91C0-8E11CB50E125}"/>
          </ac:spMkLst>
        </pc:spChg>
      </pc:sldChg>
      <pc:sldChg chg="modSp mod">
        <pc:chgData name="Tara Pickles" userId="c02cc68c-0b69-4c44-8352-ae35fb03f55d" providerId="ADAL" clId="{999E936F-39D0-414B-896F-8B866820610D}" dt="2022-04-20T07:55:29.755" v="17" actId="20577"/>
        <pc:sldMkLst>
          <pc:docMk/>
          <pc:sldMk cId="4271860466" sldId="4068"/>
        </pc:sldMkLst>
        <pc:spChg chg="mod">
          <ac:chgData name="Tara Pickles" userId="c02cc68c-0b69-4c44-8352-ae35fb03f55d" providerId="ADAL" clId="{999E936F-39D0-414B-896F-8B866820610D}" dt="2022-04-20T07:55:29.755" v="17" actId="20577"/>
          <ac:spMkLst>
            <pc:docMk/>
            <pc:sldMk cId="4271860466" sldId="4068"/>
            <ac:spMk id="14" creationId="{9689EC57-EC46-4E22-8147-6734BC665FEA}"/>
          </ac:spMkLst>
        </pc:spChg>
      </pc:sldChg>
      <pc:sldChg chg="modSp mod">
        <pc:chgData name="Tara Pickles" userId="c02cc68c-0b69-4c44-8352-ae35fb03f55d" providerId="ADAL" clId="{999E936F-39D0-414B-896F-8B866820610D}" dt="2022-04-20T09:23:46.961" v="20" actId="20577"/>
        <pc:sldMkLst>
          <pc:docMk/>
          <pc:sldMk cId="1604769570" sldId="4084"/>
        </pc:sldMkLst>
        <pc:spChg chg="mod">
          <ac:chgData name="Tara Pickles" userId="c02cc68c-0b69-4c44-8352-ae35fb03f55d" providerId="ADAL" clId="{999E936F-39D0-414B-896F-8B866820610D}" dt="2022-04-20T09:23:46.961" v="20" actId="20577"/>
          <ac:spMkLst>
            <pc:docMk/>
            <pc:sldMk cId="1604769570" sldId="4084"/>
            <ac:spMk id="10" creationId="{0976BB2B-D129-42A0-8A80-707BAE7979BA}"/>
          </ac:spMkLst>
        </pc:spChg>
      </pc:sldChg>
      <pc:sldChg chg="modSp mod">
        <pc:chgData name="Tara Pickles" userId="c02cc68c-0b69-4c44-8352-ae35fb03f55d" providerId="ADAL" clId="{999E936F-39D0-414B-896F-8B866820610D}" dt="2022-04-20T07:54:10.961" v="10" actId="313"/>
        <pc:sldMkLst>
          <pc:docMk/>
          <pc:sldMk cId="2494999251" sldId="4093"/>
        </pc:sldMkLst>
        <pc:spChg chg="mod">
          <ac:chgData name="Tara Pickles" userId="c02cc68c-0b69-4c44-8352-ae35fb03f55d" providerId="ADAL" clId="{999E936F-39D0-414B-896F-8B866820610D}" dt="2022-04-20T07:54:10.961" v="10" actId="313"/>
          <ac:spMkLst>
            <pc:docMk/>
            <pc:sldMk cId="2494999251" sldId="4093"/>
            <ac:spMk id="5" creationId="{927BFDF5-6830-4E53-842B-E438ADD1D084}"/>
          </ac:spMkLst>
        </pc:spChg>
      </pc:sldChg>
      <pc:sldChg chg="modSp mod">
        <pc:chgData name="Tara Pickles" userId="c02cc68c-0b69-4c44-8352-ae35fb03f55d" providerId="ADAL" clId="{999E936F-39D0-414B-896F-8B866820610D}" dt="2022-04-20T07:54:04.051" v="8" actId="313"/>
        <pc:sldMkLst>
          <pc:docMk/>
          <pc:sldMk cId="1221327965" sldId="4094"/>
        </pc:sldMkLst>
        <pc:spChg chg="mod">
          <ac:chgData name="Tara Pickles" userId="c02cc68c-0b69-4c44-8352-ae35fb03f55d" providerId="ADAL" clId="{999E936F-39D0-414B-896F-8B866820610D}" dt="2022-04-20T07:53:57.141" v="6" actId="1076"/>
          <ac:spMkLst>
            <pc:docMk/>
            <pc:sldMk cId="1221327965" sldId="4094"/>
            <ac:spMk id="2" creationId="{04C43BFF-00B9-4AC8-99F5-36B63C80B8AC}"/>
          </ac:spMkLst>
        </pc:spChg>
        <pc:spChg chg="mod">
          <ac:chgData name="Tara Pickles" userId="c02cc68c-0b69-4c44-8352-ae35fb03f55d" providerId="ADAL" clId="{999E936F-39D0-414B-896F-8B866820610D}" dt="2022-04-20T07:54:04.051" v="8" actId="313"/>
          <ac:spMkLst>
            <pc:docMk/>
            <pc:sldMk cId="1221327965" sldId="4094"/>
            <ac:spMk id="5" creationId="{927BFDF5-6830-4E53-842B-E438ADD1D084}"/>
          </ac:spMkLst>
        </pc:spChg>
        <pc:picChg chg="mod">
          <ac:chgData name="Tara Pickles" userId="c02cc68c-0b69-4c44-8352-ae35fb03f55d" providerId="ADAL" clId="{999E936F-39D0-414B-896F-8B866820610D}" dt="2022-04-20T07:53:45.807" v="2" actId="1076"/>
          <ac:picMkLst>
            <pc:docMk/>
            <pc:sldMk cId="1221327965" sldId="4094"/>
            <ac:picMk id="8" creationId="{2ADE72E3-A363-454D-8D35-424171819604}"/>
          </ac:picMkLst>
        </pc:picChg>
      </pc:sldChg>
      <pc:sldChg chg="modSp mod">
        <pc:chgData name="Tara Pickles" userId="c02cc68c-0b69-4c44-8352-ae35fb03f55d" providerId="ADAL" clId="{999E936F-39D0-414B-896F-8B866820610D}" dt="2022-04-20T07:53:39.732" v="1" actId="404"/>
        <pc:sldMkLst>
          <pc:docMk/>
          <pc:sldMk cId="1853110745" sldId="4095"/>
        </pc:sldMkLst>
        <pc:spChg chg="mod">
          <ac:chgData name="Tara Pickles" userId="c02cc68c-0b69-4c44-8352-ae35fb03f55d" providerId="ADAL" clId="{999E936F-39D0-414B-896F-8B866820610D}" dt="2022-04-20T07:53:39.732" v="1" actId="404"/>
          <ac:spMkLst>
            <pc:docMk/>
            <pc:sldMk cId="1853110745" sldId="4095"/>
            <ac:spMk id="2" creationId="{04C43BFF-00B9-4AC8-99F5-36B63C80B8AC}"/>
          </ac:spMkLst>
        </pc:spChg>
      </pc:sldChg>
      <pc:sldChg chg="modSp mod">
        <pc:chgData name="Tara Pickles" userId="c02cc68c-0b69-4c44-8352-ae35fb03f55d" providerId="ADAL" clId="{999E936F-39D0-414B-896F-8B866820610D}" dt="2022-04-20T09:23:57.225" v="24" actId="6549"/>
        <pc:sldMkLst>
          <pc:docMk/>
          <pc:sldMk cId="1767503812" sldId="4096"/>
        </pc:sldMkLst>
        <pc:spChg chg="mod">
          <ac:chgData name="Tara Pickles" userId="c02cc68c-0b69-4c44-8352-ae35fb03f55d" providerId="ADAL" clId="{999E936F-39D0-414B-896F-8B866820610D}" dt="2022-04-20T09:23:57.225" v="24" actId="6549"/>
          <ac:spMkLst>
            <pc:docMk/>
            <pc:sldMk cId="1767503812" sldId="4096"/>
            <ac:spMk id="5" creationId="{D6BC832B-34E0-4EA0-A76A-12E830D48AD0}"/>
          </ac:spMkLst>
        </pc:spChg>
      </pc:sldChg>
      <pc:sldChg chg="modSp mod">
        <pc:chgData name="Tara Pickles" userId="c02cc68c-0b69-4c44-8352-ae35fb03f55d" providerId="ADAL" clId="{999E936F-39D0-414B-896F-8B866820610D}" dt="2022-04-20T09:23:39.622" v="18" actId="20577"/>
        <pc:sldMkLst>
          <pc:docMk/>
          <pc:sldMk cId="3235177627" sldId="4097"/>
        </pc:sldMkLst>
        <pc:spChg chg="mod">
          <ac:chgData name="Tara Pickles" userId="c02cc68c-0b69-4c44-8352-ae35fb03f55d" providerId="ADAL" clId="{999E936F-39D0-414B-896F-8B866820610D}" dt="2022-04-20T09:23:39.622" v="18" actId="20577"/>
          <ac:spMkLst>
            <pc:docMk/>
            <pc:sldMk cId="3235177627" sldId="4097"/>
            <ac:spMk id="18" creationId="{09C3756D-24C7-4389-858E-97D2F9DE25C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FE8_52E96F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1v7abdc1\teamdirs\MarketReach%20-%20Insight%20and%20Research\TGI\TGI_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024768269983286E-2"/>
          <c:y val="2.8789003532301377E-2"/>
          <c:w val="0.9069972170583892"/>
          <c:h val="0.91749261405248128"/>
        </c:manualLayout>
      </c:layou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84402688"/>
        <c:axId val="184404224"/>
      </c:scatterChart>
      <c:valAx>
        <c:axId val="184402688"/>
        <c:scaling>
          <c:orientation val="minMax"/>
          <c:min val="4.099999999999999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04224"/>
        <c:crosses val="autoZero"/>
        <c:crossBetween val="midCat"/>
      </c:valAx>
      <c:valAx>
        <c:axId val="184404224"/>
        <c:scaling>
          <c:orientation val="minMax"/>
          <c:max val="15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02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858983987878211E-2"/>
                  <c:y val="5.144655132603913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/>
                        </a:solidFill>
                      </a:rPr>
                      <a:t>Desktop PC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65203098877881"/>
                      <c:h val="8.684006918817319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0B5-454A-A9F6-4FB01DF9724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/>
                        </a:solidFill>
                      </a:rPr>
                      <a:t>Laptop/</a:t>
                    </a:r>
                  </a:p>
                  <a:p>
                    <a:pPr>
                      <a:defRPr sz="1197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/>
                        </a:solidFill>
                      </a:rPr>
                      <a:t>Notebook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B0B5-454A-A9F6-4FB01DF97243}"/>
                </c:ext>
              </c:extLst>
            </c:dLbl>
            <c:dLbl>
              <c:idx val="2"/>
              <c:layout>
                <c:manualLayout>
                  <c:x val="8.7006443957573683E-3"/>
                  <c:y val="5.91624706821192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/>
                        </a:solidFill>
                      </a:rPr>
                      <a:t>Tablet Computer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30714860211278"/>
                      <c:h val="0.164008377116052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B0B5-454A-A9F6-4FB01DF97243}"/>
                </c:ext>
              </c:extLst>
            </c:dLbl>
            <c:dLbl>
              <c:idx val="3"/>
              <c:layout>
                <c:manualLayout>
                  <c:x val="-2.4858983987878301E-2"/>
                  <c:y val="-3.6011877033010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/>
                        </a:solidFill>
                      </a:rPr>
                      <a:t>Mobile phone/</a:t>
                    </a:r>
                  </a:p>
                  <a:p>
                    <a:pPr>
                      <a:defRPr sz="1197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/>
                        </a:solidFill>
                      </a:rPr>
                      <a:t>Smartphone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65203098877881"/>
                      <c:h val="0.104846007704678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0B5-454A-A9F6-4FB01DF97243}"/>
                </c:ext>
              </c:extLst>
            </c:dLbl>
            <c:dLbl>
              <c:idx val="4"/>
              <c:layout>
                <c:manualLayout>
                  <c:x val="-2.2373085589090388E-2"/>
                  <c:y val="1.543366158557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/>
                        </a:solidFill>
                      </a:rPr>
                      <a:t>Headphones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16613258999099"/>
                      <c:h val="0.1331410539449006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B0B5-454A-A9F6-4FB01DF97243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/>
                        </a:solidFill>
                      </a:rPr>
                      <a:t>Music system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B0B5-454A-A9F6-4FB01DF97243}"/>
                </c:ext>
              </c:extLst>
            </c:dLbl>
            <c:dLbl>
              <c:idx val="6"/>
              <c:layout>
                <c:manualLayout>
                  <c:x val="-9.5085613753634154E-2"/>
                  <c:y val="-3.08672219004062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/>
                        </a:solidFill>
                      </a:rPr>
                      <a:t>Video game console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25718615483781"/>
                      <c:h val="5.231039078355200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B0B5-454A-A9F6-4FB01DF97243}"/>
                </c:ext>
              </c:extLst>
            </c:dLbl>
            <c:dLbl>
              <c:idx val="7"/>
              <c:layout>
                <c:manualLayout>
                  <c:x val="-5.8418563436505949E-2"/>
                  <c:y val="-3.85841539639395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/>
                        </a:solidFill>
                      </a:rPr>
                      <a:t>Digital Camera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65203098877878"/>
                      <c:h val="9.455689998096110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B0B5-454A-A9F6-4FB01DF97243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/>
                        </a:solidFill>
                      </a:rPr>
                      <a:t>Personal Smart Technology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8-B0B5-454A-A9F6-4FB01DF97243}"/>
                </c:ext>
              </c:extLst>
            </c:dLbl>
            <c:dLbl>
              <c:idx val="9"/>
              <c:layout>
                <c:manualLayout>
                  <c:x val="-9.9435935951512844E-2"/>
                  <c:y val="-5.40178155495154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>
                        <a:solidFill>
                          <a:schemeClr val="accent2"/>
                        </a:solidFill>
                      </a:rPr>
                      <a:t>Smart Technology for the home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29626897968748"/>
                      <c:h val="9.455689998096110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B0B5-454A-A9F6-4FB01DF97243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/>
                        </a:solidFill>
                      </a:rPr>
                      <a:t>Washing Machine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A-B0B5-454A-A9F6-4FB01DF97243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/>
                        </a:solidFill>
                      </a:rPr>
                      <a:t>Refrigerator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B-B0B5-454A-A9F6-4FB01DF97243}"/>
                </c:ext>
              </c:extLst>
            </c:dLbl>
            <c:dLbl>
              <c:idx val="1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/>
                        </a:solidFill>
                      </a:rPr>
                      <a:t>Freezer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C-B0B5-454A-A9F6-4FB01DF97243}"/>
                </c:ext>
              </c:extLst>
            </c:dLbl>
            <c:dLbl>
              <c:idx val="1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/>
                        </a:solidFill>
                      </a:rPr>
                      <a:t>Fridge/ Freezer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D-B0B5-454A-A9F6-4FB01DF97243}"/>
                </c:ext>
              </c:extLst>
            </c:dLbl>
            <c:dLbl>
              <c:idx val="14"/>
              <c:layout>
                <c:manualLayout>
                  <c:x val="-2.5480458587575174E-2"/>
                  <c:y val="-1.80059385165051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/>
                        </a:solidFill>
                      </a:rPr>
                      <a:t>Dishwasher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76760079681852"/>
                      <c:h val="0.112562838497466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E-B0B5-454A-A9F6-4FB01DF972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Sheet1!$B$2:$B$16</c:f>
              <c:numCache>
                <c:formatCode>0.00</c:formatCode>
                <c:ptCount val="15"/>
                <c:pt idx="0">
                  <c:v>2.6419959999999998</c:v>
                </c:pt>
                <c:pt idx="1">
                  <c:v>2.616768</c:v>
                </c:pt>
                <c:pt idx="2">
                  <c:v>2.6840760000000001</c:v>
                </c:pt>
                <c:pt idx="3">
                  <c:v>2.701244</c:v>
                </c:pt>
                <c:pt idx="4">
                  <c:v>2.5592579999999998</c:v>
                </c:pt>
                <c:pt idx="5">
                  <c:v>2.7422550000000001</c:v>
                </c:pt>
                <c:pt idx="6">
                  <c:v>2.473474</c:v>
                </c:pt>
                <c:pt idx="7">
                  <c:v>2.583663</c:v>
                </c:pt>
                <c:pt idx="8">
                  <c:v>2.395715</c:v>
                </c:pt>
                <c:pt idx="9">
                  <c:v>2.5387900000000001</c:v>
                </c:pt>
                <c:pt idx="10">
                  <c:v>2.758292</c:v>
                </c:pt>
                <c:pt idx="11">
                  <c:v>2.6314690000000001</c:v>
                </c:pt>
                <c:pt idx="12">
                  <c:v>2.7128269999999999</c:v>
                </c:pt>
                <c:pt idx="13">
                  <c:v>2.7920539999999998</c:v>
                </c:pt>
                <c:pt idx="14">
                  <c:v>2.8276569999999999</c:v>
                </c:pt>
              </c:numCache>
            </c:numRef>
          </c:xVal>
          <c:yVal>
            <c:numRef>
              <c:f>Sheet1!$C$2:$C$16</c:f>
              <c:numCache>
                <c:formatCode>General</c:formatCode>
                <c:ptCount val="15"/>
                <c:pt idx="0">
                  <c:v>85</c:v>
                </c:pt>
                <c:pt idx="1">
                  <c:v>93</c:v>
                </c:pt>
                <c:pt idx="2">
                  <c:v>97</c:v>
                </c:pt>
                <c:pt idx="3">
                  <c:v>98</c:v>
                </c:pt>
                <c:pt idx="4">
                  <c:v>82</c:v>
                </c:pt>
                <c:pt idx="5">
                  <c:v>89</c:v>
                </c:pt>
                <c:pt idx="6">
                  <c:v>63</c:v>
                </c:pt>
                <c:pt idx="7">
                  <c:v>98</c:v>
                </c:pt>
                <c:pt idx="8">
                  <c:v>104</c:v>
                </c:pt>
                <c:pt idx="9">
                  <c:v>88</c:v>
                </c:pt>
                <c:pt idx="10">
                  <c:v>121</c:v>
                </c:pt>
                <c:pt idx="11">
                  <c:v>111</c:v>
                </c:pt>
                <c:pt idx="12">
                  <c:v>134</c:v>
                </c:pt>
                <c:pt idx="13">
                  <c:v>106</c:v>
                </c:pt>
                <c:pt idx="14">
                  <c:v>135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B0B5-454A-A9F6-4FB01DF97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224808"/>
        <c:axId val="835229072"/>
      </c:scatterChart>
      <c:valAx>
        <c:axId val="835224808"/>
        <c:scaling>
          <c:orientation val="minMax"/>
          <c:max val="2.8499999999999996"/>
          <c:min val="2.2999999999999998"/>
        </c:scaling>
        <c:delete val="1"/>
        <c:axPos val="b"/>
        <c:numFmt formatCode="0.00" sourceLinked="1"/>
        <c:majorTickMark val="none"/>
        <c:minorTickMark val="none"/>
        <c:tickLblPos val="none"/>
        <c:crossAx val="835229072"/>
        <c:crosses val="autoZero"/>
        <c:crossBetween val="midCat"/>
      </c:valAx>
      <c:valAx>
        <c:axId val="835229072"/>
        <c:scaling>
          <c:orientation val="minMax"/>
          <c:max val="136"/>
          <c:min val="62"/>
        </c:scaling>
        <c:delete val="1"/>
        <c:axPos val="l"/>
        <c:numFmt formatCode="General" sourceLinked="1"/>
        <c:majorTickMark val="none"/>
        <c:minorTickMark val="none"/>
        <c:tickLblPos val="none"/>
        <c:crossAx val="835224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85514240"/>
        <c:axId val="185516032"/>
      </c:scatterChart>
      <c:valAx>
        <c:axId val="185514240"/>
        <c:scaling>
          <c:orientation val="minMax"/>
          <c:max val="3.04"/>
          <c:min val="2.5499999999999998"/>
        </c:scaling>
        <c:delete val="0"/>
        <c:axPos val="b"/>
        <c:numFmt formatCode="0.00" sourceLinked="1"/>
        <c:majorTickMark val="out"/>
        <c:minorTickMark val="none"/>
        <c:tickLblPos val="none"/>
        <c:crossAx val="185516032"/>
        <c:crosses val="autoZero"/>
        <c:crossBetween val="midCat"/>
      </c:valAx>
      <c:valAx>
        <c:axId val="185516032"/>
        <c:scaling>
          <c:orientation val="minMax"/>
          <c:max val="132"/>
          <c:min val="82"/>
        </c:scaling>
        <c:delete val="0"/>
        <c:axPos val="l"/>
        <c:numFmt formatCode="General" sourceLinked="1"/>
        <c:majorTickMark val="out"/>
        <c:minorTickMark val="none"/>
        <c:tickLblPos val="none"/>
        <c:crossAx val="1855142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0.02543</cdr:x>
      <cdr:y>0.15409</cdr:y>
    </cdr:from>
    <cdr:to>
      <cdr:x>0.50204</cdr:x>
      <cdr:y>0.54419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88843" y="618570"/>
          <a:ext cx="3538836" cy="156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en-US" sz="2000" dirty="0">
              <a:latin typeface="+mj-lt"/>
            </a:rPr>
            <a:t>High exposure / low frequency =</a:t>
          </a:r>
        </a:p>
        <a:p xmlns:a="http://schemas.openxmlformats.org/drawingml/2006/main">
          <a:pPr algn="l"/>
          <a:r>
            <a:rPr lang="en-US" sz="2000" dirty="0">
              <a:latin typeface="+mj-lt"/>
            </a:rPr>
            <a:t>Need greater cut through?</a:t>
          </a:r>
        </a:p>
      </cdr:txBody>
    </cdr:sp>
  </cdr:relSizeAnchor>
  <cdr:relSizeAnchor xmlns:cdr="http://schemas.openxmlformats.org/drawingml/2006/chartDrawing">
    <cdr:from>
      <cdr:x>0.5206</cdr:x>
      <cdr:y>0.15409</cdr:y>
    </cdr:from>
    <cdr:to>
      <cdr:x>0.9972</cdr:x>
      <cdr:y>0.54419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865481" y="618570"/>
          <a:ext cx="3538835" cy="156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2000" dirty="0">
              <a:latin typeface="+mj-lt"/>
            </a:rPr>
            <a:t>High exposure / high frequency =</a:t>
          </a:r>
        </a:p>
        <a:p xmlns:a="http://schemas.openxmlformats.org/drawingml/2006/main">
          <a:pPr algn="l"/>
          <a:r>
            <a:rPr lang="en-US" sz="2000" dirty="0">
              <a:latin typeface="+mj-lt"/>
            </a:rPr>
            <a:t>Highly receptive</a:t>
          </a:r>
        </a:p>
      </cdr:txBody>
    </cdr:sp>
  </cdr:relSizeAnchor>
  <cdr:relSizeAnchor xmlns:cdr="http://schemas.openxmlformats.org/drawingml/2006/chartDrawing">
    <cdr:from>
      <cdr:x>0.5206</cdr:x>
      <cdr:y>0.57241</cdr:y>
    </cdr:from>
    <cdr:to>
      <cdr:x>0.9972</cdr:x>
      <cdr:y>0.96251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3865481" y="2297891"/>
          <a:ext cx="3538835" cy="156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2000" dirty="0">
              <a:latin typeface="+mj-lt"/>
            </a:rPr>
            <a:t>Low exposure / high frequency =</a:t>
          </a:r>
        </a:p>
        <a:p xmlns:a="http://schemas.openxmlformats.org/drawingml/2006/main">
          <a:pPr algn="l"/>
          <a:r>
            <a:rPr lang="en-US" sz="2000" dirty="0">
              <a:latin typeface="+mj-lt"/>
            </a:rPr>
            <a:t>Highly receptive</a:t>
          </a:r>
        </a:p>
        <a:p xmlns:a="http://schemas.openxmlformats.org/drawingml/2006/main"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B438F-7E3B-4526-B507-66147DC7D338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C3CF8-D125-4100-883D-2826B1B49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38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Interaction rates with  DM up  7.4% across UK population in the post covid </a:t>
            </a:r>
            <a:r>
              <a:rPr lang="en-GB" err="1"/>
              <a:t>ers</a:t>
            </a:r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C3CF8-D125-4100-883D-2826B1B490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912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Main shoppers at any of the big 4 grocers value direct mail and its positive influence up to 81% more than main shoppers at any discounter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C3CF8-D125-4100-883D-2826B1B4906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28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C3CF8-D125-4100-883D-2826B1B490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2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C3CF8-D125-4100-883D-2826B1B490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63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While younger groups are being targeted more they interact WITH THE MAIL THEY RECEIVE AT VERY SIMILAR LEVELS – The irony therefore is if you want the attention of young people then send them a letter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C3CF8-D125-4100-883D-2826B1B490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52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latest TGI Fusion data indicates that 13% of the UK population has switched Telecoms services as a result of receiving a Door Drop. This is 65% more than the average for the UK population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C3CF8-D125-4100-883D-2826B1B4906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057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Door drops drive car buyers online! 37% of those people who intend to buy a car in the next two years visited the senders website or went online as a result of receiving a door drop. 28% more than the average for the UK population!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C3CF8-D125-4100-883D-2826B1B4906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6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31% of people in the UK who intend to go on a staycation have visited the senders website or gone online as a result of receiving a relevant door drop. 16% HIGHER than the average for the UK population.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C3CF8-D125-4100-883D-2826B1B4906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701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 who are interested in Financial Services Admail are not being targeted! – While interaction rates are high and have increased significantly over three years (Pre Covid – Post Covid)</a:t>
            </a:r>
          </a:p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C3CF8-D125-4100-883D-2826B1B490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26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Busting common myths around mail cut-through in younger audiences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C3CF8-D125-4100-883D-2826B1B4906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06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People who access Health and Wellbeing content through electronic media over-index very significantly on Door Drop reach and frequency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C3CF8-D125-4100-883D-2826B1B4906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93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close up of a person&#10;&#10;Description automatically generated">
            <a:extLst>
              <a:ext uri="{FF2B5EF4-FFF2-40B4-BE49-F238E27FC236}">
                <a16:creationId xmlns:a16="http://schemas.microsoft.com/office/drawing/2014/main" id="{CDCD30C7-B610-4352-A5A4-4A26A0352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" b="224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E306-D317-4F07-A932-5FC825D02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724" y="348346"/>
            <a:ext cx="5291600" cy="2372625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34472-0574-481E-A6A5-05B5225B3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724" y="3134360"/>
            <a:ext cx="5291600" cy="1712675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333F2B-FD0E-4C7D-84E3-A32F628CE698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13D4DA2-D148-4F11-9C62-7DDAB7D7E251}"/>
              </a:ext>
            </a:extLst>
          </p:cNvPr>
          <p:cNvGrpSpPr/>
          <p:nvPr userDrawn="1"/>
        </p:nvGrpSpPr>
        <p:grpSpPr>
          <a:xfrm>
            <a:off x="619125" y="5064125"/>
            <a:ext cx="1535113" cy="1160463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77265BB-9F0F-4332-969F-4E81C0D522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70386CB-A57E-4AD7-9046-C8076DE561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4A7D09F-F2B6-4142-B490-F72ECDF853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A5CB4953-B69A-4556-9CE1-001CEF1481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9262CD-45AF-488F-8A91-9E12B35F2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6F3C5416-6A8C-47E9-AFF2-C95AA1583F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D1E7241-1688-4095-B224-EBBD8E9577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A76FDF2-9468-4461-9308-94E053713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C3E07ECD-D76B-4FB0-B967-CBED00E457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67F3EFB-9309-4A57-B430-0075B7A77B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45377183-EDA7-4FBA-A92D-5FC86B960B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7B89826-526D-47D6-BFFA-1D35C0E663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CE10C34B-93E9-4104-A5CB-94D030DE6D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9057568E-64DD-40D7-89E3-6B2722291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2C72CF1-B64C-489F-81BF-2856EB8755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8322CB3-7A48-4229-BEC3-9849BA676B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944A9A11-1163-4360-8F70-E3C89887D6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BFC4BD51-3EBF-4336-9323-828D22A846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FA036E24-CF4D-44D0-8415-8247CB4C23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6DA1DF18-FC38-49BE-9BFE-FC2CB3393E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94A2BB9A-B490-4122-9CD5-1F111184D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D4005F77-B75C-4359-BA39-342BADE0FB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5D3DE230-845B-48BF-97AE-EF9FF751D2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B3A860A0-9D8F-4F66-9A59-C1CF8AE7EC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FB430C34-395E-4DE1-B686-D0296CACF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1632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Red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8861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Light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4798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Purpl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0347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4361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Dark Blu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0495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Yellow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1515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1993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Grey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7855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Red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34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Light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4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User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E306-D317-4F07-A932-5FC825D02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724" y="348346"/>
            <a:ext cx="5291600" cy="2372625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34472-0574-481E-A6A5-05B5225B3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724" y="3134360"/>
            <a:ext cx="5291600" cy="1712675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601A7B-BF0A-41A2-B1F8-9998A8D006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0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Purpl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22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22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Dark Blu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2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Yellow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34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95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Grey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2056793"/>
            <a:ext cx="10100448" cy="765135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757C55-8EE6-457C-A0DE-B5F8A8EB1D9A}"/>
              </a:ext>
            </a:extLst>
          </p:cNvPr>
          <p:cNvGrpSpPr/>
          <p:nvPr userDrawn="1"/>
        </p:nvGrpSpPr>
        <p:grpSpPr>
          <a:xfrm>
            <a:off x="619125" y="5064125"/>
            <a:ext cx="1535113" cy="1160463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936823F-5F8F-42B6-8D84-B4055DFE19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9E3EDD1-3ED2-4390-B8C4-E895ADFD41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DA8384B-B334-4764-A914-F57D3494C4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CA070AE5-59C4-409F-845F-22677DA735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2E97EBE-DDB1-44FE-9EE7-7F97B47992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E427974-122E-4896-8924-0CBFD553A5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FFC932C1-341A-490D-910E-0880D1EC19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493CE61-6FFC-45D1-96ED-33E902A1CE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8CEA78A3-C08A-4536-AB6E-2648A9C3E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BFA5C41-37E9-4A80-B557-44F711263A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2603548-562B-4F29-8C2F-C8EFA7FC7C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5846050A-1DCD-46B7-A88D-A66F50CC0A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02B08875-1588-48FE-B723-1215E5C369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FE62A4F-3ACE-41EB-BFC4-2BC73B3205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52FC97C0-51D0-4A7A-86EC-C333B248D6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09C6DC5D-92E0-4A83-AF7D-D3E9F84177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6582EAAE-F0A9-40D8-A148-E10A6166A0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B2F51A6-77C9-4BF5-9ACA-546F654963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B6BA6702-702F-412A-A234-B4D8E335A2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74DD4635-2E45-4A56-A303-C7BF80703A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D53E9B98-716C-4E51-85C3-BEBE741FA6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81DD280A-92C3-4E8D-94F3-6251771275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49E9F4A0-AE00-4C84-89CE-DD9A5F9617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204DD2F9-0EF2-493E-A454-D622184CBC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381B4380-3B13-4343-ADDB-F7C132374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FA1597-C884-4144-A869-26A7BE51B90D}"/>
              </a:ext>
            </a:extLst>
          </p:cNvPr>
          <p:cNvCxnSpPr/>
          <p:nvPr userDrawn="1"/>
        </p:nvCxnSpPr>
        <p:spPr>
          <a:xfrm>
            <a:off x="627418" y="2915320"/>
            <a:ext cx="8676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0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close up of a person&#10;&#10;Description automatically generated">
            <a:extLst>
              <a:ext uri="{FF2B5EF4-FFF2-40B4-BE49-F238E27FC236}">
                <a16:creationId xmlns:a16="http://schemas.microsoft.com/office/drawing/2014/main" id="{CDCD30C7-B610-4352-A5A4-4A26A0352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" b="224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E306-D317-4F07-A932-5FC825D02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724" y="348346"/>
            <a:ext cx="5291600" cy="2372625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34472-0574-481E-A6A5-05B5225B3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724" y="3134360"/>
            <a:ext cx="5291600" cy="1712675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333F2B-FD0E-4C7D-84E3-A32F628CE698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13D4DA2-D148-4F11-9C62-7DDAB7D7E251}"/>
              </a:ext>
            </a:extLst>
          </p:cNvPr>
          <p:cNvGrpSpPr/>
          <p:nvPr userDrawn="1"/>
        </p:nvGrpSpPr>
        <p:grpSpPr>
          <a:xfrm>
            <a:off x="619125" y="5064125"/>
            <a:ext cx="1535113" cy="1160463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77265BB-9F0F-4332-969F-4E81C0D522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70386CB-A57E-4AD7-9046-C8076DE561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4A7D09F-F2B6-4142-B490-F72ECDF853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A5CB4953-B69A-4556-9CE1-001CEF1481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9262CD-45AF-488F-8A91-9E12B35F2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6F3C5416-6A8C-47E9-AFF2-C95AA1583F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D1E7241-1688-4095-B224-EBBD8E9577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A76FDF2-9468-4461-9308-94E053713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C3E07ECD-D76B-4FB0-B967-CBED00E457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67F3EFB-9309-4A57-B430-0075B7A77B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45377183-EDA7-4FBA-A92D-5FC86B960B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7B89826-526D-47D6-BFFA-1D35C0E663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CE10C34B-93E9-4104-A5CB-94D030DE6D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9057568E-64DD-40D7-89E3-6B2722291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2C72CF1-B64C-489F-81BF-2856EB8755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8322CB3-7A48-4229-BEC3-9849BA676B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944A9A11-1163-4360-8F70-E3C89887D6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BFC4BD51-3EBF-4336-9323-828D22A846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FA036E24-CF4D-44D0-8415-8247CB4C23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6DA1DF18-FC38-49BE-9BFE-FC2CB3393E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94A2BB9A-B490-4122-9CD5-1F111184D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D4005F77-B75C-4359-BA39-342BADE0FB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5D3DE230-845B-48BF-97AE-EF9FF751D2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B3A860A0-9D8F-4F66-9A59-C1CF8AE7EC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FB430C34-395E-4DE1-B686-D0296CACF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8421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User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E306-D317-4F07-A932-5FC825D02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724" y="348346"/>
            <a:ext cx="5291600" cy="2372625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34472-0574-481E-A6A5-05B5225B3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724" y="3134360"/>
            <a:ext cx="5291600" cy="1712675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601A7B-BF0A-41A2-B1F8-9998A8D006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26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DC2F-BE82-43C2-89A5-0E20BCD90664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9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6F60-AFC8-4024-A387-7C186F01F3E3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0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268288" indent="-268288"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58B1-0F4B-44C5-BA0C-FD70A46DA1FA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83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6" y="496927"/>
            <a:ext cx="4170492" cy="6079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 here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7" y="2026423"/>
            <a:ext cx="3998370" cy="3524523"/>
          </a:xfrm>
        </p:spPr>
        <p:txBody>
          <a:bodyPr/>
          <a:lstStyle>
            <a:lvl1pPr marL="0" indent="0">
              <a:buNone/>
              <a:defRPr/>
            </a:lvl1pPr>
            <a:lvl2pPr marL="268288" indent="-268288"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F31D-0982-4B59-AFB2-83BC24636342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5C3772-1FA1-4DA3-946A-0E77E98037D3}"/>
              </a:ext>
            </a:extLst>
          </p:cNvPr>
          <p:cNvCxnSpPr>
            <a:cxnSpLocks/>
          </p:cNvCxnSpPr>
          <p:nvPr userDrawn="1"/>
        </p:nvCxnSpPr>
        <p:spPr>
          <a:xfrm>
            <a:off x="638175" y="1148578"/>
            <a:ext cx="376170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FCB7C64-CECB-4B16-B2E2-058F36DA7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4" y="5699638"/>
            <a:ext cx="967443" cy="693223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CE0E4A-5BE7-4570-98A8-AC92D8113C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3025" y="0"/>
            <a:ext cx="70389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50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x Column (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165" y="2026423"/>
            <a:ext cx="4168701" cy="4329923"/>
          </a:xfrm>
        </p:spPr>
        <p:txBody>
          <a:bodyPr/>
          <a:lstStyle>
            <a:lvl1pPr marL="0" indent="0">
              <a:buNone/>
              <a:defRPr/>
            </a:lvl1pPr>
            <a:lvl2pPr marL="268288" indent="-268288"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82B2-4E5F-43AC-98B2-91301D37D5F6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8165" y="6356351"/>
            <a:ext cx="8655203" cy="28575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461B4C-11A7-458C-B0F7-7CDDB4CC63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74667" y="2026423"/>
            <a:ext cx="4168701" cy="4329923"/>
          </a:xfrm>
        </p:spPr>
        <p:txBody>
          <a:bodyPr/>
          <a:lstStyle>
            <a:lvl1pPr marL="0" indent="0">
              <a:buNone/>
              <a:defRPr/>
            </a:lvl1pPr>
            <a:lvl2pPr marL="268288" indent="-268288"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9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165" y="3851238"/>
            <a:ext cx="2691885" cy="2505108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spcBef>
                <a:spcPts val="600"/>
              </a:spcBef>
              <a:buNone/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B357-E7A4-4302-8A75-07977ECAC005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A9DA44-D688-47C0-8C12-83C4FAD774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69824" y="3851238"/>
            <a:ext cx="2691885" cy="2505108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spcBef>
                <a:spcPts val="600"/>
              </a:spcBef>
              <a:buNone/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E49CC9-9D35-45AC-9642-A864ACFFB46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851483" y="3851238"/>
            <a:ext cx="2691885" cy="2505108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spcBef>
                <a:spcPts val="600"/>
              </a:spcBef>
              <a:buNone/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63773F-ACC4-4BA9-94A1-B8F176F3064F}"/>
              </a:ext>
            </a:extLst>
          </p:cNvPr>
          <p:cNvSpPr/>
          <p:nvPr userDrawn="1"/>
        </p:nvSpPr>
        <p:spPr>
          <a:xfrm>
            <a:off x="2888165" y="1841255"/>
            <a:ext cx="1665738" cy="1665738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53F15C-CEE4-417A-9997-A3B5A745772C}"/>
              </a:ext>
            </a:extLst>
          </p:cNvPr>
          <p:cNvSpPr/>
          <p:nvPr userDrawn="1"/>
        </p:nvSpPr>
        <p:spPr>
          <a:xfrm>
            <a:off x="5869824" y="1841255"/>
            <a:ext cx="1665738" cy="1665738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52888C-7BDD-4D95-B07C-BB1769A81A61}"/>
              </a:ext>
            </a:extLst>
          </p:cNvPr>
          <p:cNvSpPr/>
          <p:nvPr userDrawn="1"/>
        </p:nvSpPr>
        <p:spPr>
          <a:xfrm>
            <a:off x="8851483" y="1841255"/>
            <a:ext cx="1665738" cy="1665738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30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9E7667-39CD-4223-97B3-4BBF9BD6C15A}"/>
              </a:ext>
            </a:extLst>
          </p:cNvPr>
          <p:cNvSpPr/>
          <p:nvPr userDrawn="1"/>
        </p:nvSpPr>
        <p:spPr>
          <a:xfrm>
            <a:off x="2888164" y="2089914"/>
            <a:ext cx="8665659" cy="410649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6" y="2026424"/>
            <a:ext cx="2072751" cy="311573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268288" indent="-268288">
              <a:defRPr sz="1500"/>
            </a:lvl2pPr>
            <a:lvl3pPr marL="534988" indent="-266700">
              <a:defRPr sz="1500"/>
            </a:lvl3pPr>
            <a:lvl4pPr marL="803275" indent="-268288">
              <a:defRPr sz="1500"/>
            </a:lvl4pPr>
            <a:lvl5pPr marL="1081088" indent="-277813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03DE-872A-48E0-814D-B387265FEE45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6A6A8C-A6B7-4DD8-8568-F0E22B7811C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8164" y="6289124"/>
            <a:ext cx="8655203" cy="20849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288" indent="-268288">
              <a:defRPr sz="1500"/>
            </a:lvl2pPr>
            <a:lvl3pPr marL="534988" indent="-266700">
              <a:defRPr sz="1500"/>
            </a:lvl3pPr>
            <a:lvl4pPr marL="803275" indent="-268288">
              <a:defRPr sz="1500"/>
            </a:lvl4pPr>
            <a:lvl5pPr marL="1081088" indent="-277813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76916518-2AE6-422D-ACE2-EA74EC84D2B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108959" y="3001384"/>
            <a:ext cx="8294145" cy="29590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A708F7-81A9-4A29-A413-3866CADACF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8959" y="2241045"/>
            <a:ext cx="8294145" cy="746307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0" indent="0">
              <a:buNone/>
              <a:defRPr sz="2000"/>
            </a:lvl2pPr>
            <a:lvl3pPr marL="914400" indent="0">
              <a:buNone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2333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9E7667-39CD-4223-97B3-4BBF9BD6C15A}"/>
              </a:ext>
            </a:extLst>
          </p:cNvPr>
          <p:cNvSpPr/>
          <p:nvPr userDrawn="1"/>
        </p:nvSpPr>
        <p:spPr>
          <a:xfrm>
            <a:off x="2888165" y="2089914"/>
            <a:ext cx="4147636" cy="410649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6" y="2026424"/>
            <a:ext cx="2072751" cy="311573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268288" indent="-268288">
              <a:defRPr sz="1500"/>
            </a:lvl2pPr>
            <a:lvl3pPr marL="534988" indent="-266700">
              <a:defRPr sz="1500"/>
            </a:lvl3pPr>
            <a:lvl4pPr marL="803275" indent="-268288">
              <a:defRPr sz="1500"/>
            </a:lvl4pPr>
            <a:lvl5pPr marL="1081088" indent="-277813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29C9-2AFC-44A6-816B-B3EA771E37BD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6A6A8C-A6B7-4DD8-8568-F0E22B7811C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8164" y="6289124"/>
            <a:ext cx="8655203" cy="20849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288" indent="-268288">
              <a:defRPr sz="1500"/>
            </a:lvl2pPr>
            <a:lvl3pPr marL="534988" indent="-266700">
              <a:defRPr sz="1500"/>
            </a:lvl3pPr>
            <a:lvl4pPr marL="803275" indent="-268288">
              <a:defRPr sz="1500"/>
            </a:lvl4pPr>
            <a:lvl5pPr marL="1081088" indent="-277813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76916518-2AE6-422D-ACE2-EA74EC84D2B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98801" y="3619500"/>
            <a:ext cx="3822700" cy="23409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A38A1D-4BDA-4E0B-AF22-C05508C0D8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98802" y="2242816"/>
            <a:ext cx="2578098" cy="116121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CAD539-B9C8-49A2-B2C4-004915783AFB}"/>
              </a:ext>
            </a:extLst>
          </p:cNvPr>
          <p:cNvSpPr/>
          <p:nvPr userDrawn="1"/>
        </p:nvSpPr>
        <p:spPr>
          <a:xfrm>
            <a:off x="7395731" y="2089914"/>
            <a:ext cx="4147636" cy="410649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hart Placeholder 12">
            <a:extLst>
              <a:ext uri="{FF2B5EF4-FFF2-40B4-BE49-F238E27FC236}">
                <a16:creationId xmlns:a16="http://schemas.microsoft.com/office/drawing/2014/main" id="{CF6FC771-190B-4510-8EFE-FD3A374474C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606367" y="3619500"/>
            <a:ext cx="3822700" cy="23409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A887148-D134-4A2B-9BD4-37DC8CFBA7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06368" y="2242816"/>
            <a:ext cx="2578098" cy="116121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71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Red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141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Light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1251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Purpl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553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2372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268288" indent="-268288"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4E04-9A8E-4C25-8213-CD76C1B8753F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5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Dark Blu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673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Yellow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4287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3436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Grey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756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Red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8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Light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59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Purpl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21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10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Dark Blu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9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Yellow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0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6" y="496927"/>
            <a:ext cx="4170492" cy="6079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 here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7" y="2026423"/>
            <a:ext cx="3998370" cy="3524523"/>
          </a:xfrm>
        </p:spPr>
        <p:txBody>
          <a:bodyPr/>
          <a:lstStyle>
            <a:lvl1pPr marL="0" indent="0">
              <a:buNone/>
              <a:defRPr/>
            </a:lvl1pPr>
            <a:lvl2pPr marL="268288" indent="-268288"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EA84-8813-4E20-9445-0FD23DE2A7C3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5C3772-1FA1-4DA3-946A-0E77E98037D3}"/>
              </a:ext>
            </a:extLst>
          </p:cNvPr>
          <p:cNvCxnSpPr>
            <a:cxnSpLocks/>
          </p:cNvCxnSpPr>
          <p:nvPr userDrawn="1"/>
        </p:nvCxnSpPr>
        <p:spPr>
          <a:xfrm>
            <a:off x="638175" y="1148578"/>
            <a:ext cx="376170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FCB7C64-CECB-4B16-B2E2-058F36DA7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4" y="5699638"/>
            <a:ext cx="967443" cy="693223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CE0E4A-5BE7-4570-98A8-AC92D8113C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3025" y="0"/>
            <a:ext cx="70389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76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70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Grey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53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2056793"/>
            <a:ext cx="10100448" cy="765135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757C55-8EE6-457C-A0DE-B5F8A8EB1D9A}"/>
              </a:ext>
            </a:extLst>
          </p:cNvPr>
          <p:cNvGrpSpPr/>
          <p:nvPr userDrawn="1"/>
        </p:nvGrpSpPr>
        <p:grpSpPr>
          <a:xfrm>
            <a:off x="619125" y="5064125"/>
            <a:ext cx="1535113" cy="1160463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936823F-5F8F-42B6-8D84-B4055DFE19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9E3EDD1-3ED2-4390-B8C4-E895ADFD41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DA8384B-B334-4764-A914-F57D3494C4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CA070AE5-59C4-409F-845F-22677DA735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2E97EBE-DDB1-44FE-9EE7-7F97B47992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E427974-122E-4896-8924-0CBFD553A5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FFC932C1-341A-490D-910E-0880D1EC19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493CE61-6FFC-45D1-96ED-33E902A1CE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8CEA78A3-C08A-4536-AB6E-2648A9C3E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BFA5C41-37E9-4A80-B557-44F711263A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2603548-562B-4F29-8C2F-C8EFA7FC7C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5846050A-1DCD-46B7-A88D-A66F50CC0A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02B08875-1588-48FE-B723-1215E5C369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FE62A4F-3ACE-41EB-BFC4-2BC73B3205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52FC97C0-51D0-4A7A-86EC-C333B248D6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09C6DC5D-92E0-4A83-AF7D-D3E9F84177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6582EAAE-F0A9-40D8-A148-E10A6166A0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B2F51A6-77C9-4BF5-9ACA-546F654963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B6BA6702-702F-412A-A234-B4D8E335A2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74DD4635-2E45-4A56-A303-C7BF80703A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D53E9B98-716C-4E51-85C3-BEBE741FA6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81DD280A-92C3-4E8D-94F3-6251771275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49E9F4A0-AE00-4C84-89CE-DD9A5F9617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204DD2F9-0EF2-493E-A454-D622184CBC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381B4380-3B13-4343-ADDB-F7C132374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FA1597-C884-4144-A869-26A7BE51B90D}"/>
              </a:ext>
            </a:extLst>
          </p:cNvPr>
          <p:cNvCxnSpPr/>
          <p:nvPr userDrawn="1"/>
        </p:nvCxnSpPr>
        <p:spPr>
          <a:xfrm>
            <a:off x="627418" y="2915320"/>
            <a:ext cx="8676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69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67295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/tab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975725" y="0"/>
            <a:ext cx="3216275" cy="6858000"/>
          </a:xfr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67408" y="1556792"/>
            <a:ext cx="8208317" cy="4392488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Click to insert chart or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20336" y="1557338"/>
            <a:ext cx="2808312" cy="4392612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table supporting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123806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13851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/tab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975725" y="0"/>
            <a:ext cx="3216275" cy="6858000"/>
          </a:xfr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67408" y="1556792"/>
            <a:ext cx="8208317" cy="4392488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Click to insert chart or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20336" y="1557338"/>
            <a:ext cx="2808312" cy="4392612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table supporting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123806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88192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43898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14415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close up of a person&#10;&#10;Description automatically generated">
            <a:extLst>
              <a:ext uri="{FF2B5EF4-FFF2-40B4-BE49-F238E27FC236}">
                <a16:creationId xmlns:a16="http://schemas.microsoft.com/office/drawing/2014/main" id="{CDCD30C7-B610-4352-A5A4-4A26A0352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2" b="224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E306-D317-4F07-A932-5FC825D02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724" y="348346"/>
            <a:ext cx="5291600" cy="2372625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34472-0574-481E-A6A5-05B5225B3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724" y="3134360"/>
            <a:ext cx="5291600" cy="1712675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333F2B-FD0E-4C7D-84E3-A32F628CE698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13D4DA2-D148-4F11-9C62-7DDAB7D7E251}"/>
              </a:ext>
            </a:extLst>
          </p:cNvPr>
          <p:cNvGrpSpPr/>
          <p:nvPr userDrawn="1"/>
        </p:nvGrpSpPr>
        <p:grpSpPr>
          <a:xfrm>
            <a:off x="619125" y="5064125"/>
            <a:ext cx="1535113" cy="1160463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77265BB-9F0F-4332-969F-4E81C0D522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70386CB-A57E-4AD7-9046-C8076DE561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4A7D09F-F2B6-4142-B490-F72ECDF853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A5CB4953-B69A-4556-9CE1-001CEF1481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9262CD-45AF-488F-8A91-9E12B35F2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6F3C5416-6A8C-47E9-AFF2-C95AA1583F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D1E7241-1688-4095-B224-EBBD8E9577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A76FDF2-9468-4461-9308-94E053713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C3E07ECD-D76B-4FB0-B967-CBED00E457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67F3EFB-9309-4A57-B430-0075B7A77B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45377183-EDA7-4FBA-A92D-5FC86B960B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7B89826-526D-47D6-BFFA-1D35C0E663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CE10C34B-93E9-4104-A5CB-94D030DE6D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9057568E-64DD-40D7-89E3-6B2722291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2C72CF1-B64C-489F-81BF-2856EB8755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8322CB3-7A48-4229-BEC3-9849BA676B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944A9A11-1163-4360-8F70-E3C89887D6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BFC4BD51-3EBF-4336-9323-828D22A846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FA036E24-CF4D-44D0-8415-8247CB4C23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6DA1DF18-FC38-49BE-9BFE-FC2CB3393E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94A2BB9A-B490-4122-9CD5-1F111184D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D4005F77-B75C-4359-BA39-342BADE0FB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5D3DE230-845B-48BF-97AE-EF9FF751D2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B3A860A0-9D8F-4F66-9A59-C1CF8AE7EC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FB430C34-395E-4DE1-B686-D0296CACF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7906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User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E306-D317-4F07-A932-5FC825D02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724" y="348346"/>
            <a:ext cx="5291600" cy="2372625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34472-0574-481E-A6A5-05B5225B3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724" y="3134360"/>
            <a:ext cx="5291600" cy="1712675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601A7B-BF0A-41A2-B1F8-9998A8D006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7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x Column (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165" y="2026423"/>
            <a:ext cx="4168701" cy="4329923"/>
          </a:xfrm>
        </p:spPr>
        <p:txBody>
          <a:bodyPr/>
          <a:lstStyle>
            <a:lvl1pPr marL="0" indent="0">
              <a:buNone/>
              <a:defRPr/>
            </a:lvl1pPr>
            <a:lvl2pPr marL="268288" indent="-268288"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EF7E-E878-4CDE-890E-11F74D8483F5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8165" y="6356351"/>
            <a:ext cx="8655203" cy="28575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461B4C-11A7-458C-B0F7-7CDDB4CC63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74667" y="2026423"/>
            <a:ext cx="4168701" cy="4329923"/>
          </a:xfrm>
        </p:spPr>
        <p:txBody>
          <a:bodyPr/>
          <a:lstStyle>
            <a:lvl1pPr marL="0" indent="0">
              <a:buNone/>
              <a:defRPr/>
            </a:lvl1pPr>
            <a:lvl2pPr marL="268288" indent="-268288"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9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D7D5-9808-47C8-AC52-B4EA9D49EFCA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5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268288" indent="-268288"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EA8B-B488-4EB0-97A8-D3D15B09F259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99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6" y="496927"/>
            <a:ext cx="4170492" cy="6079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 here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7" y="2026423"/>
            <a:ext cx="3998370" cy="3524523"/>
          </a:xfrm>
        </p:spPr>
        <p:txBody>
          <a:bodyPr/>
          <a:lstStyle>
            <a:lvl1pPr marL="0" indent="0">
              <a:buNone/>
              <a:defRPr/>
            </a:lvl1pPr>
            <a:lvl2pPr marL="268288" indent="-268288"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F062-AD64-4140-985E-8AD74E30012D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5C3772-1FA1-4DA3-946A-0E77E98037D3}"/>
              </a:ext>
            </a:extLst>
          </p:cNvPr>
          <p:cNvCxnSpPr>
            <a:cxnSpLocks/>
          </p:cNvCxnSpPr>
          <p:nvPr userDrawn="1"/>
        </p:nvCxnSpPr>
        <p:spPr>
          <a:xfrm>
            <a:off x="638175" y="1148578"/>
            <a:ext cx="376170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FCB7C64-CECB-4B16-B2E2-058F36DA7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44" y="5699638"/>
            <a:ext cx="967443" cy="693223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CE0E4A-5BE7-4570-98A8-AC92D8113C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3025" y="0"/>
            <a:ext cx="70389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75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x Column (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165" y="2026423"/>
            <a:ext cx="4168701" cy="4329923"/>
          </a:xfrm>
        </p:spPr>
        <p:txBody>
          <a:bodyPr/>
          <a:lstStyle>
            <a:lvl1pPr marL="0" indent="0">
              <a:buNone/>
              <a:defRPr/>
            </a:lvl1pPr>
            <a:lvl2pPr marL="268288" indent="-268288"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F21A-422B-4BD3-AAF9-19AA5457D8D5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8165" y="6356351"/>
            <a:ext cx="8655203" cy="28575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461B4C-11A7-458C-B0F7-7CDDB4CC63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74667" y="2026423"/>
            <a:ext cx="4168701" cy="4329923"/>
          </a:xfrm>
        </p:spPr>
        <p:txBody>
          <a:bodyPr/>
          <a:lstStyle>
            <a:lvl1pPr marL="0" indent="0">
              <a:buNone/>
              <a:defRPr/>
            </a:lvl1pPr>
            <a:lvl2pPr marL="268288" indent="-268288"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6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165" y="3851238"/>
            <a:ext cx="2691885" cy="2505108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spcBef>
                <a:spcPts val="600"/>
              </a:spcBef>
              <a:buNone/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2574-A15E-4B7A-9626-CDCB1CD733CE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A9DA44-D688-47C0-8C12-83C4FAD774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69824" y="3851238"/>
            <a:ext cx="2691885" cy="2505108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spcBef>
                <a:spcPts val="600"/>
              </a:spcBef>
              <a:buNone/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E49CC9-9D35-45AC-9642-A864ACFFB46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851483" y="3851238"/>
            <a:ext cx="2691885" cy="2505108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spcBef>
                <a:spcPts val="600"/>
              </a:spcBef>
              <a:buNone/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63773F-ACC4-4BA9-94A1-B8F176F3064F}"/>
              </a:ext>
            </a:extLst>
          </p:cNvPr>
          <p:cNvSpPr/>
          <p:nvPr userDrawn="1"/>
        </p:nvSpPr>
        <p:spPr>
          <a:xfrm>
            <a:off x="2888165" y="1841255"/>
            <a:ext cx="1665738" cy="1665738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53F15C-CEE4-417A-9997-A3B5A745772C}"/>
              </a:ext>
            </a:extLst>
          </p:cNvPr>
          <p:cNvSpPr/>
          <p:nvPr userDrawn="1"/>
        </p:nvSpPr>
        <p:spPr>
          <a:xfrm>
            <a:off x="5869824" y="1841255"/>
            <a:ext cx="1665738" cy="1665738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52888C-7BDD-4D95-B07C-BB1769A81A61}"/>
              </a:ext>
            </a:extLst>
          </p:cNvPr>
          <p:cNvSpPr/>
          <p:nvPr userDrawn="1"/>
        </p:nvSpPr>
        <p:spPr>
          <a:xfrm>
            <a:off x="8851483" y="1841255"/>
            <a:ext cx="1665738" cy="1665738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77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9E7667-39CD-4223-97B3-4BBF9BD6C15A}"/>
              </a:ext>
            </a:extLst>
          </p:cNvPr>
          <p:cNvSpPr/>
          <p:nvPr userDrawn="1"/>
        </p:nvSpPr>
        <p:spPr>
          <a:xfrm>
            <a:off x="2888164" y="2089914"/>
            <a:ext cx="8665659" cy="410649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6" y="2026424"/>
            <a:ext cx="2072751" cy="311573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268288" indent="-268288">
              <a:defRPr sz="1500"/>
            </a:lvl2pPr>
            <a:lvl3pPr marL="534988" indent="-266700">
              <a:defRPr sz="1500"/>
            </a:lvl3pPr>
            <a:lvl4pPr marL="803275" indent="-268288">
              <a:defRPr sz="1500"/>
            </a:lvl4pPr>
            <a:lvl5pPr marL="1081088" indent="-277813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AA-4296-4E4F-B986-2F7CA0EA44E4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6A6A8C-A6B7-4DD8-8568-F0E22B7811C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8164" y="6289124"/>
            <a:ext cx="8655203" cy="20849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288" indent="-268288">
              <a:defRPr sz="1500"/>
            </a:lvl2pPr>
            <a:lvl3pPr marL="534988" indent="-266700">
              <a:defRPr sz="1500"/>
            </a:lvl3pPr>
            <a:lvl4pPr marL="803275" indent="-268288">
              <a:defRPr sz="1500"/>
            </a:lvl4pPr>
            <a:lvl5pPr marL="1081088" indent="-277813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76916518-2AE6-422D-ACE2-EA74EC84D2B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108959" y="3001384"/>
            <a:ext cx="8294145" cy="29590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A708F7-81A9-4A29-A413-3866CADACF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8959" y="2241045"/>
            <a:ext cx="8294145" cy="746307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0" indent="0">
              <a:buNone/>
              <a:defRPr sz="2000"/>
            </a:lvl2pPr>
            <a:lvl3pPr marL="914400" indent="0">
              <a:buNone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444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9E7667-39CD-4223-97B3-4BBF9BD6C15A}"/>
              </a:ext>
            </a:extLst>
          </p:cNvPr>
          <p:cNvSpPr/>
          <p:nvPr userDrawn="1"/>
        </p:nvSpPr>
        <p:spPr>
          <a:xfrm>
            <a:off x="2888165" y="2089914"/>
            <a:ext cx="4147636" cy="410649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6" y="2026424"/>
            <a:ext cx="2072751" cy="311573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268288" indent="-268288">
              <a:defRPr sz="1500"/>
            </a:lvl2pPr>
            <a:lvl3pPr marL="534988" indent="-266700">
              <a:defRPr sz="1500"/>
            </a:lvl3pPr>
            <a:lvl4pPr marL="803275" indent="-268288">
              <a:defRPr sz="1500"/>
            </a:lvl4pPr>
            <a:lvl5pPr marL="1081088" indent="-277813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705-BA48-4B0A-B467-FA025D0261FF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6A6A8C-A6B7-4DD8-8568-F0E22B7811C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8164" y="6289124"/>
            <a:ext cx="8655203" cy="20849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288" indent="-268288">
              <a:defRPr sz="1500"/>
            </a:lvl2pPr>
            <a:lvl3pPr marL="534988" indent="-266700">
              <a:defRPr sz="1500"/>
            </a:lvl3pPr>
            <a:lvl4pPr marL="803275" indent="-268288">
              <a:defRPr sz="1500"/>
            </a:lvl4pPr>
            <a:lvl5pPr marL="1081088" indent="-277813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76916518-2AE6-422D-ACE2-EA74EC84D2B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98801" y="3619500"/>
            <a:ext cx="3822700" cy="23409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A38A1D-4BDA-4E0B-AF22-C05508C0D8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98802" y="2242816"/>
            <a:ext cx="2578098" cy="116121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CAD539-B9C8-49A2-B2C4-004915783AFB}"/>
              </a:ext>
            </a:extLst>
          </p:cNvPr>
          <p:cNvSpPr/>
          <p:nvPr userDrawn="1"/>
        </p:nvSpPr>
        <p:spPr>
          <a:xfrm>
            <a:off x="7395731" y="2089914"/>
            <a:ext cx="4147636" cy="410649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hart Placeholder 12">
            <a:extLst>
              <a:ext uri="{FF2B5EF4-FFF2-40B4-BE49-F238E27FC236}">
                <a16:creationId xmlns:a16="http://schemas.microsoft.com/office/drawing/2014/main" id="{CF6FC771-190B-4510-8EFE-FD3A374474C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606367" y="3619500"/>
            <a:ext cx="3822700" cy="23409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A887148-D134-4A2B-9BD4-37DC8CFBA7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06368" y="2242816"/>
            <a:ext cx="2578098" cy="116121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Red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9909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Light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410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Purpl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2711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165" y="3851238"/>
            <a:ext cx="2691885" cy="2505108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spcBef>
                <a:spcPts val="600"/>
              </a:spcBef>
              <a:buNone/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725F-F078-4FBD-96E3-FD0A07946520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A9DA44-D688-47C0-8C12-83C4FAD774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69824" y="3851238"/>
            <a:ext cx="2691885" cy="2505108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spcBef>
                <a:spcPts val="600"/>
              </a:spcBef>
              <a:buNone/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E49CC9-9D35-45AC-9642-A864ACFFB46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851483" y="3851238"/>
            <a:ext cx="2691885" cy="2505108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spcBef>
                <a:spcPts val="600"/>
              </a:spcBef>
              <a:buNone/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63773F-ACC4-4BA9-94A1-B8F176F3064F}"/>
              </a:ext>
            </a:extLst>
          </p:cNvPr>
          <p:cNvSpPr/>
          <p:nvPr userDrawn="1"/>
        </p:nvSpPr>
        <p:spPr>
          <a:xfrm>
            <a:off x="2888165" y="1841255"/>
            <a:ext cx="1665738" cy="1665738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53F15C-CEE4-417A-9997-A3B5A745772C}"/>
              </a:ext>
            </a:extLst>
          </p:cNvPr>
          <p:cNvSpPr/>
          <p:nvPr userDrawn="1"/>
        </p:nvSpPr>
        <p:spPr>
          <a:xfrm>
            <a:off x="5869824" y="1841255"/>
            <a:ext cx="1665738" cy="1665738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52888C-7BDD-4D95-B07C-BB1769A81A61}"/>
              </a:ext>
            </a:extLst>
          </p:cNvPr>
          <p:cNvSpPr/>
          <p:nvPr userDrawn="1"/>
        </p:nvSpPr>
        <p:spPr>
          <a:xfrm>
            <a:off x="8851483" y="1841255"/>
            <a:ext cx="1665738" cy="1665738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22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1308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Dark Blu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085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Yellow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1063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946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Grey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0601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Red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99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Light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6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Purpl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3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1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Dark Blu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37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9E7667-39CD-4223-97B3-4BBF9BD6C15A}"/>
              </a:ext>
            </a:extLst>
          </p:cNvPr>
          <p:cNvSpPr/>
          <p:nvPr userDrawn="1"/>
        </p:nvSpPr>
        <p:spPr>
          <a:xfrm>
            <a:off x="2888164" y="2089914"/>
            <a:ext cx="8665659" cy="410649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6" y="2026424"/>
            <a:ext cx="2072751" cy="311573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268288" indent="-268288">
              <a:defRPr sz="1500"/>
            </a:lvl2pPr>
            <a:lvl3pPr marL="534988" indent="-266700">
              <a:defRPr sz="1500"/>
            </a:lvl3pPr>
            <a:lvl4pPr marL="803275" indent="-268288">
              <a:defRPr sz="1500"/>
            </a:lvl4pPr>
            <a:lvl5pPr marL="1081088" indent="-277813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D482-D274-4CFE-BDC9-B60F46574913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6A6A8C-A6B7-4DD8-8568-F0E22B7811C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8164" y="6289124"/>
            <a:ext cx="8655203" cy="20849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288" indent="-268288">
              <a:defRPr sz="1500"/>
            </a:lvl2pPr>
            <a:lvl3pPr marL="534988" indent="-266700">
              <a:defRPr sz="1500"/>
            </a:lvl3pPr>
            <a:lvl4pPr marL="803275" indent="-268288">
              <a:defRPr sz="1500"/>
            </a:lvl4pPr>
            <a:lvl5pPr marL="1081088" indent="-277813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76916518-2AE6-422D-ACE2-EA74EC84D2B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108959" y="3001384"/>
            <a:ext cx="8294145" cy="29590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A708F7-81A9-4A29-A413-3866CADACF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8959" y="2241045"/>
            <a:ext cx="8294145" cy="746307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0" indent="0">
              <a:buNone/>
              <a:defRPr sz="2000"/>
            </a:lvl2pPr>
            <a:lvl3pPr marL="914400" indent="0">
              <a:buNone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47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Yellow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0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0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Grey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8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2056793"/>
            <a:ext cx="10100448" cy="765135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757C55-8EE6-457C-A0DE-B5F8A8EB1D9A}"/>
              </a:ext>
            </a:extLst>
          </p:cNvPr>
          <p:cNvGrpSpPr/>
          <p:nvPr userDrawn="1"/>
        </p:nvGrpSpPr>
        <p:grpSpPr>
          <a:xfrm>
            <a:off x="619125" y="5064125"/>
            <a:ext cx="1535113" cy="1160463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936823F-5F8F-42B6-8D84-B4055DFE19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9E3EDD1-3ED2-4390-B8C4-E895ADFD41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DA8384B-B334-4764-A914-F57D3494C4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CA070AE5-59C4-409F-845F-22677DA735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2E97EBE-DDB1-44FE-9EE7-7F97B47992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E427974-122E-4896-8924-0CBFD553A5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FFC932C1-341A-490D-910E-0880D1EC19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493CE61-6FFC-45D1-96ED-33E902A1CE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8CEA78A3-C08A-4536-AB6E-2648A9C3E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BFA5C41-37E9-4A80-B557-44F711263A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2603548-562B-4F29-8C2F-C8EFA7FC7C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5846050A-1DCD-46B7-A88D-A66F50CC0A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02B08875-1588-48FE-B723-1215E5C369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FE62A4F-3ACE-41EB-BFC4-2BC73B3205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52FC97C0-51D0-4A7A-86EC-C333B248D6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09C6DC5D-92E0-4A83-AF7D-D3E9F84177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6582EAAE-F0A9-40D8-A148-E10A6166A0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B2F51A6-77C9-4BF5-9ACA-546F654963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B6BA6702-702F-412A-A234-B4D8E335A2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74DD4635-2E45-4A56-A303-C7BF80703A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D53E9B98-716C-4E51-85C3-BEBE741FA6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81DD280A-92C3-4E8D-94F3-6251771275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49E9F4A0-AE00-4C84-89CE-DD9A5F9617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204DD2F9-0EF2-493E-A454-D622184CBC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381B4380-3B13-4343-ADDB-F7C132374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FA1597-C884-4144-A869-26A7BE51B90D}"/>
              </a:ext>
            </a:extLst>
          </p:cNvPr>
          <p:cNvCxnSpPr/>
          <p:nvPr userDrawn="1"/>
        </p:nvCxnSpPr>
        <p:spPr>
          <a:xfrm>
            <a:off x="627418" y="2915320"/>
            <a:ext cx="8676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27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29710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/tab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975725" y="0"/>
            <a:ext cx="3216275" cy="6858000"/>
          </a:xfr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67408" y="1556792"/>
            <a:ext cx="8208317" cy="4392488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Click to insert chart or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20336" y="1557338"/>
            <a:ext cx="2808312" cy="4392612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table supporting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123806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0270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/tab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975725" y="0"/>
            <a:ext cx="3216275" cy="6858000"/>
          </a:xfr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67408" y="1556792"/>
            <a:ext cx="8208317" cy="4392488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Click to insert chart or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20336" y="1557338"/>
            <a:ext cx="2808312" cy="4392612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table supporting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123806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60606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 -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9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75738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74496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9E7667-39CD-4223-97B3-4BBF9BD6C15A}"/>
              </a:ext>
            </a:extLst>
          </p:cNvPr>
          <p:cNvSpPr/>
          <p:nvPr userDrawn="1"/>
        </p:nvSpPr>
        <p:spPr>
          <a:xfrm>
            <a:off x="2888165" y="2089914"/>
            <a:ext cx="4147636" cy="410649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6" y="2026424"/>
            <a:ext cx="2072751" cy="311573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268288" indent="-268288">
              <a:defRPr sz="1500"/>
            </a:lvl2pPr>
            <a:lvl3pPr marL="534988" indent="-266700">
              <a:defRPr sz="1500"/>
            </a:lvl3pPr>
            <a:lvl4pPr marL="803275" indent="-268288">
              <a:defRPr sz="1500"/>
            </a:lvl4pPr>
            <a:lvl5pPr marL="1081088" indent="-277813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1310-1160-4940-98F6-761CE9D1BA5E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6A6A8C-A6B7-4DD8-8568-F0E22B7811C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8164" y="6289124"/>
            <a:ext cx="8655203" cy="20849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288" indent="-268288">
              <a:defRPr sz="1500"/>
            </a:lvl2pPr>
            <a:lvl3pPr marL="534988" indent="-266700">
              <a:defRPr sz="1500"/>
            </a:lvl3pPr>
            <a:lvl4pPr marL="803275" indent="-268288">
              <a:defRPr sz="1500"/>
            </a:lvl4pPr>
            <a:lvl5pPr marL="1081088" indent="-277813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76916518-2AE6-422D-ACE2-EA74EC84D2B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98801" y="3619500"/>
            <a:ext cx="3822700" cy="23409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A38A1D-4BDA-4E0B-AF22-C05508C0D8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98802" y="2242816"/>
            <a:ext cx="2578098" cy="116121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CAD539-B9C8-49A2-B2C4-004915783AFB}"/>
              </a:ext>
            </a:extLst>
          </p:cNvPr>
          <p:cNvSpPr/>
          <p:nvPr userDrawn="1"/>
        </p:nvSpPr>
        <p:spPr>
          <a:xfrm>
            <a:off x="7395731" y="2089914"/>
            <a:ext cx="4147636" cy="410649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hart Placeholder 12">
            <a:extLst>
              <a:ext uri="{FF2B5EF4-FFF2-40B4-BE49-F238E27FC236}">
                <a16:creationId xmlns:a16="http://schemas.microsoft.com/office/drawing/2014/main" id="{CF6FC771-190B-4510-8EFE-FD3A374474C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606367" y="3619500"/>
            <a:ext cx="3822700" cy="23409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A887148-D134-4A2B-9BD4-37DC8CFBA7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06368" y="2242816"/>
            <a:ext cx="2578098" cy="116121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97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8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8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AD61E-1EEE-4CC5-B63F-3E2B5609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496927"/>
            <a:ext cx="10100448" cy="6079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2411E-BFFF-465E-A0D7-F6DC2FDC8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8165" y="2026423"/>
            <a:ext cx="8655204" cy="4329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2FA66-3589-46BE-8596-AEA53A7EE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8165" y="6356351"/>
            <a:ext cx="641567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fld id="{E6069C84-A361-486C-B3FA-520ACAD824A2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65F72-2F18-4138-9C4E-1D1EEC670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8165" y="6356351"/>
            <a:ext cx="8655203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1D97-18D8-45C1-821D-D77143B16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8623" y="559594"/>
            <a:ext cx="804746" cy="5452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>
                <a:solidFill>
                  <a:schemeClr val="tx1"/>
                </a:solidFill>
              </a:defRPr>
            </a:lvl1pPr>
          </a:lstStyle>
          <a:p>
            <a:fld id="{C0C3EC5B-4348-466D-90FB-B48FCA4BBB3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8B8668-E9B8-41CF-8193-16F5D1D09C26}"/>
              </a:ext>
            </a:extLst>
          </p:cNvPr>
          <p:cNvCxnSpPr>
            <a:cxnSpLocks/>
          </p:cNvCxnSpPr>
          <p:nvPr userDrawn="1"/>
        </p:nvCxnSpPr>
        <p:spPr>
          <a:xfrm>
            <a:off x="638175" y="1148578"/>
            <a:ext cx="109051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1D819EF-69C6-45EE-8341-A390CE54D9E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4" y="5699638"/>
            <a:ext cx="967443" cy="6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5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52" r:id="rId4"/>
    <p:sldLayoutId id="2147483656" r:id="rId5"/>
    <p:sldLayoutId id="2147483653" r:id="rId6"/>
    <p:sldLayoutId id="2147483657" r:id="rId7"/>
    <p:sldLayoutId id="2147483658" r:id="rId8"/>
    <p:sldLayoutId id="2147483659" r:id="rId9"/>
    <p:sldLayoutId id="2147483651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55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AD61E-1EEE-4CC5-B63F-3E2B5609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496927"/>
            <a:ext cx="10100448" cy="6079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2411E-BFFF-465E-A0D7-F6DC2FDC8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8165" y="2026423"/>
            <a:ext cx="8655204" cy="4329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2FA66-3589-46BE-8596-AEA53A7EE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8165" y="6356351"/>
            <a:ext cx="641567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fld id="{9105A86B-0E02-4EE9-9E5B-11EB20C5937F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65F72-2F18-4138-9C4E-1D1EEC670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8165" y="6356351"/>
            <a:ext cx="8655203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1D97-18D8-45C1-821D-D77143B16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8623" y="559594"/>
            <a:ext cx="804746" cy="5452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>
                <a:solidFill>
                  <a:schemeClr val="tx1"/>
                </a:solidFill>
              </a:defRPr>
            </a:lvl1pPr>
          </a:lstStyle>
          <a:p>
            <a:fld id="{C0C3EC5B-4348-466D-90FB-B48FCA4BBB3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8B8668-E9B8-41CF-8193-16F5D1D09C26}"/>
              </a:ext>
            </a:extLst>
          </p:cNvPr>
          <p:cNvCxnSpPr>
            <a:cxnSpLocks/>
          </p:cNvCxnSpPr>
          <p:nvPr userDrawn="1"/>
        </p:nvCxnSpPr>
        <p:spPr>
          <a:xfrm>
            <a:off x="638175" y="1148578"/>
            <a:ext cx="109051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1D819EF-69C6-45EE-8341-A390CE54D9E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4" y="5699638"/>
            <a:ext cx="967443" cy="6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2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8" r:id="rId29"/>
    <p:sldLayoutId id="2147483710" r:id="rId30"/>
    <p:sldLayoutId id="2147483711" r:id="rId3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AD61E-1EEE-4CC5-B63F-3E2B5609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496927"/>
            <a:ext cx="10100448" cy="6079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2411E-BFFF-465E-A0D7-F6DC2FDC8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8165" y="2026423"/>
            <a:ext cx="8655204" cy="4329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2FA66-3589-46BE-8596-AEA53A7EE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8165" y="6356351"/>
            <a:ext cx="641567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fld id="{8D99B70A-678D-4FD2-B503-02D1E1717955}" type="datetime1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65F72-2F18-4138-9C4E-1D1EEC670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8165" y="6356351"/>
            <a:ext cx="8655203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1D97-18D8-45C1-821D-D77143B16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8623" y="559594"/>
            <a:ext cx="804746" cy="5452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>
                <a:solidFill>
                  <a:schemeClr val="tx1"/>
                </a:solidFill>
              </a:defRPr>
            </a:lvl1pPr>
          </a:lstStyle>
          <a:p>
            <a:fld id="{C0C3EC5B-4348-466D-90FB-B48FCA4BBB3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8B8668-E9B8-41CF-8193-16F5D1D09C26}"/>
              </a:ext>
            </a:extLst>
          </p:cNvPr>
          <p:cNvCxnSpPr>
            <a:cxnSpLocks/>
          </p:cNvCxnSpPr>
          <p:nvPr userDrawn="1"/>
        </p:nvCxnSpPr>
        <p:spPr>
          <a:xfrm>
            <a:off x="638175" y="1148578"/>
            <a:ext cx="109051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1D819EF-69C6-45EE-8341-A390CE54D9E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44" y="5699638"/>
            <a:ext cx="967443" cy="6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9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  <p:sldLayoutId id="2147483832" r:id="rId30"/>
    <p:sldLayoutId id="2147483836" r:id="rId31"/>
    <p:sldLayoutId id="2147483837" r:id="rId3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cmail.org.uk/data/methodolog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58EE-E3DA-4A1C-8F1B-E44044F6B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902" y="2681695"/>
            <a:ext cx="6720442" cy="671649"/>
          </a:xfrm>
        </p:spPr>
        <p:txBody>
          <a:bodyPr>
            <a:noAutofit/>
          </a:bodyPr>
          <a:lstStyle/>
          <a:p>
            <a:r>
              <a:rPr lang="en-GB" sz="2400"/>
              <a:t>Introduction to</a:t>
            </a:r>
            <a:br>
              <a:rPr lang="en-GB" sz="2400"/>
            </a:br>
            <a:r>
              <a:rPr lang="en-GB" sz="2400"/>
              <a:t>JICMAIL and TGI Fusion applications</a:t>
            </a:r>
            <a:br>
              <a:rPr lang="en-GB" sz="2400"/>
            </a:br>
            <a:br>
              <a:rPr lang="en-GB" sz="2400"/>
            </a:br>
            <a:r>
              <a:rPr lang="en-GB" sz="1600"/>
              <a:t>Feb 2022</a:t>
            </a:r>
          </a:p>
        </p:txBody>
      </p:sp>
    </p:spTree>
    <p:extLst>
      <p:ext uri="{BB962C8B-B14F-4D97-AF65-F5344CB8AC3E}">
        <p14:creationId xmlns:p14="http://schemas.microsoft.com/office/powerpoint/2010/main" val="424843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BC832B-34E0-4EA0-A76A-12E830D4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82" y="1246713"/>
            <a:ext cx="5580926" cy="1500187"/>
          </a:xfrm>
        </p:spPr>
        <p:txBody>
          <a:bodyPr>
            <a:normAutofit fontScale="90000"/>
          </a:bodyPr>
          <a:lstStyle/>
          <a:p>
            <a:br>
              <a:rPr lang="en-GB" sz="1600"/>
            </a:br>
            <a:br>
              <a:rPr lang="en-GB" sz="4000"/>
            </a:br>
            <a:r>
              <a:rPr lang="en-GB" sz="2700"/>
              <a:t>JICMAIL/ TGI Fusion uncovers sector specific insights for Door Drops</a:t>
            </a:r>
          </a:p>
        </p:txBody>
      </p:sp>
      <p:pic>
        <p:nvPicPr>
          <p:cNvPr id="3" name="Graphic 2" descr="Checkmark outline">
            <a:extLst>
              <a:ext uri="{FF2B5EF4-FFF2-40B4-BE49-F238E27FC236}">
                <a16:creationId xmlns:a16="http://schemas.microsoft.com/office/drawing/2014/main" id="{9B6A15CD-2977-4970-AF6A-A1D05D65E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789798">
            <a:off x="11809502" y="136591"/>
            <a:ext cx="303612" cy="3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4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42C8819-43DF-47CA-9D22-735A393D6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59" y="1626517"/>
            <a:ext cx="2775212" cy="2391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C43BFF-00B9-4AC8-99F5-36B63C80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23" y="560679"/>
            <a:ext cx="10100448" cy="607973"/>
          </a:xfrm>
        </p:spPr>
        <p:txBody>
          <a:bodyPr>
            <a:normAutofit/>
          </a:bodyPr>
          <a:lstStyle/>
          <a:p>
            <a:r>
              <a:rPr lang="en-GB" sz="2800"/>
              <a:t>Door Drops signal acquisition in Telco sector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D94E5A-9316-41F1-8EEE-54CE2B53148D}"/>
              </a:ext>
            </a:extLst>
          </p:cNvPr>
          <p:cNvSpPr/>
          <p:nvPr/>
        </p:nvSpPr>
        <p:spPr>
          <a:xfrm>
            <a:off x="7781544" y="6501000"/>
            <a:ext cx="4477569" cy="26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Kantar TGI GB 2018/ 2021 + JICMAIL n= 24,409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6A9F2-8EB7-42CF-AB6E-F7D158C72F2D}"/>
              </a:ext>
            </a:extLst>
          </p:cNvPr>
          <p:cNvSpPr txBox="1"/>
          <p:nvPr/>
        </p:nvSpPr>
        <p:spPr>
          <a:xfrm>
            <a:off x="3270713" y="1668010"/>
            <a:ext cx="61310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Subscribed/ Switched to a new service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C23D02-5E88-4387-8821-1717A6291E63}"/>
              </a:ext>
            </a:extLst>
          </p:cNvPr>
          <p:cNvGrpSpPr/>
          <p:nvPr/>
        </p:nvGrpSpPr>
        <p:grpSpPr>
          <a:xfrm>
            <a:off x="2867850" y="2175996"/>
            <a:ext cx="6249924" cy="3669959"/>
            <a:chOff x="2216131" y="2040897"/>
            <a:chExt cx="6249924" cy="366995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746D61-7CC6-4A0B-906E-01D935352B12}"/>
                </a:ext>
              </a:extLst>
            </p:cNvPr>
            <p:cNvSpPr/>
            <p:nvPr/>
          </p:nvSpPr>
          <p:spPr>
            <a:xfrm>
              <a:off x="3094482" y="2656760"/>
              <a:ext cx="4365206" cy="305409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/>
                <a:t>13%</a:t>
              </a:r>
            </a:p>
            <a:p>
              <a:pPr algn="ctr"/>
              <a:r>
                <a:rPr lang="en-GB" b="1"/>
                <a:t>of the UK population has joined a new Telecoms service as a result of receiving a Door Drop</a:t>
              </a:r>
            </a:p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AE3438-5ADB-4F62-81CE-475B6921C3BC}"/>
                </a:ext>
              </a:extLst>
            </p:cNvPr>
            <p:cNvSpPr txBox="1"/>
            <p:nvPr/>
          </p:nvSpPr>
          <p:spPr>
            <a:xfrm>
              <a:off x="2216131" y="2040897"/>
              <a:ext cx="624992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>
                  <a:solidFill>
                    <a:schemeClr val="accent1">
                      <a:lumMod val="75000"/>
                    </a:schemeClr>
                  </a:solidFill>
                </a:rPr>
                <a:t>Index: +165</a:t>
              </a:r>
            </a:p>
            <a:p>
              <a:pPr algn="ctr"/>
              <a:r>
                <a:rPr lang="en-GB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GB" sz="1400">
                  <a:solidFill>
                    <a:schemeClr val="accent1">
                      <a:lumMod val="75000"/>
                    </a:schemeClr>
                  </a:solidFill>
                </a:rPr>
                <a:t>(65% more than the UK average)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2F20DD0-80A8-4D9B-9BCE-4A05E2FFEA0B}"/>
              </a:ext>
            </a:extLst>
          </p:cNvPr>
          <p:cNvSpPr/>
          <p:nvPr/>
        </p:nvSpPr>
        <p:spPr>
          <a:xfrm>
            <a:off x="10680192" y="978408"/>
            <a:ext cx="1051560" cy="4206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11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3BFF-00B9-4AC8-99F5-36B63C80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44" y="552956"/>
            <a:ext cx="10801827" cy="607973"/>
          </a:xfrm>
        </p:spPr>
        <p:txBody>
          <a:bodyPr>
            <a:noAutofit/>
          </a:bodyPr>
          <a:lstStyle/>
          <a:p>
            <a:r>
              <a:rPr lang="en-GB" sz="2800"/>
              <a:t>Door Drops drive consideration in the car market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7BFDF5-6830-4E53-842B-E438ADD1D084}"/>
              </a:ext>
            </a:extLst>
          </p:cNvPr>
          <p:cNvSpPr/>
          <p:nvPr/>
        </p:nvSpPr>
        <p:spPr>
          <a:xfrm>
            <a:off x="4141997" y="2331363"/>
            <a:ext cx="3908006" cy="30000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Visited Sender’s website or went online as a result of a Door Drop</a:t>
            </a:r>
          </a:p>
          <a:p>
            <a:pPr algn="ctr"/>
            <a:endParaRPr lang="en-GB" b="1"/>
          </a:p>
          <a:p>
            <a:pPr algn="ctr"/>
            <a:r>
              <a:rPr lang="en-GB" sz="4000" b="1"/>
              <a:t>37%</a:t>
            </a:r>
          </a:p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D94E5A-9316-41F1-8EEE-54CE2B53148D}"/>
              </a:ext>
            </a:extLst>
          </p:cNvPr>
          <p:cNvSpPr/>
          <p:nvPr/>
        </p:nvSpPr>
        <p:spPr>
          <a:xfrm>
            <a:off x="6352033" y="6443517"/>
            <a:ext cx="6096000" cy="26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Kantar TGI GB 2018/ 2021 + JICMAIL n= 24,409, </a:t>
            </a:r>
            <a:r>
              <a:rPr lang="en-GB" sz="1100">
                <a:solidFill>
                  <a:prstClr val="black"/>
                </a:solidFill>
                <a:latin typeface="Arial"/>
              </a:rPr>
              <a:t>Index 100 = UK average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FAE21A9-2444-4578-82FD-8047E7E629E1}"/>
              </a:ext>
            </a:extLst>
          </p:cNvPr>
          <p:cNvSpPr txBox="1">
            <a:spLocks/>
          </p:cNvSpPr>
          <p:nvPr/>
        </p:nvSpPr>
        <p:spPr>
          <a:xfrm>
            <a:off x="610744" y="650991"/>
            <a:ext cx="10100448" cy="607973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rgbClr val="FF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DD2CA72-61F5-48F2-9D79-74B243DB90EA}"/>
              </a:ext>
            </a:extLst>
          </p:cNvPr>
          <p:cNvSpPr txBox="1">
            <a:spLocks/>
          </p:cNvSpPr>
          <p:nvPr/>
        </p:nvSpPr>
        <p:spPr>
          <a:xfrm>
            <a:off x="4769402" y="5353823"/>
            <a:ext cx="2911557" cy="607973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>
                <a:solidFill>
                  <a:schemeClr val="accent4"/>
                </a:solidFill>
              </a:rPr>
              <a:t>Index: 128</a:t>
            </a:r>
          </a:p>
          <a:p>
            <a:pPr algn="ctr"/>
            <a:r>
              <a:rPr lang="en-GB" sz="1600">
                <a:solidFill>
                  <a:schemeClr val="accent4"/>
                </a:solidFill>
              </a:rPr>
              <a:t>(28% higher than the UK average)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73925-73DA-4598-82C2-9797D456AC52}"/>
              </a:ext>
            </a:extLst>
          </p:cNvPr>
          <p:cNvSpPr txBox="1"/>
          <p:nvPr/>
        </p:nvSpPr>
        <p:spPr>
          <a:xfrm>
            <a:off x="3048762" y="1504177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b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GB" sz="1800" b="1">
                <a:solidFill>
                  <a:schemeClr val="tx1">
                    <a:lumMod val="50000"/>
                    <a:lumOff val="50000"/>
                  </a:schemeClr>
                </a:solidFill>
              </a:rPr>
              <a:t>ntend to buy a vehicle in the next two years…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>
                <a:solidFill>
                  <a:schemeClr val="tx1">
                    <a:lumMod val="50000"/>
                    <a:lumOff val="50000"/>
                  </a:schemeClr>
                </a:solidFill>
              </a:rPr>
              <a:t>YES</a:t>
            </a:r>
            <a:endParaRPr lang="en-GB" sz="1800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DE72E3-A363-454D-8D35-424171819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256" y="2733812"/>
            <a:ext cx="2173033" cy="14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2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3BFF-00B9-4AC8-99F5-36B63C80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71" y="563544"/>
            <a:ext cx="10100448" cy="607973"/>
          </a:xfrm>
        </p:spPr>
        <p:txBody>
          <a:bodyPr>
            <a:normAutofit fontScale="90000"/>
          </a:bodyPr>
          <a:lstStyle/>
          <a:p>
            <a:r>
              <a:rPr lang="en-GB"/>
              <a:t>Door Drops drive Domestic Tourism ‘Hot Prospects’ on-line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D94E5A-9316-41F1-8EEE-54CE2B53148D}"/>
              </a:ext>
            </a:extLst>
          </p:cNvPr>
          <p:cNvSpPr/>
          <p:nvPr/>
        </p:nvSpPr>
        <p:spPr>
          <a:xfrm>
            <a:off x="7781544" y="6501000"/>
            <a:ext cx="4477569" cy="26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Kantar TGI GB 2018/ 2021 + JICMAIL n= 24,409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FAE21A9-2444-4578-82FD-8047E7E629E1}"/>
              </a:ext>
            </a:extLst>
          </p:cNvPr>
          <p:cNvSpPr txBox="1">
            <a:spLocks/>
          </p:cNvSpPr>
          <p:nvPr/>
        </p:nvSpPr>
        <p:spPr>
          <a:xfrm>
            <a:off x="610744" y="650991"/>
            <a:ext cx="10100448" cy="607973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rgbClr val="FF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DD2CA72-61F5-48F2-9D79-74B243DB90EA}"/>
              </a:ext>
            </a:extLst>
          </p:cNvPr>
          <p:cNvSpPr txBox="1">
            <a:spLocks/>
          </p:cNvSpPr>
          <p:nvPr/>
        </p:nvSpPr>
        <p:spPr>
          <a:xfrm>
            <a:off x="4435693" y="5264139"/>
            <a:ext cx="3320614" cy="913671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>
                <a:solidFill>
                  <a:schemeClr val="accent3"/>
                </a:solidFill>
              </a:rPr>
              <a:t>Index: 116</a:t>
            </a:r>
          </a:p>
          <a:p>
            <a:pPr algn="ctr"/>
            <a:r>
              <a:rPr lang="en-GB" sz="1400">
                <a:solidFill>
                  <a:schemeClr val="accent3"/>
                </a:solidFill>
              </a:rPr>
              <a:t> (16% more than the UK average)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1020F2-C8E8-4D4B-8AC3-A4B7C278B00D}"/>
              </a:ext>
            </a:extLst>
          </p:cNvPr>
          <p:cNvGrpSpPr/>
          <p:nvPr/>
        </p:nvGrpSpPr>
        <p:grpSpPr>
          <a:xfrm>
            <a:off x="1909310" y="1602490"/>
            <a:ext cx="8609858" cy="3661649"/>
            <a:chOff x="1163193" y="1631689"/>
            <a:chExt cx="8609858" cy="366164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27BFDF5-6830-4E53-842B-E438ADD1D084}"/>
                </a:ext>
              </a:extLst>
            </p:cNvPr>
            <p:cNvSpPr/>
            <p:nvPr/>
          </p:nvSpPr>
          <p:spPr>
            <a:xfrm>
              <a:off x="3218299" y="2239242"/>
              <a:ext cx="4365206" cy="305409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/>
                <a:t>Visited Sender’s website or went online as a result of a Door Drop</a:t>
              </a:r>
            </a:p>
            <a:p>
              <a:pPr algn="ctr"/>
              <a:r>
                <a:rPr lang="en-GB" sz="3600" b="1"/>
                <a:t>31%</a:t>
              </a:r>
            </a:p>
            <a:p>
              <a:pPr algn="ctr"/>
              <a:endParaRPr lang="en-GB"/>
            </a:p>
          </p:txBody>
        </p:sp>
        <p:sp>
          <p:nvSpPr>
            <p:cNvPr id="7" name="Text Placeholder 6">
              <a:extLst>
                <a:ext uri="{FF2B5EF4-FFF2-40B4-BE49-F238E27FC236}">
                  <a16:creationId xmlns:a16="http://schemas.microsoft.com/office/drawing/2014/main" id="{17F3BE33-8B0E-478C-A849-7C3D53BC49C0}"/>
                </a:ext>
              </a:extLst>
            </p:cNvPr>
            <p:cNvSpPr txBox="1">
              <a:spLocks/>
            </p:cNvSpPr>
            <p:nvPr/>
          </p:nvSpPr>
          <p:spPr>
            <a:xfrm>
              <a:off x="2953123" y="1631689"/>
              <a:ext cx="5157216" cy="3057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16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 intend to holiday in the UK for some time to come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16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DEFINITELY AGREE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64512D-6EA7-4963-839F-C4A9CD23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82376" y="2937177"/>
              <a:ext cx="1590675" cy="15525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6F42FD-F15A-4466-BA06-D5AE79776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3193" y="3222927"/>
              <a:ext cx="1581150" cy="1266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99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EC051B80-3535-41E0-BA70-634C170BD475}"/>
              </a:ext>
            </a:extLst>
          </p:cNvPr>
          <p:cNvSpPr/>
          <p:nvPr/>
        </p:nvSpPr>
        <p:spPr>
          <a:xfrm>
            <a:off x="6364590" y="-669964"/>
            <a:ext cx="339820" cy="307777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54ABF8-D9B2-4CA7-870F-1649C92160E4}"/>
              </a:ext>
            </a:extLst>
          </p:cNvPr>
          <p:cNvSpPr/>
          <p:nvPr/>
        </p:nvSpPr>
        <p:spPr>
          <a:xfrm>
            <a:off x="7781545" y="6455664"/>
            <a:ext cx="3949070" cy="26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Kantar TGI GB 2018/ 2021 + JICMAIL n= 24,409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AB11BB-1D94-4905-8FB8-CAD259C5AC79}"/>
              </a:ext>
            </a:extLst>
          </p:cNvPr>
          <p:cNvSpPr txBox="1"/>
          <p:nvPr/>
        </p:nvSpPr>
        <p:spPr>
          <a:xfrm>
            <a:off x="575577" y="318259"/>
            <a:ext cx="110408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/>
              <a:t>Over the Covid era interaction rates with FS Admail has increased by 21% yet viable audiences are not being targeted!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F8F6D-59D9-43DA-9BE4-22D6429F3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744" y="1387702"/>
            <a:ext cx="3312222" cy="693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CD9480-56E9-428C-910D-6BDC2AEE0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728" y="2343634"/>
            <a:ext cx="6091896" cy="36273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16A206-ED9F-43D2-BA3E-DD97457F467A}"/>
              </a:ext>
            </a:extLst>
          </p:cNvPr>
          <p:cNvSpPr txBox="1"/>
          <p:nvPr/>
        </p:nvSpPr>
        <p:spPr>
          <a:xfrm>
            <a:off x="7708392" y="2128615"/>
            <a:ext cx="106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3"/>
                </a:solidFill>
              </a:rPr>
              <a:t>+21%</a:t>
            </a:r>
          </a:p>
        </p:txBody>
      </p:sp>
    </p:spTree>
    <p:extLst>
      <p:ext uri="{BB962C8B-B14F-4D97-AF65-F5344CB8AC3E}">
        <p14:creationId xmlns:p14="http://schemas.microsoft.com/office/powerpoint/2010/main" val="119266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BC832B-34E0-4EA0-A76A-12E830D4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51" y="1293366"/>
            <a:ext cx="4575273" cy="1500187"/>
          </a:xfrm>
        </p:spPr>
        <p:txBody>
          <a:bodyPr>
            <a:normAutofit fontScale="90000"/>
          </a:bodyPr>
          <a:lstStyle/>
          <a:p>
            <a:br>
              <a:rPr lang="en-GB" sz="1600"/>
            </a:br>
            <a:br>
              <a:rPr lang="en-GB" sz="4000"/>
            </a:br>
            <a:r>
              <a:rPr lang="en-GB" sz="2900"/>
              <a:t>Uncover hidden</a:t>
            </a:r>
            <a:r>
              <a:rPr lang="en-GB" sz="2900" b="1">
                <a:solidFill>
                  <a:schemeClr val="bg1"/>
                </a:solidFill>
              </a:rPr>
              <a:t> audience opportunities for mail</a:t>
            </a:r>
            <a:endParaRPr lang="en-GB" sz="2900"/>
          </a:p>
        </p:txBody>
      </p:sp>
    </p:spTree>
    <p:extLst>
      <p:ext uri="{BB962C8B-B14F-4D97-AF65-F5344CB8AC3E}">
        <p14:creationId xmlns:p14="http://schemas.microsoft.com/office/powerpoint/2010/main" val="100610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1F842-1802-4B6D-A848-469D7B86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hidden audience opportunities with mail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D2D464-E165-4D47-8A34-DFB0D806D1FA}"/>
              </a:ext>
            </a:extLst>
          </p:cNvPr>
          <p:cNvSpPr txBox="1"/>
          <p:nvPr/>
        </p:nvSpPr>
        <p:spPr>
          <a:xfrm>
            <a:off x="4456821" y="5587610"/>
            <a:ext cx="333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FREQUENCY OF INTERACTION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0D40A4-E7F6-4215-A40F-317F0B2090CF}"/>
              </a:ext>
            </a:extLst>
          </p:cNvPr>
          <p:cNvSpPr txBox="1"/>
          <p:nvPr/>
        </p:nvSpPr>
        <p:spPr>
          <a:xfrm>
            <a:off x="695400" y="3204748"/>
            <a:ext cx="1364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AUDIENCE REACH / EXPOSURE INDEX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753F718D-997E-4321-9C5D-93897A392F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207591"/>
              </p:ext>
            </p:extLst>
          </p:nvPr>
        </p:nvGraphicFramePr>
        <p:xfrm>
          <a:off x="2107657" y="1541341"/>
          <a:ext cx="7425082" cy="401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FB5A4D-6C67-4236-8716-3B793B9F2243}"/>
              </a:ext>
            </a:extLst>
          </p:cNvPr>
          <p:cNvCxnSpPr/>
          <p:nvPr/>
        </p:nvCxnSpPr>
        <p:spPr>
          <a:xfrm>
            <a:off x="2119682" y="5555721"/>
            <a:ext cx="7349782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218CFE-0BB4-438C-B979-91AEB80A613A}"/>
              </a:ext>
            </a:extLst>
          </p:cNvPr>
          <p:cNvCxnSpPr>
            <a:cxnSpLocks/>
          </p:cNvCxnSpPr>
          <p:nvPr/>
        </p:nvCxnSpPr>
        <p:spPr>
          <a:xfrm flipV="1">
            <a:off x="2113669" y="2057446"/>
            <a:ext cx="0" cy="352348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0BCFE1B-B1E1-4A99-97E2-2B5BEB08D886}"/>
              </a:ext>
            </a:extLst>
          </p:cNvPr>
          <p:cNvCxnSpPr>
            <a:stCxn id="27" idx="1"/>
          </p:cNvCxnSpPr>
          <p:nvPr/>
        </p:nvCxnSpPr>
        <p:spPr>
          <a:xfrm flipH="1">
            <a:off x="9185329" y="4164455"/>
            <a:ext cx="1069382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53A184F-090D-48A1-8B9D-C225D696A633}"/>
              </a:ext>
            </a:extLst>
          </p:cNvPr>
          <p:cNvSpPr txBox="1"/>
          <p:nvPr/>
        </p:nvSpPr>
        <p:spPr>
          <a:xfrm>
            <a:off x="10254711" y="3841289"/>
            <a:ext cx="1585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mail opportunity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B1BEA-19C6-402B-A686-349C4C613485}"/>
              </a:ext>
            </a:extLst>
          </p:cNvPr>
          <p:cNvSpPr txBox="1"/>
          <p:nvPr/>
        </p:nvSpPr>
        <p:spPr>
          <a:xfrm>
            <a:off x="1301587" y="1328617"/>
            <a:ext cx="929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Audiences with high levels of interaction with mail but low exposure scores indicate a highly receptive target because they interact strongly with the little mail they receive</a:t>
            </a:r>
          </a:p>
        </p:txBody>
      </p:sp>
    </p:spTree>
    <p:extLst>
      <p:ext uri="{BB962C8B-B14F-4D97-AF65-F5344CB8AC3E}">
        <p14:creationId xmlns:p14="http://schemas.microsoft.com/office/powerpoint/2010/main" val="271519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1F842-1802-4B6D-A848-469D7B86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19" y="234421"/>
            <a:ext cx="10736961" cy="607973"/>
          </a:xfrm>
        </p:spPr>
        <p:txBody>
          <a:bodyPr>
            <a:noAutofit/>
          </a:bodyPr>
          <a:lstStyle/>
          <a:p>
            <a:r>
              <a:rPr lang="en-GB" sz="2400"/>
              <a:t>GenX, Xennials and Millenials interact highly with DM, but are not being targeted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505E011-9DD8-4B00-8428-A26F3A519464}"/>
              </a:ext>
            </a:extLst>
          </p:cNvPr>
          <p:cNvSpPr txBox="1">
            <a:spLocks/>
          </p:cNvSpPr>
          <p:nvPr/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7360FE-02F5-4392-9C12-7D03F05745B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DE1EBC-4CEE-4D53-88D6-E33256D3EBC4}"/>
              </a:ext>
            </a:extLst>
          </p:cNvPr>
          <p:cNvSpPr txBox="1"/>
          <p:nvPr/>
        </p:nvSpPr>
        <p:spPr>
          <a:xfrm>
            <a:off x="8775138" y="6194353"/>
            <a:ext cx="304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JICMAIL / TGI Integration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BC048-96D0-4254-A238-1551F52F6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0561"/>
            <a:ext cx="12039600" cy="54006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F95BDB-25AF-4EFB-95C6-59E637BB9ABE}"/>
              </a:ext>
            </a:extLst>
          </p:cNvPr>
          <p:cNvCxnSpPr/>
          <p:nvPr/>
        </p:nvCxnSpPr>
        <p:spPr>
          <a:xfrm>
            <a:off x="651319" y="930643"/>
            <a:ext cx="109249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9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41CE510-ACCE-439A-9974-AF69928CF83E}"/>
              </a:ext>
            </a:extLst>
          </p:cNvPr>
          <p:cNvGrpSpPr/>
          <p:nvPr/>
        </p:nvGrpSpPr>
        <p:grpSpPr>
          <a:xfrm>
            <a:off x="1572435" y="1407289"/>
            <a:ext cx="10338434" cy="4816847"/>
            <a:chOff x="365278" y="1352253"/>
            <a:chExt cx="10977913" cy="503511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5F201E6-FFBE-49EB-AFB2-AE1B2FE8293F}"/>
                </a:ext>
              </a:extLst>
            </p:cNvPr>
            <p:cNvSpPr/>
            <p:nvPr/>
          </p:nvSpPr>
          <p:spPr>
            <a:xfrm>
              <a:off x="793431" y="1352253"/>
              <a:ext cx="4982336" cy="2563789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solidFill>
                <a:schemeClr val="accent2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54E4AE2-F4FA-4AEC-A179-C09F757F9CD4}"/>
                </a:ext>
              </a:extLst>
            </p:cNvPr>
            <p:cNvGrpSpPr/>
            <p:nvPr/>
          </p:nvGrpSpPr>
          <p:grpSpPr>
            <a:xfrm>
              <a:off x="365278" y="1353215"/>
              <a:ext cx="10977913" cy="5034156"/>
              <a:chOff x="365278" y="1353215"/>
              <a:chExt cx="10977913" cy="503415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48CE788-8B72-4086-B37D-AE234E07D8DA}"/>
                  </a:ext>
                </a:extLst>
              </p:cNvPr>
              <p:cNvGrpSpPr/>
              <p:nvPr/>
            </p:nvGrpSpPr>
            <p:grpSpPr>
              <a:xfrm>
                <a:off x="5821335" y="1353215"/>
                <a:ext cx="5521856" cy="4916320"/>
                <a:chOff x="5821335" y="1353215"/>
                <a:chExt cx="5521856" cy="4916320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181C9A8-AD9B-40F8-873A-3D5856068619}"/>
                    </a:ext>
                  </a:extLst>
                </p:cNvPr>
                <p:cNvSpPr/>
                <p:nvPr/>
              </p:nvSpPr>
              <p:spPr>
                <a:xfrm>
                  <a:off x="5821335" y="1353215"/>
                  <a:ext cx="5521855" cy="2551253"/>
                </a:xfrm>
                <a:prstGeom prst="rect">
                  <a:avLst/>
                </a:prstGeom>
                <a:solidFill>
                  <a:schemeClr val="accent2">
                    <a:alpha val="10000"/>
                  </a:schemeClr>
                </a:solidFill>
                <a:ln>
                  <a:solidFill>
                    <a:schemeClr val="accent2">
                      <a:alpha val="2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BEED53F6-3D24-4BE8-9009-B0F88C9FAE84}"/>
                    </a:ext>
                  </a:extLst>
                </p:cNvPr>
                <p:cNvSpPr/>
                <p:nvPr/>
              </p:nvSpPr>
              <p:spPr>
                <a:xfrm>
                  <a:off x="5821631" y="3933014"/>
                  <a:ext cx="5521560" cy="2336521"/>
                </a:xfrm>
                <a:prstGeom prst="rect">
                  <a:avLst/>
                </a:prstGeom>
                <a:solidFill>
                  <a:schemeClr val="accent1">
                    <a:alpha val="10000"/>
                  </a:schemeClr>
                </a:solidFill>
                <a:ln>
                  <a:solidFill>
                    <a:schemeClr val="accent2">
                      <a:alpha val="2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C34B3D7-37FD-4494-AEDB-220738B1B340}"/>
                  </a:ext>
                </a:extLst>
              </p:cNvPr>
              <p:cNvGrpSpPr/>
              <p:nvPr/>
            </p:nvGrpSpPr>
            <p:grpSpPr>
              <a:xfrm>
                <a:off x="365278" y="1450111"/>
                <a:ext cx="10217634" cy="4937260"/>
                <a:chOff x="365278" y="1450111"/>
                <a:chExt cx="10217634" cy="4937260"/>
              </a:xfrm>
            </p:grpSpPr>
            <p:graphicFrame>
              <p:nvGraphicFramePr>
                <p:cNvPr id="41" name="Chart 40">
                  <a:extLst>
                    <a:ext uri="{FF2B5EF4-FFF2-40B4-BE49-F238E27FC236}">
                      <a16:creationId xmlns:a16="http://schemas.microsoft.com/office/drawing/2014/main" id="{BF5D489B-EAE8-4550-AF46-6819F224EF6C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644372847"/>
                    </p:ext>
                  </p:extLst>
                </p:nvPr>
              </p:nvGraphicFramePr>
              <p:xfrm>
                <a:off x="365278" y="1450111"/>
                <a:ext cx="10217634" cy="493726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D69ED42D-876E-4557-8695-AF53F7B1F282}"/>
                    </a:ext>
                  </a:extLst>
                </p:cNvPr>
                <p:cNvSpPr/>
                <p:nvPr/>
              </p:nvSpPr>
              <p:spPr>
                <a:xfrm>
                  <a:off x="5821335" y="3941651"/>
                  <a:ext cx="3717988" cy="1164652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B028D93D-7D71-4B09-AEC5-037D611545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857104"/>
              </p:ext>
            </p:extLst>
          </p:nvPr>
        </p:nvGraphicFramePr>
        <p:xfrm>
          <a:off x="737471" y="1362796"/>
          <a:ext cx="11030672" cy="506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6D1F842-1802-4B6D-A848-469D7B86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525614"/>
            <a:ext cx="10100448" cy="607973"/>
          </a:xfrm>
        </p:spPr>
        <p:txBody>
          <a:bodyPr>
            <a:noAutofit/>
          </a:bodyPr>
          <a:lstStyle/>
          <a:p>
            <a:r>
              <a:rPr lang="en-GB" sz="2400"/>
              <a:t>Those planning to purchase computers, tablets and music systems are highly receptive to door drops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90E10A9-C492-4419-98C0-2ADB4F13EF4B}"/>
              </a:ext>
            </a:extLst>
          </p:cNvPr>
          <p:cNvCxnSpPr>
            <a:cxnSpLocks/>
          </p:cNvCxnSpPr>
          <p:nvPr/>
        </p:nvCxnSpPr>
        <p:spPr>
          <a:xfrm flipV="1">
            <a:off x="1893220" y="6201489"/>
            <a:ext cx="10083598" cy="4450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49A2F82-0BED-4316-A025-C6909575642B}"/>
              </a:ext>
            </a:extLst>
          </p:cNvPr>
          <p:cNvCxnSpPr/>
          <p:nvPr/>
        </p:nvCxnSpPr>
        <p:spPr>
          <a:xfrm flipV="1">
            <a:off x="1911508" y="1316573"/>
            <a:ext cx="21225" cy="4850234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88299C4-AF82-4D3E-ACB3-952DE686382C}"/>
              </a:ext>
            </a:extLst>
          </p:cNvPr>
          <p:cNvSpPr txBox="1"/>
          <p:nvPr/>
        </p:nvSpPr>
        <p:spPr>
          <a:xfrm rot="5400000">
            <a:off x="6627506" y="4931504"/>
            <a:ext cx="461665" cy="30020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Frequency of Interaction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0FCFFA-6D62-44C0-91D0-7FE79A06709C}"/>
              </a:ext>
            </a:extLst>
          </p:cNvPr>
          <p:cNvSpPr txBox="1"/>
          <p:nvPr/>
        </p:nvSpPr>
        <p:spPr>
          <a:xfrm>
            <a:off x="1366410" y="1932430"/>
            <a:ext cx="461665" cy="22352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Audience Exposure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927579-46B3-4B7A-9D2D-C0E8A5351485}"/>
              </a:ext>
            </a:extLst>
          </p:cNvPr>
          <p:cNvSpPr/>
          <p:nvPr/>
        </p:nvSpPr>
        <p:spPr>
          <a:xfrm>
            <a:off x="8090685" y="6569536"/>
            <a:ext cx="4477569" cy="26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Kantar TGI GB 2018/ 2021 + JICMAIL n= 24,409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3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1F842-1802-4B6D-A848-469D7B86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472588"/>
            <a:ext cx="10100448" cy="607973"/>
          </a:xfrm>
        </p:spPr>
        <p:txBody>
          <a:bodyPr>
            <a:noAutofit/>
          </a:bodyPr>
          <a:lstStyle/>
          <a:p>
            <a:r>
              <a:rPr lang="en-GB" sz="2400"/>
              <a:t>Microsoft, Lloyds and Ford consumers interact highly with door drops, but are not being targeted! 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505E011-9DD8-4B00-8428-A26F3A519464}"/>
              </a:ext>
            </a:extLst>
          </p:cNvPr>
          <p:cNvSpPr txBox="1">
            <a:spLocks/>
          </p:cNvSpPr>
          <p:nvPr/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7360FE-02F5-4392-9C12-7D03F05745BB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16" name="Graphic 15" descr="Checkmark outline">
            <a:extLst>
              <a:ext uri="{FF2B5EF4-FFF2-40B4-BE49-F238E27FC236}">
                <a16:creationId xmlns:a16="http://schemas.microsoft.com/office/drawing/2014/main" id="{CBA66A9F-19CA-4367-9B4F-DDE2E0717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789798">
            <a:off x="11809502" y="136591"/>
            <a:ext cx="303612" cy="39577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D85EFC3-3498-4454-B1B0-3DDF9A108073}"/>
              </a:ext>
            </a:extLst>
          </p:cNvPr>
          <p:cNvSpPr/>
          <p:nvPr/>
        </p:nvSpPr>
        <p:spPr>
          <a:xfrm>
            <a:off x="7388352" y="6409939"/>
            <a:ext cx="4477569" cy="26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Kantar TGI GB 2018/ 2021 + JICMAIL n= 24,409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66C1D-A710-4E42-AF23-275E1B3DF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79" y="1464245"/>
            <a:ext cx="11204448" cy="49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5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5BF99A-8F11-468C-BDED-837C061F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79" y="496915"/>
            <a:ext cx="4170492" cy="607973"/>
          </a:xfrm>
        </p:spPr>
        <p:txBody>
          <a:bodyPr/>
          <a:lstStyle/>
          <a:p>
            <a:r>
              <a:rPr lang="en-GB"/>
              <a:t>What we have done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81C6A6-6DE0-47C2-8CC1-755F4C8C2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09" y="3735705"/>
            <a:ext cx="4500392" cy="108533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400" b="1"/>
              <a:t>Fusion of two data sources:</a:t>
            </a:r>
          </a:p>
          <a:p>
            <a:pPr algn="ctr">
              <a:spcAft>
                <a:spcPts val="0"/>
              </a:spcAft>
            </a:pPr>
            <a:r>
              <a:rPr lang="en-US" sz="1400"/>
              <a:t>JICMAIL 2021</a:t>
            </a:r>
          </a:p>
          <a:p>
            <a:pPr algn="ctr">
              <a:spcAft>
                <a:spcPts val="0"/>
              </a:spcAft>
            </a:pPr>
            <a:r>
              <a:rPr lang="en-US" sz="1400"/>
              <a:t> (fieldwork: October 2020 – September 2021)</a:t>
            </a:r>
          </a:p>
          <a:p>
            <a:pPr algn="ctr"/>
            <a:r>
              <a:rPr lang="en-US" sz="3000" b="1">
                <a:solidFill>
                  <a:schemeClr val="accent1"/>
                </a:solidFill>
              </a:rPr>
              <a:t>+</a:t>
            </a:r>
          </a:p>
          <a:p>
            <a:pPr algn="ctr"/>
            <a:r>
              <a:rPr lang="en-US" sz="1400"/>
              <a:t>TGI: UK 2021</a:t>
            </a:r>
          </a:p>
          <a:p>
            <a:pPr algn="ctr"/>
            <a:r>
              <a:rPr lang="en-US" sz="1400"/>
              <a:t> (fieldwork: October 2020 – September 2021)</a:t>
            </a:r>
          </a:p>
          <a:p>
            <a:pPr algn="ctr"/>
            <a:endParaRPr lang="en-US" sz="1400">
              <a:solidFill>
                <a:srgbClr val="FF0000"/>
              </a:solidFill>
            </a:endParaRPr>
          </a:p>
          <a:p>
            <a:endParaRPr lang="en-US" sz="1400">
              <a:solidFill>
                <a:srgbClr val="FF0000"/>
              </a:solidFill>
            </a:endParaRPr>
          </a:p>
        </p:txBody>
      </p:sp>
      <p:pic>
        <p:nvPicPr>
          <p:cNvPr id="8" name="Picture Placeholder 7" descr="A picture containing man, person, eating, wall&#10;&#10;Description automatically generated">
            <a:extLst>
              <a:ext uri="{FF2B5EF4-FFF2-40B4-BE49-F238E27FC236}">
                <a16:creationId xmlns:a16="http://schemas.microsoft.com/office/drawing/2014/main" id="{4730CE4F-FCA3-4F02-953F-71E1C1D18F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" b="2241"/>
          <a:stretch>
            <a:fillRect/>
          </a:stretch>
        </p:blipFill>
        <p:spPr/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9938FCC-7234-459C-BE04-5D135AEBFCE6}"/>
              </a:ext>
            </a:extLst>
          </p:cNvPr>
          <p:cNvSpPr txBox="1">
            <a:spLocks/>
          </p:cNvSpPr>
          <p:nvPr/>
        </p:nvSpPr>
        <p:spPr>
          <a:xfrm>
            <a:off x="764087" y="2925138"/>
            <a:ext cx="3685365" cy="780861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82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275" indent="-2682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1088" indent="-277813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800" b="1">
                <a:solidFill>
                  <a:schemeClr val="accent1"/>
                </a:solidFill>
              </a:rPr>
              <a:t>This facilitates early consideration of mail in the planning cycle.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C60297-BC11-4026-A494-381DFF7FE904}"/>
              </a:ext>
            </a:extLst>
          </p:cNvPr>
          <p:cNvSpPr txBox="1"/>
          <p:nvPr/>
        </p:nvSpPr>
        <p:spPr>
          <a:xfrm>
            <a:off x="680614" y="1447810"/>
            <a:ext cx="38685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/>
              <a:t>Fused two data sources, JICMAIL and TGI, any variable from one database can now be analysed against any variable from the other database.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4AD24F-5B0B-491F-8B4E-5E7CF93936E6}"/>
              </a:ext>
            </a:extLst>
          </p:cNvPr>
          <p:cNvSpPr/>
          <p:nvPr/>
        </p:nvSpPr>
        <p:spPr>
          <a:xfrm>
            <a:off x="6239173" y="5592022"/>
            <a:ext cx="32159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https://www.jicmail.org.uk/data/methodology/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69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BC832B-34E0-4EA0-A76A-12E830D4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51" y="1293366"/>
            <a:ext cx="5078193" cy="1500187"/>
          </a:xfrm>
        </p:spPr>
        <p:txBody>
          <a:bodyPr>
            <a:noAutofit/>
          </a:bodyPr>
          <a:lstStyle/>
          <a:p>
            <a:br>
              <a:rPr lang="en-GB" sz="2400"/>
            </a:br>
            <a:br>
              <a:rPr lang="en-GB" sz="2400"/>
            </a:br>
            <a:r>
              <a:rPr lang="en-GB" sz="2400"/>
              <a:t>Uncovering opportunities for Multi-channel planning with mail</a:t>
            </a:r>
          </a:p>
        </p:txBody>
      </p:sp>
    </p:spTree>
    <p:extLst>
      <p:ext uri="{BB962C8B-B14F-4D97-AF65-F5344CB8AC3E}">
        <p14:creationId xmlns:p14="http://schemas.microsoft.com/office/powerpoint/2010/main" val="176750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F3BE33-8B0E-478C-A849-7C3D53BC49C0}"/>
              </a:ext>
            </a:extLst>
          </p:cNvPr>
          <p:cNvSpPr txBox="1">
            <a:spLocks/>
          </p:cNvSpPr>
          <p:nvPr/>
        </p:nvSpPr>
        <p:spPr>
          <a:xfrm>
            <a:off x="2524247" y="1347066"/>
            <a:ext cx="7143505" cy="3057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/>
              <a:t>Door Drops Inde</a:t>
            </a:r>
            <a:r>
              <a:rPr lang="en-GB" sz="1600"/>
              <a:t>x: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/>
              <a:t>Target Group: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/>
              <a:t>Interested in Health and Wellbeing content in electronic media</a:t>
            </a:r>
            <a:r>
              <a:rPr lang="en-GB" sz="1600" i="1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D94E5A-9316-41F1-8EEE-54CE2B53148D}"/>
              </a:ext>
            </a:extLst>
          </p:cNvPr>
          <p:cNvSpPr/>
          <p:nvPr/>
        </p:nvSpPr>
        <p:spPr>
          <a:xfrm>
            <a:off x="7781544" y="6501000"/>
            <a:ext cx="4477569" cy="26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Kantar TGI GB 2018/ 2021 + JICMAIL n= 24,409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5174AF-2308-4F0F-94DC-DF17A34A7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055252"/>
              </p:ext>
            </p:extLst>
          </p:nvPr>
        </p:nvGraphicFramePr>
        <p:xfrm>
          <a:off x="2422974" y="2367573"/>
          <a:ext cx="6917373" cy="2122853"/>
        </p:xfrm>
        <a:graphic>
          <a:graphicData uri="http://schemas.openxmlformats.org/drawingml/2006/table">
            <a:tbl>
              <a:tblPr/>
              <a:tblGrid>
                <a:gridCol w="4471534">
                  <a:extLst>
                    <a:ext uri="{9D8B030D-6E8A-4147-A177-3AD203B41FA5}">
                      <a16:colId xmlns:a16="http://schemas.microsoft.com/office/drawing/2014/main" val="94148140"/>
                    </a:ext>
                  </a:extLst>
                </a:gridCol>
                <a:gridCol w="1185407">
                  <a:extLst>
                    <a:ext uri="{9D8B030D-6E8A-4147-A177-3AD203B41FA5}">
                      <a16:colId xmlns:a16="http://schemas.microsoft.com/office/drawing/2014/main" val="1385302339"/>
                    </a:ext>
                  </a:extLst>
                </a:gridCol>
                <a:gridCol w="1260432">
                  <a:extLst>
                    <a:ext uri="{9D8B030D-6E8A-4147-A177-3AD203B41FA5}">
                      <a16:colId xmlns:a16="http://schemas.microsoft.com/office/drawing/2014/main" val="2648071847"/>
                    </a:ext>
                  </a:extLst>
                </a:gridCol>
              </a:tblGrid>
              <a:tr h="80112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Door Drops</a:t>
                      </a:r>
                    </a:p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Frequency of Interaction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09440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3.01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614145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specially choose to listen to it ~ </a:t>
                      </a:r>
                      <a:r>
                        <a:rPr lang="en-GB" sz="14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Radio Shows</a:t>
                      </a: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-Health And Wellbeing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3.73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776077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Health and Wellbeing on </a:t>
                      </a: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TV</a:t>
                      </a: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I Usually Watch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3.24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153115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Health/Fitness - Follow on </a:t>
                      </a: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media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3.12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480406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Lifestyle &amp; Health on </a:t>
                      </a: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Podcasts</a:t>
                      </a: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Yes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3.52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078598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976BB2B-D129-42A0-8A80-707BAE79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63" y="635968"/>
            <a:ext cx="11075288" cy="607973"/>
          </a:xfrm>
        </p:spPr>
        <p:txBody>
          <a:bodyPr>
            <a:noAutofit/>
          </a:bodyPr>
          <a:lstStyle/>
          <a:p>
            <a:r>
              <a:rPr lang="en-GB" sz="3200"/>
              <a:t>Opportunities in Cross channel optimisation</a:t>
            </a:r>
            <a:br>
              <a:rPr lang="en-GB" sz="2400"/>
            </a:br>
            <a:r>
              <a:rPr lang="en-GB" sz="2000"/>
              <a:t>Strong cross-over between TV/VOD and Door Drop audiences in the Health sector </a:t>
            </a:r>
            <a:br>
              <a:rPr lang="en-GB" sz="2000"/>
            </a:br>
            <a:br>
              <a:rPr lang="en-GB" sz="2000"/>
            </a:br>
            <a:endParaRPr lang="en-GB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4BECA-8453-4EA9-A6F9-B6FD600BA088}"/>
              </a:ext>
            </a:extLst>
          </p:cNvPr>
          <p:cNvSpPr txBox="1"/>
          <p:nvPr/>
        </p:nvSpPr>
        <p:spPr>
          <a:xfrm>
            <a:off x="1623596" y="4743474"/>
            <a:ext cx="89448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solidFill>
                  <a:schemeClr val="accent3"/>
                </a:solidFill>
              </a:rPr>
              <a:t>Interaction rates with Door Drops are very high for people who access Health and Wellbeing content through electronic media</a:t>
            </a:r>
            <a:r>
              <a:rPr lang="en-GB" b="1">
                <a:solidFill>
                  <a:schemeClr val="accent3"/>
                </a:solidFill>
              </a:rPr>
              <a:t> opening new o</a:t>
            </a:r>
            <a:r>
              <a:rPr lang="en-GB" sz="1800" b="1">
                <a:solidFill>
                  <a:schemeClr val="accent3"/>
                </a:solidFill>
              </a:rPr>
              <a:t>pportunities for optimisation and cut-through in multi-media planning</a:t>
            </a:r>
            <a:endParaRPr lang="en-GB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6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3BFF-00B9-4AC8-99F5-36B63C80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496927"/>
            <a:ext cx="10670526" cy="607973"/>
          </a:xfrm>
        </p:spPr>
        <p:txBody>
          <a:bodyPr>
            <a:noAutofit/>
          </a:bodyPr>
          <a:lstStyle/>
          <a:p>
            <a:r>
              <a:rPr lang="en-GB" sz="2400"/>
              <a:t>DM drives brand loyalty up to 81% more in the big four grocers versus discounters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F9F54F-0442-4A03-B135-181ADA2E4996}"/>
              </a:ext>
            </a:extLst>
          </p:cNvPr>
          <p:cNvSpPr/>
          <p:nvPr/>
        </p:nvSpPr>
        <p:spPr>
          <a:xfrm>
            <a:off x="7781545" y="6528816"/>
            <a:ext cx="4151376" cy="26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Kantar TGI GB 2018/ 2021 + JICMAIL n= 24,409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2153FF-51CD-447B-9FC9-C887595F7C58}"/>
              </a:ext>
            </a:extLst>
          </p:cNvPr>
          <p:cNvSpPr txBox="1"/>
          <p:nvPr/>
        </p:nvSpPr>
        <p:spPr>
          <a:xfrm>
            <a:off x="1861341" y="5707104"/>
            <a:ext cx="8944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accent3"/>
                </a:solidFill>
              </a:rPr>
              <a:t>What does this look like for your brand?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8FFD3-5A5D-4EF9-9E3A-E6B64063CEB8}"/>
              </a:ext>
            </a:extLst>
          </p:cNvPr>
          <p:cNvGrpSpPr/>
          <p:nvPr/>
        </p:nvGrpSpPr>
        <p:grpSpPr>
          <a:xfrm>
            <a:off x="3582351" y="1408608"/>
            <a:ext cx="5835968" cy="4168799"/>
            <a:chOff x="3326319" y="1344600"/>
            <a:chExt cx="5835968" cy="416879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C28251-3581-494A-A5E7-0B31054EFCFA}"/>
                </a:ext>
              </a:extLst>
            </p:cNvPr>
            <p:cNvGrpSpPr/>
            <p:nvPr/>
          </p:nvGrpSpPr>
          <p:grpSpPr>
            <a:xfrm>
              <a:off x="3326319" y="1344600"/>
              <a:ext cx="5835968" cy="4168799"/>
              <a:chOff x="3170871" y="1640689"/>
              <a:chExt cx="5835968" cy="416879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0C8CE32-9806-47C9-A01E-83840E1E7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0871" y="2152650"/>
                <a:ext cx="2466975" cy="243840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BAB8266-7C97-4178-855E-9EC6A1FD9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0624" y="2295144"/>
                <a:ext cx="2819400" cy="2324100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32BC63-B1B6-4F02-927D-3128DB60821A}"/>
                  </a:ext>
                </a:extLst>
              </p:cNvPr>
              <p:cNvGrpSpPr/>
              <p:nvPr/>
            </p:nvGrpSpPr>
            <p:grpSpPr>
              <a:xfrm>
                <a:off x="4053079" y="4847463"/>
                <a:ext cx="4953760" cy="962025"/>
                <a:chOff x="8771383" y="5272087"/>
                <a:chExt cx="4953760" cy="962025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206C5AB-D4A1-4F33-9D3D-34613D4545F3}"/>
                    </a:ext>
                  </a:extLst>
                </p:cNvPr>
                <p:cNvGrpSpPr/>
                <p:nvPr/>
              </p:nvGrpSpPr>
              <p:grpSpPr>
                <a:xfrm>
                  <a:off x="8771383" y="5272087"/>
                  <a:ext cx="4594860" cy="962025"/>
                  <a:chOff x="8771383" y="5272087"/>
                  <a:chExt cx="4594860" cy="962025"/>
                </a:xfrm>
              </p:grpSpPr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4ED76ED6-E1BE-41AE-967C-52B225E5EC2E}"/>
                      </a:ext>
                    </a:extLst>
                  </p:cNvPr>
                  <p:cNvSpPr txBox="1"/>
                  <p:nvPr/>
                </p:nvSpPr>
                <p:spPr>
                  <a:xfrm>
                    <a:off x="10869931" y="5272087"/>
                    <a:ext cx="2496312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500">
                        <a:solidFill>
                          <a:schemeClr val="bg2">
                            <a:lumMod val="75000"/>
                          </a:schemeClr>
                        </a:solidFill>
                        <a:cs typeface="Calibri" panose="020F0502020204030204" pitchFamily="34" charset="0"/>
                      </a:rPr>
                      <a:t>- Any big four</a:t>
                    </a:r>
                  </a:p>
                </p:txBody>
              </p:sp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F0E61589-520D-4D28-B69C-B40E3D1FA1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771383" y="5272087"/>
                    <a:ext cx="2171700" cy="96202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FF7E6F1-AB7D-477C-9322-BBAD5026F605}"/>
                    </a:ext>
                  </a:extLst>
                </p:cNvPr>
                <p:cNvSpPr txBox="1"/>
                <p:nvPr/>
              </p:nvSpPr>
              <p:spPr>
                <a:xfrm>
                  <a:off x="10869930" y="5582429"/>
                  <a:ext cx="2855213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500">
                      <a:solidFill>
                        <a:schemeClr val="bg2">
                          <a:lumMod val="75000"/>
                        </a:schemeClr>
                      </a:solidFill>
                      <a:cs typeface="Calibri" panose="020F0502020204030204" pitchFamily="34" charset="0"/>
                    </a:rPr>
                    <a:t>- Any Tesco Metro/ Express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DC3217E-4540-4D61-AEE8-902936F4ABC1}"/>
                    </a:ext>
                  </a:extLst>
                </p:cNvPr>
                <p:cNvSpPr txBox="1"/>
                <p:nvPr/>
              </p:nvSpPr>
              <p:spPr>
                <a:xfrm>
                  <a:off x="10869930" y="5892771"/>
                  <a:ext cx="2855213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500">
                      <a:solidFill>
                        <a:schemeClr val="bg2">
                          <a:lumMod val="75000"/>
                        </a:schemeClr>
                      </a:solidFill>
                      <a:cs typeface="Calibri" panose="020F0502020204030204" pitchFamily="34" charset="0"/>
                    </a:rPr>
                    <a:t>- Any Discounter</a:t>
                  </a: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3D31EF3-8809-4EA8-929D-9180A9242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75583" y="1640689"/>
                <a:ext cx="3124200" cy="314325"/>
              </a:xfrm>
              <a:prstGeom prst="rect">
                <a:avLst/>
              </a:prstGeom>
            </p:spPr>
          </p:pic>
        </p:grp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FB8F4F7-A9BB-4AA5-A3BB-262FF0F7682C}"/>
                </a:ext>
              </a:extLst>
            </p:cNvPr>
            <p:cNvSpPr/>
            <p:nvPr/>
          </p:nvSpPr>
          <p:spPr>
            <a:xfrm>
              <a:off x="4864608" y="3767328"/>
              <a:ext cx="576072" cy="164592"/>
            </a:xfrm>
            <a:prstGeom prst="roundRect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1627B5F-61F4-4912-9F6A-9252736A3497}"/>
                </a:ext>
              </a:extLst>
            </p:cNvPr>
            <p:cNvSpPr/>
            <p:nvPr/>
          </p:nvSpPr>
          <p:spPr>
            <a:xfrm>
              <a:off x="5906072" y="3941064"/>
              <a:ext cx="2533840" cy="183436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3490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A62E701-4351-4A10-9EE5-F0A5473B59F6}"/>
              </a:ext>
            </a:extLst>
          </p:cNvPr>
          <p:cNvSpPr/>
          <p:nvPr/>
        </p:nvSpPr>
        <p:spPr>
          <a:xfrm>
            <a:off x="526540" y="664004"/>
            <a:ext cx="11526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Mail strongly influences brand opinion, retention and recall in Financial Services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480ABE-BC0D-4C12-BFDA-FB358CA3EC20}"/>
              </a:ext>
            </a:extLst>
          </p:cNvPr>
          <p:cNvSpPr/>
          <p:nvPr/>
        </p:nvSpPr>
        <p:spPr>
          <a:xfrm>
            <a:off x="7781545" y="6446520"/>
            <a:ext cx="3913632" cy="26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Kantar TGI GB 2018/ 2021 + JICMAIL n= 24,409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C3756D-24C7-4389-858E-97D2F9DE25C6}"/>
              </a:ext>
            </a:extLst>
          </p:cNvPr>
          <p:cNvSpPr/>
          <p:nvPr/>
        </p:nvSpPr>
        <p:spPr>
          <a:xfrm>
            <a:off x="2084774" y="5270729"/>
            <a:ext cx="8728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33B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role does mail play for your brand in retention and acquisition?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7EA14-B22F-4726-9C1A-A5FE487AF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2" y="1404976"/>
            <a:ext cx="9243060" cy="38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7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BC832B-34E0-4EA0-A76A-12E830D4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51" y="1293366"/>
            <a:ext cx="5078193" cy="1500187"/>
          </a:xfrm>
        </p:spPr>
        <p:txBody>
          <a:bodyPr>
            <a:noAutofit/>
          </a:bodyPr>
          <a:lstStyle/>
          <a:p>
            <a:br>
              <a:rPr lang="en-GB" sz="2400"/>
            </a:br>
            <a:br>
              <a:rPr lang="en-GB" sz="2400"/>
            </a:br>
            <a:r>
              <a:rPr lang="en-GB" sz="2400"/>
              <a:t>We look forward to discussing JICMAIL applications for your business</a:t>
            </a:r>
          </a:p>
        </p:txBody>
      </p:sp>
    </p:spTree>
    <p:extLst>
      <p:ext uri="{BB962C8B-B14F-4D97-AF65-F5344CB8AC3E}">
        <p14:creationId xmlns:p14="http://schemas.microsoft.com/office/powerpoint/2010/main" val="417005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AA05D-D39D-4D91-B3B5-46F9B73E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JICMAIL: Sign-up, Training and Certification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5FFEDA4-144F-4132-B752-792B7077B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78"/>
          <a:stretch/>
        </p:blipFill>
        <p:spPr>
          <a:xfrm>
            <a:off x="187187" y="1157710"/>
            <a:ext cx="11817625" cy="55162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F1C890-8CCF-418F-8551-1E94D95DB5B2}"/>
              </a:ext>
            </a:extLst>
          </p:cNvPr>
          <p:cNvSpPr txBox="1"/>
          <p:nvPr/>
        </p:nvSpPr>
        <p:spPr>
          <a:xfrm>
            <a:off x="1215449" y="1130278"/>
            <a:ext cx="60943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CPD credits (IPA)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A1BF2A2-B6E0-4FF1-B50A-1B261FA76C23}"/>
              </a:ext>
            </a:extLst>
          </p:cNvPr>
          <p:cNvSpPr/>
          <p:nvPr/>
        </p:nvSpPr>
        <p:spPr>
          <a:xfrm>
            <a:off x="3502152" y="1657047"/>
            <a:ext cx="7899139" cy="1313062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82A74E-7D05-4D29-939D-ACAAE86FA3A2}"/>
              </a:ext>
            </a:extLst>
          </p:cNvPr>
          <p:cNvGrpSpPr/>
          <p:nvPr/>
        </p:nvGrpSpPr>
        <p:grpSpPr>
          <a:xfrm>
            <a:off x="3621024" y="2010940"/>
            <a:ext cx="7780267" cy="959602"/>
            <a:chOff x="625366" y="3121973"/>
            <a:chExt cx="8325333" cy="8917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C9F26DA-BE67-4451-B271-C39C1BA74B8B}"/>
                </a:ext>
              </a:extLst>
            </p:cNvPr>
            <p:cNvGrpSpPr/>
            <p:nvPr/>
          </p:nvGrpSpPr>
          <p:grpSpPr>
            <a:xfrm>
              <a:off x="1099970" y="3121973"/>
              <a:ext cx="7850729" cy="879509"/>
              <a:chOff x="1099970" y="3121973"/>
              <a:chExt cx="7850729" cy="879509"/>
            </a:xfrm>
          </p:grpSpPr>
          <p:sp>
            <p:nvSpPr>
              <p:cNvPr id="27" name="Title 7">
                <a:extLst>
                  <a:ext uri="{FF2B5EF4-FFF2-40B4-BE49-F238E27FC236}">
                    <a16:creationId xmlns:a16="http://schemas.microsoft.com/office/drawing/2014/main" id="{E9E54C54-D3D5-4B6E-937B-E73BA89667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9970" y="3121973"/>
                <a:ext cx="2910055" cy="38173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800" b="1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2000">
                    <a:solidFill>
                      <a:schemeClr val="bg2"/>
                    </a:solidFill>
                  </a:rPr>
                  <a:t>jicmail.org.uk</a:t>
                </a:r>
              </a:p>
            </p:txBody>
          </p:sp>
          <p:sp>
            <p:nvSpPr>
              <p:cNvPr id="28" name="Title 7">
                <a:extLst>
                  <a:ext uri="{FF2B5EF4-FFF2-40B4-BE49-F238E27FC236}">
                    <a16:creationId xmlns:a16="http://schemas.microsoft.com/office/drawing/2014/main" id="{6FD9408C-894B-4D96-97B2-F8B41642DB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9970" y="3619747"/>
                <a:ext cx="2910055" cy="38173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800" b="1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2000">
                    <a:solidFill>
                      <a:schemeClr val="bg2"/>
                    </a:solidFill>
                  </a:rPr>
                  <a:t>tara@jicmail.org.uk</a:t>
                </a:r>
              </a:p>
            </p:txBody>
          </p:sp>
          <p:sp>
            <p:nvSpPr>
              <p:cNvPr id="29" name="Title 7">
                <a:extLst>
                  <a:ext uri="{FF2B5EF4-FFF2-40B4-BE49-F238E27FC236}">
                    <a16:creationId xmlns:a16="http://schemas.microsoft.com/office/drawing/2014/main" id="{D16539FB-1DB7-42B7-B78F-9CBDC5E5B0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48158" y="3121973"/>
                <a:ext cx="3302541" cy="38173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800" b="1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2000">
                    <a:solidFill>
                      <a:schemeClr val="bg2"/>
                    </a:solidFill>
                  </a:rPr>
                  <a:t>linkedin.com/company/</a:t>
                </a:r>
                <a:r>
                  <a:rPr lang="en-GB" sz="2000" err="1">
                    <a:solidFill>
                      <a:schemeClr val="bg2"/>
                    </a:solidFill>
                  </a:rPr>
                  <a:t>jicmail</a:t>
                </a:r>
                <a:endParaRPr lang="en-GB" sz="2000">
                  <a:solidFill>
                    <a:schemeClr val="bg2"/>
                  </a:solidFill>
                </a:endParaRPr>
              </a:p>
            </p:txBody>
          </p:sp>
          <p:sp>
            <p:nvSpPr>
              <p:cNvPr id="30" name="Title 7">
                <a:extLst>
                  <a:ext uri="{FF2B5EF4-FFF2-40B4-BE49-F238E27FC236}">
                    <a16:creationId xmlns:a16="http://schemas.microsoft.com/office/drawing/2014/main" id="{4987901B-86D7-4E0B-AA7B-E1404492C5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48158" y="3619747"/>
                <a:ext cx="2910055" cy="38173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800" b="1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2000">
                    <a:solidFill>
                      <a:schemeClr val="bg2"/>
                    </a:solidFill>
                  </a:rPr>
                  <a:t>@jicmailuk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1C4F5C-1A8B-4021-B489-AD4BD8A35612}"/>
                </a:ext>
              </a:extLst>
            </p:cNvPr>
            <p:cNvGrpSpPr/>
            <p:nvPr/>
          </p:nvGrpSpPr>
          <p:grpSpPr>
            <a:xfrm>
              <a:off x="625366" y="3154754"/>
              <a:ext cx="4869470" cy="858944"/>
              <a:chOff x="625366" y="3154754"/>
              <a:chExt cx="4869470" cy="85894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203AB21-F327-4D96-88EA-31C9F3DF90B1}"/>
                  </a:ext>
                </a:extLst>
              </p:cNvPr>
              <p:cNvGrpSpPr/>
              <p:nvPr/>
            </p:nvGrpSpPr>
            <p:grpSpPr>
              <a:xfrm>
                <a:off x="5145882" y="3154754"/>
                <a:ext cx="348954" cy="348954"/>
                <a:chOff x="5145882" y="3154754"/>
                <a:chExt cx="348954" cy="348954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4B9E018-38C2-4098-9616-F9FF8B01ADD2}"/>
                    </a:ext>
                  </a:extLst>
                </p:cNvPr>
                <p:cNvSpPr/>
                <p:nvPr/>
              </p:nvSpPr>
              <p:spPr>
                <a:xfrm>
                  <a:off x="5145882" y="3154754"/>
                  <a:ext cx="348954" cy="34895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2"/>
                    </a:solidFill>
                  </a:endParaRPr>
                </a:p>
              </p:txBody>
            </p:sp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D9AAF685-673C-4146-A098-DCD682C144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2332" y="3220076"/>
                  <a:ext cx="324000" cy="213277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560185A-9ACF-408A-8A92-C1DEDDA5D31C}"/>
                  </a:ext>
                </a:extLst>
              </p:cNvPr>
              <p:cNvGrpSpPr/>
              <p:nvPr/>
            </p:nvGrpSpPr>
            <p:grpSpPr>
              <a:xfrm>
                <a:off x="633414" y="3155156"/>
                <a:ext cx="348954" cy="348954"/>
                <a:chOff x="633414" y="3155156"/>
                <a:chExt cx="348954" cy="348954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3A498CA-006D-4853-A244-3B288D446F7B}"/>
                    </a:ext>
                  </a:extLst>
                </p:cNvPr>
                <p:cNvSpPr/>
                <p:nvPr/>
              </p:nvSpPr>
              <p:spPr>
                <a:xfrm>
                  <a:off x="633414" y="3155156"/>
                  <a:ext cx="348954" cy="34895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2"/>
                    </a:solidFill>
                  </a:endParaRPr>
                </a:p>
              </p:txBody>
            </p:sp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CB79390A-8AF1-4F0F-BD5B-956C674647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911" y="3217069"/>
                  <a:ext cx="182901" cy="22860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340A399-28BB-43EB-9290-8D69D031D6BE}"/>
                  </a:ext>
                </a:extLst>
              </p:cNvPr>
              <p:cNvGrpSpPr/>
              <p:nvPr/>
            </p:nvGrpSpPr>
            <p:grpSpPr>
              <a:xfrm>
                <a:off x="625366" y="3664744"/>
                <a:ext cx="360509" cy="348954"/>
                <a:chOff x="625366" y="3664744"/>
                <a:chExt cx="360509" cy="34895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AA4CD65-AEE1-4C71-A51B-8F7B045A2CC5}"/>
                    </a:ext>
                  </a:extLst>
                </p:cNvPr>
                <p:cNvSpPr/>
                <p:nvPr/>
              </p:nvSpPr>
              <p:spPr>
                <a:xfrm>
                  <a:off x="633414" y="3664744"/>
                  <a:ext cx="348954" cy="34895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2"/>
                    </a:solidFill>
                  </a:endParaRPr>
                </a:p>
              </p:txBody>
            </p: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F1AF34C6-99ED-4CB0-9F82-A44E800CD1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366" y="3733394"/>
                  <a:ext cx="360509" cy="198000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534356A-001A-4D57-86EE-629A24872104}"/>
                  </a:ext>
                </a:extLst>
              </p:cNvPr>
              <p:cNvGrpSpPr/>
              <p:nvPr/>
            </p:nvGrpSpPr>
            <p:grpSpPr>
              <a:xfrm>
                <a:off x="5145882" y="3664342"/>
                <a:ext cx="348954" cy="348954"/>
                <a:chOff x="5145882" y="3664342"/>
                <a:chExt cx="348954" cy="348954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8719AB30-0684-4A97-84F4-5AC859E8F0B6}"/>
                    </a:ext>
                  </a:extLst>
                </p:cNvPr>
                <p:cNvSpPr/>
                <p:nvPr/>
              </p:nvSpPr>
              <p:spPr>
                <a:xfrm>
                  <a:off x="5145882" y="3664342"/>
                  <a:ext cx="348954" cy="34895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2"/>
                    </a:solidFill>
                  </a:endParaRPr>
                </a:p>
              </p:txBody>
            </p:sp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DA552B52-A4AF-4FFF-B929-53491F94D3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48412" y="3713721"/>
                  <a:ext cx="303615" cy="23917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077300-23B5-42EC-B0E4-2AB3087FC5A4}"/>
              </a:ext>
            </a:extLst>
          </p:cNvPr>
          <p:cNvSpPr txBox="1"/>
          <p:nvPr/>
        </p:nvSpPr>
        <p:spPr>
          <a:xfrm>
            <a:off x="3969597" y="1657047"/>
            <a:ext cx="238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>
                <a:solidFill>
                  <a:schemeClr val="bg2"/>
                </a:solidFill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02099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1F842-1802-4B6D-A848-469D7B86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31" y="401934"/>
            <a:ext cx="10762708" cy="607973"/>
          </a:xfrm>
        </p:spPr>
        <p:txBody>
          <a:bodyPr>
            <a:normAutofit fontScale="90000"/>
          </a:bodyPr>
          <a:lstStyle/>
          <a:p>
            <a:r>
              <a:rPr lang="en-GB"/>
              <a:t>For the first time Audience, Frequency and Actions data for mail can now be associated across millions of TGI data points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893B01-135B-4908-9E60-394022A8C23E}"/>
              </a:ext>
            </a:extLst>
          </p:cNvPr>
          <p:cNvSpPr/>
          <p:nvPr/>
        </p:nvSpPr>
        <p:spPr>
          <a:xfrm>
            <a:off x="2805464" y="3147057"/>
            <a:ext cx="1019320" cy="1019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4.54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F8A5EE-73A6-4A4A-8CE2-F447944D55ED}"/>
              </a:ext>
            </a:extLst>
          </p:cNvPr>
          <p:cNvSpPr/>
          <p:nvPr/>
        </p:nvSpPr>
        <p:spPr>
          <a:xfrm>
            <a:off x="4530380" y="3147057"/>
            <a:ext cx="1019320" cy="1019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CE37AC-521C-4A64-97FB-CBD7213EE77E}"/>
              </a:ext>
            </a:extLst>
          </p:cNvPr>
          <p:cNvSpPr/>
          <p:nvPr/>
        </p:nvSpPr>
        <p:spPr>
          <a:xfrm>
            <a:off x="6255296" y="3147057"/>
            <a:ext cx="1019320" cy="1019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4.55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E1466E-38C6-4691-9356-76C852C4D9B8}"/>
              </a:ext>
            </a:extLst>
          </p:cNvPr>
          <p:cNvSpPr/>
          <p:nvPr/>
        </p:nvSpPr>
        <p:spPr>
          <a:xfrm>
            <a:off x="7980212" y="3147057"/>
            <a:ext cx="1019320" cy="1019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>
                <a:solidFill>
                  <a:prstClr val="white"/>
                </a:solidFill>
                <a:latin typeface="Arial"/>
              </a:rPr>
              <a:t>4.82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618B14-2BE9-4032-BA71-92FC6789E6F4}"/>
              </a:ext>
            </a:extLst>
          </p:cNvPr>
          <p:cNvSpPr/>
          <p:nvPr/>
        </p:nvSpPr>
        <p:spPr>
          <a:xfrm>
            <a:off x="9705129" y="3147057"/>
            <a:ext cx="1019320" cy="1019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B06A8-EAE3-45FF-B474-60508DAA6926}"/>
              </a:ext>
            </a:extLst>
          </p:cNvPr>
          <p:cNvSpPr txBox="1"/>
          <p:nvPr/>
        </p:nvSpPr>
        <p:spPr>
          <a:xfrm>
            <a:off x="2679451" y="2661057"/>
            <a:ext cx="125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UNIVERSITY EDUCATED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35E24-120C-4CB5-8A0D-D11AE147018C}"/>
              </a:ext>
            </a:extLst>
          </p:cNvPr>
          <p:cNvSpPr txBox="1"/>
          <p:nvPr/>
        </p:nvSpPr>
        <p:spPr>
          <a:xfrm>
            <a:off x="4372149" y="2661057"/>
            <a:ext cx="125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INCOME £50K+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2FC39C-BEE7-424F-9438-AE5718FD432B}"/>
              </a:ext>
            </a:extLst>
          </p:cNvPr>
          <p:cNvSpPr txBox="1"/>
          <p:nvPr/>
        </p:nvSpPr>
        <p:spPr>
          <a:xfrm>
            <a:off x="6064847" y="2661057"/>
            <a:ext cx="125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MAIN 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SHOPPER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8CC06-274E-40B0-B0AD-AF07224E0071}"/>
              </a:ext>
            </a:extLst>
          </p:cNvPr>
          <p:cNvSpPr txBox="1"/>
          <p:nvPr/>
        </p:nvSpPr>
        <p:spPr>
          <a:xfrm>
            <a:off x="7757545" y="2661057"/>
            <a:ext cx="134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COMPANY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DIRECTOR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D72EC5-CB39-4B01-BB98-4159DEFF24A9}"/>
              </a:ext>
            </a:extLst>
          </p:cNvPr>
          <p:cNvSpPr txBox="1"/>
          <p:nvPr/>
        </p:nvSpPr>
        <p:spPr>
          <a:xfrm>
            <a:off x="9542439" y="2661057"/>
            <a:ext cx="138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MOVED 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HOUSE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LAST YEAR</a:t>
            </a:r>
          </a:p>
        </p:txBody>
      </p:sp>
      <p:pic>
        <p:nvPicPr>
          <p:cNvPr id="17" name="Graphic 16" descr="Hierarchy">
            <a:extLst>
              <a:ext uri="{FF2B5EF4-FFF2-40B4-BE49-F238E27FC236}">
                <a16:creationId xmlns:a16="http://schemas.microsoft.com/office/drawing/2014/main" id="{92AE0C4F-CBCD-43E3-BEE9-E125E5366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3575" y="1927962"/>
            <a:ext cx="810167" cy="810167"/>
          </a:xfrm>
          <a:prstGeom prst="rect">
            <a:avLst/>
          </a:prstGeom>
        </p:spPr>
      </p:pic>
      <p:pic>
        <p:nvPicPr>
          <p:cNvPr id="18" name="Graphic 17" descr="Money">
            <a:extLst>
              <a:ext uri="{FF2B5EF4-FFF2-40B4-BE49-F238E27FC236}">
                <a16:creationId xmlns:a16="http://schemas.microsoft.com/office/drawing/2014/main" id="{D696B78E-5341-4CF9-AEB9-3BCAA9871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7914" y="1990022"/>
            <a:ext cx="748107" cy="748107"/>
          </a:xfrm>
          <a:prstGeom prst="rect">
            <a:avLst/>
          </a:prstGeom>
        </p:spPr>
      </p:pic>
      <p:pic>
        <p:nvPicPr>
          <p:cNvPr id="19" name="Graphic 18" descr="House">
            <a:extLst>
              <a:ext uri="{FF2B5EF4-FFF2-40B4-BE49-F238E27FC236}">
                <a16:creationId xmlns:a16="http://schemas.microsoft.com/office/drawing/2014/main" id="{D85481AC-BD31-4E0E-BD1C-FFB36CDE0F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47877" y="2053921"/>
            <a:ext cx="684208" cy="684208"/>
          </a:xfrm>
          <a:prstGeom prst="rect">
            <a:avLst/>
          </a:prstGeom>
        </p:spPr>
      </p:pic>
      <p:pic>
        <p:nvPicPr>
          <p:cNvPr id="20" name="Graphic 19" descr="Shopping cart">
            <a:extLst>
              <a:ext uri="{FF2B5EF4-FFF2-40B4-BE49-F238E27FC236}">
                <a16:creationId xmlns:a16="http://schemas.microsoft.com/office/drawing/2014/main" id="{769339B4-F005-4792-BFC8-1694BA69B5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0156" y="2028845"/>
            <a:ext cx="709284" cy="709284"/>
          </a:xfrm>
          <a:prstGeom prst="rect">
            <a:avLst/>
          </a:prstGeom>
        </p:spPr>
      </p:pic>
      <p:pic>
        <p:nvPicPr>
          <p:cNvPr id="21" name="Graphic 20" descr="Books">
            <a:extLst>
              <a:ext uri="{FF2B5EF4-FFF2-40B4-BE49-F238E27FC236}">
                <a16:creationId xmlns:a16="http://schemas.microsoft.com/office/drawing/2014/main" id="{FAEA8913-C5D6-43FF-97BB-150CD08492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58232" y="2041949"/>
            <a:ext cx="696180" cy="696180"/>
          </a:xfrm>
          <a:prstGeom prst="rect">
            <a:avLst/>
          </a:prstGeom>
        </p:spPr>
      </p:pic>
      <p:pic>
        <p:nvPicPr>
          <p:cNvPr id="22" name="Graphic 21" descr="Envelope">
            <a:extLst>
              <a:ext uri="{FF2B5EF4-FFF2-40B4-BE49-F238E27FC236}">
                <a16:creationId xmlns:a16="http://schemas.microsoft.com/office/drawing/2014/main" id="{E1037D98-8FEC-45C8-B973-F314710AD4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31945" y="3302246"/>
            <a:ext cx="721656" cy="721656"/>
          </a:xfrm>
          <a:prstGeom prst="rect">
            <a:avLst/>
          </a:prstGeom>
        </p:spPr>
      </p:pic>
      <p:pic>
        <p:nvPicPr>
          <p:cNvPr id="23" name="Graphic 22" descr="Document">
            <a:extLst>
              <a:ext uri="{FF2B5EF4-FFF2-40B4-BE49-F238E27FC236}">
                <a16:creationId xmlns:a16="http://schemas.microsoft.com/office/drawing/2014/main" id="{0091594C-B487-4FF8-9739-691D084C96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82262" y="4569059"/>
            <a:ext cx="698693" cy="6986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ACBDE41-7BC7-4899-9BCA-C32FFF9C1CEC}"/>
              </a:ext>
            </a:extLst>
          </p:cNvPr>
          <p:cNvSpPr txBox="1"/>
          <p:nvPr/>
        </p:nvSpPr>
        <p:spPr>
          <a:xfrm>
            <a:off x="1239431" y="3951701"/>
            <a:ext cx="135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 MAIL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C0F3B4-9FEF-4F76-8AD2-4A1A283D477C}"/>
              </a:ext>
            </a:extLst>
          </p:cNvPr>
          <p:cNvSpPr txBox="1"/>
          <p:nvPr/>
        </p:nvSpPr>
        <p:spPr>
          <a:xfrm>
            <a:off x="1162697" y="5278416"/>
            <a:ext cx="1502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DOOR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DROP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2103C-E686-480D-9298-0DA2EB6D11B1}"/>
              </a:ext>
            </a:extLst>
          </p:cNvPr>
          <p:cNvSpPr/>
          <p:nvPr/>
        </p:nvSpPr>
        <p:spPr>
          <a:xfrm>
            <a:off x="2819638" y="4447773"/>
            <a:ext cx="1019320" cy="1019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>
                <a:solidFill>
                  <a:prstClr val="white"/>
                </a:solidFill>
                <a:latin typeface="Arial"/>
              </a:rPr>
              <a:t>3.10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C6FC574-C977-47BC-A200-A8E2950B2006}"/>
              </a:ext>
            </a:extLst>
          </p:cNvPr>
          <p:cNvSpPr/>
          <p:nvPr/>
        </p:nvSpPr>
        <p:spPr>
          <a:xfrm>
            <a:off x="4544554" y="4447773"/>
            <a:ext cx="1019320" cy="1019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>
                <a:solidFill>
                  <a:prstClr val="white"/>
                </a:solidFill>
                <a:latin typeface="Arial"/>
              </a:rPr>
              <a:t>3.04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A0408D-2311-4C95-B99E-02F0695E3112}"/>
              </a:ext>
            </a:extLst>
          </p:cNvPr>
          <p:cNvSpPr/>
          <p:nvPr/>
        </p:nvSpPr>
        <p:spPr>
          <a:xfrm>
            <a:off x="6269470" y="4447773"/>
            <a:ext cx="1019320" cy="1019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>
                <a:solidFill>
                  <a:prstClr val="white"/>
                </a:solidFill>
                <a:latin typeface="Arial"/>
              </a:rPr>
              <a:t>3.05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D570082-35A7-4026-B9F5-6917746837AE}"/>
              </a:ext>
            </a:extLst>
          </p:cNvPr>
          <p:cNvSpPr/>
          <p:nvPr/>
        </p:nvSpPr>
        <p:spPr>
          <a:xfrm>
            <a:off x="7994386" y="4447773"/>
            <a:ext cx="1019320" cy="1019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2.83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57D196-928A-49E7-842E-79E930F24EA9}"/>
              </a:ext>
            </a:extLst>
          </p:cNvPr>
          <p:cNvSpPr/>
          <p:nvPr/>
        </p:nvSpPr>
        <p:spPr>
          <a:xfrm>
            <a:off x="9719303" y="4447773"/>
            <a:ext cx="1019320" cy="1019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>
                <a:solidFill>
                  <a:prstClr val="white"/>
                </a:solidFill>
                <a:latin typeface="Arial"/>
              </a:rPr>
              <a:t>3.10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2AAC3F-5D6B-4024-8B30-B3438A0A0617}"/>
              </a:ext>
            </a:extLst>
          </p:cNvPr>
          <p:cNvSpPr/>
          <p:nvPr/>
        </p:nvSpPr>
        <p:spPr>
          <a:xfrm>
            <a:off x="8256156" y="6491602"/>
            <a:ext cx="3582333" cy="26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Kantar TGI GB 2021 + JICMAIL n= 24,409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7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1F842-1802-4B6D-A848-469D7B86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31" y="406988"/>
            <a:ext cx="10914337" cy="607973"/>
          </a:xfrm>
        </p:spPr>
        <p:txBody>
          <a:bodyPr>
            <a:normAutofit/>
          </a:bodyPr>
          <a:lstStyle/>
          <a:p>
            <a:r>
              <a:rPr lang="en-GB" sz="2000"/>
              <a:t>Users can now access TGI’s unique variables for brand consumption, consumer targeting and interest areas to optimise mail planning!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94CB11-08CB-4C71-84D8-074C1FEF2800}"/>
              </a:ext>
            </a:extLst>
          </p:cNvPr>
          <p:cNvSpPr/>
          <p:nvPr/>
        </p:nvSpPr>
        <p:spPr>
          <a:xfrm>
            <a:off x="1878499" y="1377978"/>
            <a:ext cx="1775534" cy="10852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Robust Insight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F291B1-1933-4B11-8B2A-4F3AEE5C866B}"/>
              </a:ext>
            </a:extLst>
          </p:cNvPr>
          <p:cNvSpPr/>
          <p:nvPr/>
        </p:nvSpPr>
        <p:spPr>
          <a:xfrm>
            <a:off x="1850387" y="2714252"/>
            <a:ext cx="1831759" cy="1085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Improved targeting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D13166-511B-460F-B558-E43892959587}"/>
              </a:ext>
            </a:extLst>
          </p:cNvPr>
          <p:cNvSpPr/>
          <p:nvPr/>
        </p:nvSpPr>
        <p:spPr>
          <a:xfrm>
            <a:off x="1878499" y="4050526"/>
            <a:ext cx="1775534" cy="10852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Enhanced Planning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608780-6F0E-483B-94FA-99656DC510EC}"/>
              </a:ext>
            </a:extLst>
          </p:cNvPr>
          <p:cNvSpPr/>
          <p:nvPr/>
        </p:nvSpPr>
        <p:spPr>
          <a:xfrm>
            <a:off x="1878499" y="5386800"/>
            <a:ext cx="1775534" cy="108520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Currency Data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A7227CCA-D39C-434E-B547-A027D1E60CF3}"/>
              </a:ext>
            </a:extLst>
          </p:cNvPr>
          <p:cNvSpPr/>
          <p:nvPr/>
        </p:nvSpPr>
        <p:spPr>
          <a:xfrm>
            <a:off x="3846504" y="5386800"/>
            <a:ext cx="7696866" cy="9073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JICMAIL Reach and Frequency data enables impression-based planning for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Ad Mail,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uncovering new synergies with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TV, print, online, mobile, radio, and outdoor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4485BFFF-DD21-4833-8DA6-1ACEBB2EF43C}"/>
              </a:ext>
            </a:extLst>
          </p:cNvPr>
          <p:cNvSpPr/>
          <p:nvPr/>
        </p:nvSpPr>
        <p:spPr>
          <a:xfrm>
            <a:off x="3846504" y="4010525"/>
            <a:ext cx="7696866" cy="9092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Enhance ROI and effectiveness with access to new media usage information and segmentations: finding the best combinations of channels to reach an audience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12225040-DC35-45DE-8515-1661CC969F5C}"/>
              </a:ext>
            </a:extLst>
          </p:cNvPr>
          <p:cNvSpPr/>
          <p:nvPr/>
        </p:nvSpPr>
        <p:spPr>
          <a:xfrm>
            <a:off x="3846503" y="2736262"/>
            <a:ext cx="7696866" cy="91124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Enhanced Targeting with new JICMAIL  audiences in TGI. Uncover new segments who are most responsive to mail    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1A8A6FE1-CE59-4D3D-8F51-4641526D63A3}"/>
              </a:ext>
            </a:extLst>
          </p:cNvPr>
          <p:cNvSpPr/>
          <p:nvPr/>
        </p:nvSpPr>
        <p:spPr>
          <a:xfrm>
            <a:off x="3846503" y="1467917"/>
            <a:ext cx="7601685" cy="9053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Addressed Mail, Door Drops and Business Mail audiences are now included in the TGI demographic, attitudinal and behavioural models</a:t>
            </a:r>
          </a:p>
        </p:txBody>
      </p:sp>
    </p:spTree>
    <p:extLst>
      <p:ext uri="{BB962C8B-B14F-4D97-AF65-F5344CB8AC3E}">
        <p14:creationId xmlns:p14="http://schemas.microsoft.com/office/powerpoint/2010/main" val="156095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1F842-1802-4B6D-A848-469D7B86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31" y="528254"/>
            <a:ext cx="6638578" cy="607973"/>
          </a:xfrm>
        </p:spPr>
        <p:txBody>
          <a:bodyPr>
            <a:noAutofit/>
          </a:bodyPr>
          <a:lstStyle/>
          <a:p>
            <a:r>
              <a:rPr lang="en-GB" sz="2800"/>
              <a:t>And through Telmar, Choices and IMS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71B298-688F-4420-9F72-AAE3BC167A74}"/>
              </a:ext>
            </a:extLst>
          </p:cNvPr>
          <p:cNvGrpSpPr/>
          <p:nvPr/>
        </p:nvGrpSpPr>
        <p:grpSpPr>
          <a:xfrm>
            <a:off x="1006275" y="2209038"/>
            <a:ext cx="6441232" cy="2936420"/>
            <a:chOff x="174171" y="2419350"/>
            <a:chExt cx="6441232" cy="29364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505813-D6F5-4DAD-823A-085C0EEFBF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321"/>
            <a:stretch/>
          </p:blipFill>
          <p:spPr>
            <a:xfrm>
              <a:off x="174171" y="2419350"/>
              <a:ext cx="5355771" cy="2936420"/>
            </a:xfrm>
            <a:prstGeom prst="rect">
              <a:avLst/>
            </a:prstGeom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8454302B-F5DC-4AB0-A4C6-5997202477A3}"/>
                </a:ext>
              </a:extLst>
            </p:cNvPr>
            <p:cNvSpPr/>
            <p:nvPr/>
          </p:nvSpPr>
          <p:spPr>
            <a:xfrm>
              <a:off x="5483287" y="3522081"/>
              <a:ext cx="1132116" cy="6904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637BE09-95E2-4F23-8C28-86FD8ED4A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11"/>
          <a:stretch/>
        </p:blipFill>
        <p:spPr>
          <a:xfrm>
            <a:off x="7743384" y="334478"/>
            <a:ext cx="3799985" cy="6375205"/>
          </a:xfrm>
          <a:prstGeom prst="rect">
            <a:avLst/>
          </a:prstGeom>
        </p:spPr>
      </p:pic>
      <p:pic>
        <p:nvPicPr>
          <p:cNvPr id="9" name="Graphic 8" descr="Checkmark outline">
            <a:extLst>
              <a:ext uri="{FF2B5EF4-FFF2-40B4-BE49-F238E27FC236}">
                <a16:creationId xmlns:a16="http://schemas.microsoft.com/office/drawing/2014/main" id="{7FB554B2-8C16-406E-B109-A6646F110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789798">
            <a:off x="11809502" y="136591"/>
            <a:ext cx="303612" cy="395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6EBE81-D3A1-4EFA-9894-7D74F0BC0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275" y="1183904"/>
            <a:ext cx="23050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1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Checkmark outline">
            <a:extLst>
              <a:ext uri="{FF2B5EF4-FFF2-40B4-BE49-F238E27FC236}">
                <a16:creationId xmlns:a16="http://schemas.microsoft.com/office/drawing/2014/main" id="{9B6A15CD-2977-4970-AF6A-A1D05D65E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789798">
            <a:off x="11809502" y="136591"/>
            <a:ext cx="303612" cy="395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D35817-91EC-4764-91C0-8E11CB50E125}"/>
              </a:ext>
            </a:extLst>
          </p:cNvPr>
          <p:cNvSpPr txBox="1"/>
          <p:nvPr/>
        </p:nvSpPr>
        <p:spPr>
          <a:xfrm>
            <a:off x="551688" y="1693974"/>
            <a:ext cx="67148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chemeClr val="bg1"/>
                </a:solidFill>
              </a:rPr>
              <a:t>How do key audiences</a:t>
            </a:r>
            <a:br>
              <a:rPr lang="en-GB" sz="3200" b="1">
                <a:solidFill>
                  <a:schemeClr val="bg1"/>
                </a:solidFill>
              </a:rPr>
            </a:br>
            <a:r>
              <a:rPr lang="en-GB" sz="3200" b="1">
                <a:solidFill>
                  <a:schemeClr val="bg1"/>
                </a:solidFill>
              </a:rPr>
              <a:t>(or customers) interact with mail</a:t>
            </a:r>
            <a:endParaRPr lang="en-GB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65E657-EBCA-4A12-9436-8C427E6C53B6}"/>
              </a:ext>
            </a:extLst>
          </p:cNvPr>
          <p:cNvSpPr txBox="1"/>
          <p:nvPr/>
        </p:nvSpPr>
        <p:spPr>
          <a:xfrm>
            <a:off x="551688" y="3028890"/>
            <a:ext cx="6099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Various examples follow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60457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2240B07-9DF4-4C2D-BF1E-9D54BAF290EC}"/>
              </a:ext>
            </a:extLst>
          </p:cNvPr>
          <p:cNvSpPr/>
          <p:nvPr/>
        </p:nvSpPr>
        <p:spPr>
          <a:xfrm>
            <a:off x="457200" y="933855"/>
            <a:ext cx="11322996" cy="607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689EC57-EC46-4E22-8147-6734BC66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54" y="224816"/>
            <a:ext cx="10304886" cy="607973"/>
          </a:xfrm>
        </p:spPr>
        <p:txBody>
          <a:bodyPr>
            <a:noAutofit/>
          </a:bodyPr>
          <a:lstStyle/>
          <a:p>
            <a:r>
              <a:rPr lang="en-GB" sz="2400"/>
              <a:t>The Covid pandemic has led to significant increases in DM interaction rates across the market </a:t>
            </a:r>
            <a:r>
              <a:rPr lang="en-GB" sz="1200"/>
              <a:t>(Pre Covid – Post Covid)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2D40CB-DAD4-4FD1-A719-C22D66521B3E}"/>
              </a:ext>
            </a:extLst>
          </p:cNvPr>
          <p:cNvCxnSpPr>
            <a:cxnSpLocks/>
          </p:cNvCxnSpPr>
          <p:nvPr/>
        </p:nvCxnSpPr>
        <p:spPr>
          <a:xfrm flipV="1">
            <a:off x="530754" y="911239"/>
            <a:ext cx="10390472" cy="122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018774C-B9CD-4937-A24B-82EDE8426EE4}"/>
              </a:ext>
            </a:extLst>
          </p:cNvPr>
          <p:cNvSpPr/>
          <p:nvPr/>
        </p:nvSpPr>
        <p:spPr>
          <a:xfrm>
            <a:off x="7781544" y="6501000"/>
            <a:ext cx="4477569" cy="26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Kantar TGI GB 2018/ 2021 + JICMAIL n= 24,409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E0629-BAA4-45F7-8932-4F11C5826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51" y="1429511"/>
            <a:ext cx="95154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0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2240B07-9DF4-4C2D-BF1E-9D54BAF290EC}"/>
              </a:ext>
            </a:extLst>
          </p:cNvPr>
          <p:cNvSpPr/>
          <p:nvPr/>
        </p:nvSpPr>
        <p:spPr>
          <a:xfrm>
            <a:off x="457200" y="933855"/>
            <a:ext cx="11322996" cy="607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689EC57-EC46-4E22-8147-6734BC66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74" y="250100"/>
            <a:ext cx="8905854" cy="607973"/>
          </a:xfrm>
        </p:spPr>
        <p:txBody>
          <a:bodyPr>
            <a:noAutofit/>
          </a:bodyPr>
          <a:lstStyle/>
          <a:p>
            <a:r>
              <a:rPr lang="en-GB" sz="2400"/>
              <a:t>And Door Drop interaction rates are up 13% over three years </a:t>
            </a:r>
            <a:r>
              <a:rPr lang="en-GB" sz="1400"/>
              <a:t>(Pre Covid – Post Covid) </a:t>
            </a:r>
            <a:endParaRPr lang="en-GB" sz="140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2D40CB-DAD4-4FD1-A719-C22D66521B3E}"/>
              </a:ext>
            </a:extLst>
          </p:cNvPr>
          <p:cNvCxnSpPr>
            <a:cxnSpLocks/>
          </p:cNvCxnSpPr>
          <p:nvPr/>
        </p:nvCxnSpPr>
        <p:spPr>
          <a:xfrm flipV="1">
            <a:off x="530754" y="911239"/>
            <a:ext cx="10390472" cy="122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018774C-B9CD-4937-A24B-82EDE8426EE4}"/>
              </a:ext>
            </a:extLst>
          </p:cNvPr>
          <p:cNvSpPr/>
          <p:nvPr/>
        </p:nvSpPr>
        <p:spPr>
          <a:xfrm>
            <a:off x="7781544" y="6501000"/>
            <a:ext cx="4477569" cy="26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Kantar TGI GB 2018/ 2021 + JICMAIL n= 24,409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42D21-FE64-4427-9509-15B7DE752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809" y="1453578"/>
            <a:ext cx="85915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3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2240B07-9DF4-4C2D-BF1E-9D54BAF290EC}"/>
              </a:ext>
            </a:extLst>
          </p:cNvPr>
          <p:cNvSpPr/>
          <p:nvPr/>
        </p:nvSpPr>
        <p:spPr>
          <a:xfrm>
            <a:off x="457200" y="933855"/>
            <a:ext cx="11322996" cy="607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solidFill>
                  <a:schemeClr val="accent3"/>
                </a:solidFill>
              </a:rPr>
              <a:t>Similar interaction rates with mail! Whether Baby Boomer, Millennial or Gen Z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689EC57-EC46-4E22-8147-6734BC66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54" y="189260"/>
            <a:ext cx="10076286" cy="607973"/>
          </a:xfrm>
        </p:spPr>
        <p:txBody>
          <a:bodyPr>
            <a:noAutofit/>
          </a:bodyPr>
          <a:lstStyle/>
          <a:p>
            <a:r>
              <a:rPr lang="en-GB" sz="2400"/>
              <a:t>No evidence of a generation gap! Digital natives interact with mail as much as other generations</a:t>
            </a:r>
            <a:endParaRPr lang="en-GB" sz="18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2D40CB-DAD4-4FD1-A719-C22D66521B3E}"/>
              </a:ext>
            </a:extLst>
          </p:cNvPr>
          <p:cNvCxnSpPr>
            <a:cxnSpLocks/>
          </p:cNvCxnSpPr>
          <p:nvPr/>
        </p:nvCxnSpPr>
        <p:spPr>
          <a:xfrm flipV="1">
            <a:off x="530754" y="911239"/>
            <a:ext cx="10390472" cy="122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018774C-B9CD-4937-A24B-82EDE8426EE4}"/>
              </a:ext>
            </a:extLst>
          </p:cNvPr>
          <p:cNvSpPr/>
          <p:nvPr/>
        </p:nvSpPr>
        <p:spPr>
          <a:xfrm>
            <a:off x="8676780" y="6501000"/>
            <a:ext cx="3582333" cy="26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Kantar TGI GB 2021 + JICMAIL n= 24,409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EA49E-DB3A-46A7-8097-291574411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334"/>
          <a:stretch/>
        </p:blipFill>
        <p:spPr>
          <a:xfrm>
            <a:off x="2665476" y="1463070"/>
            <a:ext cx="7391400" cy="415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6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57">
      <a:dk1>
        <a:sysClr val="windowText" lastClr="000000"/>
      </a:dk1>
      <a:lt1>
        <a:sysClr val="window" lastClr="FFFFFF"/>
      </a:lt1>
      <a:dk2>
        <a:srgbClr val="FD7E14"/>
      </a:dk2>
      <a:lt2>
        <a:srgbClr val="798080"/>
      </a:lt2>
      <a:accent1>
        <a:srgbClr val="00BFD5"/>
      </a:accent1>
      <a:accent2>
        <a:srgbClr val="4A287B"/>
      </a:accent2>
      <a:accent3>
        <a:srgbClr val="33BF00"/>
      </a:accent3>
      <a:accent4>
        <a:srgbClr val="2A3080"/>
      </a:accent4>
      <a:accent5>
        <a:srgbClr val="FF0048"/>
      </a:accent5>
      <a:accent6>
        <a:srgbClr val="FFCD00"/>
      </a:accent6>
      <a:hlink>
        <a:srgbClr val="0563C1"/>
      </a:hlink>
      <a:folHlink>
        <a:srgbClr val="954F72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CMail Presentation Template 290719.potx  -  AutoRecovered" id="{CF7C327C-8297-4CC8-B080-A42269422132}" vid="{5AA178FC-CB50-430C-AE70-2AD612EF728F}"/>
    </a:ext>
  </a:extLst>
</a:theme>
</file>

<file path=ppt/theme/theme2.xml><?xml version="1.0" encoding="utf-8"?>
<a:theme xmlns:a="http://schemas.openxmlformats.org/drawingml/2006/main" name="1_Office Theme">
  <a:themeElements>
    <a:clrScheme name="Custom 157">
      <a:dk1>
        <a:sysClr val="windowText" lastClr="000000"/>
      </a:dk1>
      <a:lt1>
        <a:sysClr val="window" lastClr="FFFFFF"/>
      </a:lt1>
      <a:dk2>
        <a:srgbClr val="FD7E14"/>
      </a:dk2>
      <a:lt2>
        <a:srgbClr val="798080"/>
      </a:lt2>
      <a:accent1>
        <a:srgbClr val="00BFD5"/>
      </a:accent1>
      <a:accent2>
        <a:srgbClr val="4A287B"/>
      </a:accent2>
      <a:accent3>
        <a:srgbClr val="33BF00"/>
      </a:accent3>
      <a:accent4>
        <a:srgbClr val="2A3080"/>
      </a:accent4>
      <a:accent5>
        <a:srgbClr val="FF0048"/>
      </a:accent5>
      <a:accent6>
        <a:srgbClr val="FFCD00"/>
      </a:accent6>
      <a:hlink>
        <a:srgbClr val="0563C1"/>
      </a:hlink>
      <a:folHlink>
        <a:srgbClr val="954F72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CMail Presentation Template 290719.potx  -  AutoRecovered" id="{CF7C327C-8297-4CC8-B080-A42269422132}" vid="{5AA178FC-CB50-430C-AE70-2AD612EF728F}"/>
    </a:ext>
  </a:extLst>
</a:theme>
</file>

<file path=ppt/theme/theme3.xml><?xml version="1.0" encoding="utf-8"?>
<a:theme xmlns:a="http://schemas.openxmlformats.org/drawingml/2006/main" name="5_Office Theme">
  <a:themeElements>
    <a:clrScheme name="Custom 157">
      <a:dk1>
        <a:sysClr val="windowText" lastClr="000000"/>
      </a:dk1>
      <a:lt1>
        <a:sysClr val="window" lastClr="FFFFFF"/>
      </a:lt1>
      <a:dk2>
        <a:srgbClr val="FD7E14"/>
      </a:dk2>
      <a:lt2>
        <a:srgbClr val="798080"/>
      </a:lt2>
      <a:accent1>
        <a:srgbClr val="00BFD5"/>
      </a:accent1>
      <a:accent2>
        <a:srgbClr val="4A287B"/>
      </a:accent2>
      <a:accent3>
        <a:srgbClr val="33BF00"/>
      </a:accent3>
      <a:accent4>
        <a:srgbClr val="2A3080"/>
      </a:accent4>
      <a:accent5>
        <a:srgbClr val="FF0048"/>
      </a:accent5>
      <a:accent6>
        <a:srgbClr val="FFCD00"/>
      </a:accent6>
      <a:hlink>
        <a:srgbClr val="0563C1"/>
      </a:hlink>
      <a:folHlink>
        <a:srgbClr val="954F72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CMail Presentation Template 290719.potx  -  AutoRecovered" id="{CF7C327C-8297-4CC8-B080-A42269422132}" vid="{5AA178FC-CB50-430C-AE70-2AD612EF728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192FEE7E56A24EA7A6CED9F726E5DD" ma:contentTypeVersion="10" ma:contentTypeDescription="Create a new document." ma:contentTypeScope="" ma:versionID="bff74751109a3284a6ec9fa1649fd4b1">
  <xsd:schema xmlns:xsd="http://www.w3.org/2001/XMLSchema" xmlns:xs="http://www.w3.org/2001/XMLSchema" xmlns:p="http://schemas.microsoft.com/office/2006/metadata/properties" xmlns:ns2="f495c8e7-ccd6-4edf-b371-20a16bf9ea5d" targetNamespace="http://schemas.microsoft.com/office/2006/metadata/properties" ma:root="true" ma:fieldsID="1c60b95c5e5e28fad9bad5cefece8635" ns2:_="">
    <xsd:import namespace="f495c8e7-ccd6-4edf-b371-20a16bf9ea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5c8e7-ccd6-4edf-b371-20a16bf9ea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62B5D5-BD35-4895-AD68-79BA3E6D168F}">
  <ds:schemaRefs>
    <ds:schemaRef ds:uri="f495c8e7-ccd6-4edf-b371-20a16bf9ea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6698348-9FD9-46DE-BE9E-06B2B2C539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478E5F-F889-4442-AD7D-1895C23EED4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11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5_Office Theme</vt:lpstr>
      <vt:lpstr>Introduction to JICMAIL and TGI Fusion applications  Feb 2022</vt:lpstr>
      <vt:lpstr>What we have done</vt:lpstr>
      <vt:lpstr>For the first time Audience, Frequency and Actions data for mail can now be associated across millions of TGI data points</vt:lpstr>
      <vt:lpstr>Users can now access TGI’s unique variables for brand consumption, consumer targeting and interest areas to optimise mail planning!</vt:lpstr>
      <vt:lpstr>And through Telmar, Choices and IMS</vt:lpstr>
      <vt:lpstr>PowerPoint Presentation</vt:lpstr>
      <vt:lpstr>The Covid pandemic has led to significant increases in DM interaction rates across the market (Pre Covid – Post Covid) </vt:lpstr>
      <vt:lpstr>And Door Drop interaction rates are up 13% over three years (Pre Covid – Post Covid) </vt:lpstr>
      <vt:lpstr>No evidence of a generation gap! Digital natives interact with mail as much as other generations</vt:lpstr>
      <vt:lpstr>  JICMAIL/ TGI Fusion uncovers sector specific insights for Door Drops</vt:lpstr>
      <vt:lpstr>Door Drops signal acquisition in Telco sector</vt:lpstr>
      <vt:lpstr>Door Drops drive consideration in the car market</vt:lpstr>
      <vt:lpstr>Door Drops drive Domestic Tourism ‘Hot Prospects’ on-line</vt:lpstr>
      <vt:lpstr>PowerPoint Presentation</vt:lpstr>
      <vt:lpstr>  Uncover hidden audience opportunities for mail</vt:lpstr>
      <vt:lpstr>The hidden audience opportunities with mail</vt:lpstr>
      <vt:lpstr>GenX, Xennials and Millenials interact highly with DM, but are not being targeted</vt:lpstr>
      <vt:lpstr>Those planning to purchase computers, tablets and music systems are highly receptive to door drops</vt:lpstr>
      <vt:lpstr>Microsoft, Lloyds and Ford consumers interact highly with door drops, but are not being targeted! </vt:lpstr>
      <vt:lpstr>  Uncovering opportunities for Multi-channel planning with mail</vt:lpstr>
      <vt:lpstr>Opportunities in Cross channel optimisation Strong cross-over between TV/VOD and Door Drop audiences in the Health sector   </vt:lpstr>
      <vt:lpstr>DM drives brand loyalty up to 81% more in the big four grocers versus discounters</vt:lpstr>
      <vt:lpstr>PowerPoint Presentation</vt:lpstr>
      <vt:lpstr>  We look forward to discussing JICMAIL applications for your business</vt:lpstr>
      <vt:lpstr>JICMAIL: Sign-up, Training and Certification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JICMAIL &amp; TGI Fusion</dc:title>
  <dc:creator>Tara Pickles</dc:creator>
  <cp:revision>1</cp:revision>
  <dcterms:created xsi:type="dcterms:W3CDTF">2020-05-27T15:45:02Z</dcterms:created>
  <dcterms:modified xsi:type="dcterms:W3CDTF">2022-04-20T09:24:01Z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698400</vt:r8>
  </property>
  <property fmtid="{D5CDD505-2E9C-101B-9397-08002B2CF9AE}" pid="3" name="ContentTypeId">
    <vt:lpwstr>0x0101006A192FEE7E56A24EA7A6CED9F726E5DD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