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0" r:id="rId2"/>
  </p:sldMasterIdLst>
  <p:notesMasterIdLst>
    <p:notesMasterId r:id="rId7"/>
  </p:notesMasterIdLst>
  <p:sldIdLst>
    <p:sldId id="3949" r:id="rId3"/>
    <p:sldId id="3268" r:id="rId4"/>
    <p:sldId id="3304" r:id="rId5"/>
    <p:sldId id="330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5024F-B03E-443A-9902-9C4A1D266106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80054-B5EB-4942-9DDC-88FC38C3F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371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Impressions are the foundation for mail planning by media agencies and systems such as Telmar and Choices and is referred to as a currency.</a:t>
            </a:r>
          </a:p>
          <a:p>
            <a:r>
              <a:rPr lang="en-GB" dirty="0"/>
              <a:t>Due to the fact that mail is shared (Reach) and interacted with multiple times (Frequency),  Direct Mail typically  generates between X5 and X6 times the number of opportunities-to-see a message vs the number of mail items delivered.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0C3CF8-D125-4100-883D-2826B1B4906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950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 descr="A close up of a person&#10;&#10;Description automatically generated">
            <a:extLst>
              <a:ext uri="{FF2B5EF4-FFF2-40B4-BE49-F238E27FC236}">
                <a16:creationId xmlns:a16="http://schemas.microsoft.com/office/drawing/2014/main" id="{CDCD30C7-B610-4352-A5A4-4A26A03525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" b="2246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B4E306-D317-4F07-A932-5FC825D02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724" y="348346"/>
            <a:ext cx="5291600" cy="2372625"/>
          </a:xfrm>
        </p:spPr>
        <p:txBody>
          <a:bodyPr anchor="b">
            <a:normAutofit/>
          </a:bodyPr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D34472-0574-481E-A6A5-05B5225B3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24" y="3134360"/>
            <a:ext cx="5291600" cy="1712675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333F2B-FD0E-4C7D-84E3-A32F628CE698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13D4DA2-D148-4F11-9C62-7DDAB7D7E251}"/>
              </a:ext>
            </a:extLst>
          </p:cNvPr>
          <p:cNvGrpSpPr/>
          <p:nvPr userDrawn="1"/>
        </p:nvGrpSpPr>
        <p:grpSpPr>
          <a:xfrm>
            <a:off x="619125" y="5064125"/>
            <a:ext cx="1535113" cy="1160463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77265BB-9F0F-4332-969F-4E81C0D522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E70386CB-A57E-4AD7-9046-C8076DE561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44A7D09F-F2B6-4142-B490-F72ECDF8537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Rectangle 8">
              <a:extLst>
                <a:ext uri="{FF2B5EF4-FFF2-40B4-BE49-F238E27FC236}">
                  <a16:creationId xmlns:a16="http://schemas.microsoft.com/office/drawing/2014/main" id="{A5CB4953-B69A-4556-9CE1-001CEF14818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069262CD-45AF-488F-8A91-9E12B35F2EF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6F3C5416-6A8C-47E9-AFF2-C95AA1583F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6D1E7241-1688-4095-B224-EBBD8E9577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4A76FDF2-9468-4461-9308-94E0537134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C3E07ECD-D76B-4FB0-B967-CBED00E457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C67F3EFB-9309-4A57-B430-0075B7A77B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45377183-EDA7-4FBA-A92D-5FC86B960B2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E7B89826-526D-47D6-BFFA-1D35C0E6630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Rectangle 17">
              <a:extLst>
                <a:ext uri="{FF2B5EF4-FFF2-40B4-BE49-F238E27FC236}">
                  <a16:creationId xmlns:a16="http://schemas.microsoft.com/office/drawing/2014/main" id="{CE10C34B-93E9-4104-A5CB-94D030DE6D3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9057568E-64DD-40D7-89E3-6B2722291E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32C72CF1-B64C-489F-81BF-2856EB8755B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D8322CB3-7A48-4229-BEC3-9849BA676B3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944A9A11-1163-4360-8F70-E3C89887D61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BFC4BD51-3EBF-4336-9323-828D22A8469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FA036E24-CF4D-44D0-8415-8247CB4C23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6DA1DF18-FC38-49BE-9BFE-FC2CB3393E9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94A2BB9A-B490-4122-9CD5-1F111184D9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D4005F77-B75C-4359-BA39-342BADE0FB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D3DE230-845B-48BF-97AE-EF9FF751D23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B3A860A0-9D8F-4F66-9A59-C1CF8AE7EC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FB430C34-395E-4DE1-B686-D0296CACF7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82779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(Red)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5E96-2432-4B94-8A6A-E62BA921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54335"/>
            <a:ext cx="5323248" cy="230362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86034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(Light Blu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5E96-2432-4B94-8A6A-E62BA921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54335"/>
            <a:ext cx="5323248" cy="230362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14160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(Purple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5E96-2432-4B94-8A6A-E62BA921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54335"/>
            <a:ext cx="5323248" cy="230362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38178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(Green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5E96-2432-4B94-8A6A-E62BA921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54335"/>
            <a:ext cx="5323248" cy="230362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04346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(Dark Blue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5E96-2432-4B94-8A6A-E62BA921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54335"/>
            <a:ext cx="5323248" cy="230362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92246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(Yellow)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5E96-2432-4B94-8A6A-E62BA921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54335"/>
            <a:ext cx="5323248" cy="230362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4709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(Orang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5E96-2432-4B94-8A6A-E62BA921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54335"/>
            <a:ext cx="5323248" cy="230362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428520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(Grey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5E96-2432-4B94-8A6A-E62BA921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54335"/>
            <a:ext cx="5323248" cy="230362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14803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mage (Red)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12D7019-9677-4D9D-8CBE-43BF9B24AB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88225" y="0"/>
            <a:ext cx="4803775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7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mage (Light Blu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12D7019-9677-4D9D-8CBE-43BF9B24AB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88225" y="0"/>
            <a:ext cx="4803775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89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User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E306-D317-4F07-A932-5FC825D02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724" y="348346"/>
            <a:ext cx="5291600" cy="2372625"/>
          </a:xfrm>
        </p:spPr>
        <p:txBody>
          <a:bodyPr anchor="b">
            <a:normAutofit/>
          </a:bodyPr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D34472-0574-481E-A6A5-05B5225B3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24" y="3134360"/>
            <a:ext cx="5291600" cy="1712675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A601A7B-BF0A-41A2-B1F8-9998A8D006A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788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mage (Purple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12D7019-9677-4D9D-8CBE-43BF9B24AB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88225" y="0"/>
            <a:ext cx="4803775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85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mage (Green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12D7019-9677-4D9D-8CBE-43BF9B24AB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88225" y="0"/>
            <a:ext cx="4803775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46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mage (Dark Blue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12D7019-9677-4D9D-8CBE-43BF9B24AB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88225" y="0"/>
            <a:ext cx="4803775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3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mage (Yellow)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12D7019-9677-4D9D-8CBE-43BF9B24AB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88225" y="0"/>
            <a:ext cx="4803775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07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mage (Orang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12D7019-9677-4D9D-8CBE-43BF9B24AB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88225" y="0"/>
            <a:ext cx="4803775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83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mage (Grey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12D7019-9677-4D9D-8CBE-43BF9B24AB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88225" y="0"/>
            <a:ext cx="4803775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88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F262-DE83-4266-93EA-9037E7497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6" y="2056793"/>
            <a:ext cx="10100448" cy="765135"/>
          </a:xfrm>
        </p:spPr>
        <p:txBody>
          <a:bodyPr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F757C55-8EE6-457C-A0DE-B5F8A8EB1D9A}"/>
              </a:ext>
            </a:extLst>
          </p:cNvPr>
          <p:cNvGrpSpPr/>
          <p:nvPr userDrawn="1"/>
        </p:nvGrpSpPr>
        <p:grpSpPr>
          <a:xfrm>
            <a:off x="619125" y="5064125"/>
            <a:ext cx="1535113" cy="1160463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A936823F-5F8F-42B6-8D84-B4055DFE19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99E3EDD1-3ED2-4390-B8C4-E895ADFD41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9DA8384B-B334-4764-A914-F57D3494C48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CA070AE5-59C4-409F-845F-22677DA7355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82E97EBE-DDB1-44FE-9EE7-7F97B47992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9E427974-122E-4896-8924-0CBFD553A5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FFC932C1-341A-490D-910E-0880D1EC19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493CE61-6FFC-45D1-96ED-33E902A1CE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8CEA78A3-C08A-4536-AB6E-2648A9C3EC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9BFA5C41-37E9-4A80-B557-44F711263A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42603548-562B-4F29-8C2F-C8EFA7FC7C8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5846050A-1DCD-46B7-A88D-A66F50CC0A9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02B08875-1588-48FE-B723-1215E5C369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1FE62A4F-3ACE-41EB-BFC4-2BC73B3205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52FC97C0-51D0-4A7A-86EC-C333B248D60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09C6DC5D-92E0-4A83-AF7D-D3E9F84177A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6582EAAE-F0A9-40D8-A148-E10A6166A05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6B2F51A6-77C9-4BF5-9ACA-546F6549632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B6BA6702-702F-412A-A234-B4D8E335A2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74DD4635-2E45-4A56-A303-C7BF80703A5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D53E9B98-716C-4E51-85C3-BEBE741FA6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81DD280A-92C3-4E8D-94F3-6251771275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49E9F4A0-AE00-4C84-89CE-DD9A5F961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204DD2F9-0EF2-493E-A454-D622184CBC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381B4380-3B13-4343-ADDB-F7C132374A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BFA1597-C884-4144-A869-26A7BE51B90D}"/>
              </a:ext>
            </a:extLst>
          </p:cNvPr>
          <p:cNvCxnSpPr/>
          <p:nvPr userDrawn="1"/>
        </p:nvCxnSpPr>
        <p:spPr>
          <a:xfrm>
            <a:off x="627418" y="2915320"/>
            <a:ext cx="86760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80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692696"/>
            <a:ext cx="10363200" cy="1362075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132856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186932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/tab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8975725" y="0"/>
            <a:ext cx="3216275" cy="6858000"/>
          </a:xfrm>
          <a:solidFill>
            <a:schemeClr val="accent3"/>
          </a:solidFill>
        </p:spPr>
        <p:txBody>
          <a:bodyPr anchor="ctr"/>
          <a:lstStyle>
            <a:lvl1pPr algn="ctr">
              <a:defRPr>
                <a:solidFill>
                  <a:schemeClr val="accent3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767408" y="1556792"/>
            <a:ext cx="8208317" cy="4392488"/>
          </a:xfrm>
          <a:solidFill>
            <a:schemeClr val="tx1"/>
          </a:solidFill>
        </p:spPr>
        <p:txBody>
          <a:bodyPr/>
          <a:lstStyle/>
          <a:p>
            <a:pPr lvl="0"/>
            <a:r>
              <a:rPr lang="en-US"/>
              <a:t>Click to insert chart or table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9120336" y="1557338"/>
            <a:ext cx="2808312" cy="4392612"/>
          </a:xfrm>
        </p:spPr>
        <p:txBody>
          <a:bodyPr anchor="b">
            <a:normAutofit/>
          </a:bodyPr>
          <a:lstStyle>
            <a:lvl1pPr>
              <a:defRPr sz="1800" b="1">
                <a:solidFill>
                  <a:schemeClr val="tx1"/>
                </a:solidFill>
              </a:defRPr>
            </a:lvl1pPr>
            <a:lvl2pPr>
              <a:defRPr sz="1800" b="1">
                <a:solidFill>
                  <a:schemeClr val="tx1"/>
                </a:solidFill>
              </a:defRPr>
            </a:lvl2pPr>
            <a:lvl3pPr>
              <a:defRPr sz="18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table supporting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1123806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173570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/table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8975725" y="0"/>
            <a:ext cx="3216275" cy="6858000"/>
          </a:xfrm>
          <a:solidFill>
            <a:schemeClr val="accent1"/>
          </a:solidFill>
        </p:spPr>
        <p:txBody>
          <a:bodyPr anchor="ctr"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767408" y="1556792"/>
            <a:ext cx="8208317" cy="4392488"/>
          </a:xfrm>
          <a:solidFill>
            <a:schemeClr val="tx1"/>
          </a:solidFill>
        </p:spPr>
        <p:txBody>
          <a:bodyPr/>
          <a:lstStyle/>
          <a:p>
            <a:pPr lvl="0"/>
            <a:r>
              <a:rPr lang="en-US"/>
              <a:t>Click to insert chart or table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9120336" y="1557338"/>
            <a:ext cx="2808312" cy="4392612"/>
          </a:xfrm>
        </p:spPr>
        <p:txBody>
          <a:bodyPr anchor="b">
            <a:normAutofit/>
          </a:bodyPr>
          <a:lstStyle>
            <a:lvl1pPr>
              <a:defRPr sz="1800" b="1">
                <a:solidFill>
                  <a:schemeClr val="tx1"/>
                </a:solidFill>
              </a:defRPr>
            </a:lvl1pPr>
            <a:lvl2pPr>
              <a:defRPr sz="1800" b="1">
                <a:solidFill>
                  <a:schemeClr val="tx1"/>
                </a:solidFill>
              </a:defRPr>
            </a:lvl2pPr>
            <a:lvl3pPr>
              <a:defRPr sz="18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table supporting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1123806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303318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F262-DE83-4266-93EA-9037E749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B0503-069D-4556-9BC1-7A9EA4708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537A6-B832-4378-AB07-D4B7C220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8211-D82B-4331-8872-F8DB02ECF2D3}" type="datetime1">
              <a:rPr lang="en-GB" smtClean="0"/>
              <a:t>30/03/2021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8E005-A4C5-4A0F-AA60-99693CBF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7DC8-60C8-4713-B886-CB52F299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36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274638"/>
            <a:ext cx="11089232" cy="922114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00" y="1196752"/>
            <a:ext cx="11089232" cy="49294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74EB0F2-648F-F340-8077-1363C8DB63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0" y="648483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</a:rPr>
              <a:t>© JICMAIL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1336816657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No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692696"/>
            <a:ext cx="10363200" cy="1362075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132856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JICMAIL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1781353039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692696"/>
            <a:ext cx="10363200" cy="1362075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132856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JICMAIL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3081842650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o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JICMAIL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693863295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JICMAIL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4210948591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JICMAIL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1633535194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 - No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JICMAIL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80D7EC-8D19-47F7-91F1-69EDB4C8A2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BB8BDF-4417-4903-9B02-A098C29CE9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0799" y="5563857"/>
            <a:ext cx="801544" cy="80154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685560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F262-DE83-4266-93EA-9037E749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B0503-069D-4556-9BC1-7A9EA4708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268288" indent="-268288">
              <a:defRPr sz="2000"/>
            </a:lvl2pPr>
            <a:lvl3pPr marL="534988" indent="-266700">
              <a:defRPr/>
            </a:lvl3pPr>
            <a:lvl4pPr marL="803275" indent="-268288">
              <a:defRPr/>
            </a:lvl4pPr>
            <a:lvl5pPr marL="1081088" indent="-277813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537A6-B832-4378-AB07-D4B7C220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068A-856D-4831-BA8B-13578C6F9F1E}" type="datetime1">
              <a:rPr lang="en-GB" smtClean="0"/>
              <a:t>30/03/2021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8E005-A4C5-4A0F-AA60-99693CBF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7DC8-60C8-4713-B886-CB52F299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42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F262-DE83-4266-93EA-9037E74975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6" y="496927"/>
            <a:ext cx="4170492" cy="60797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 here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B0503-069D-4556-9BC1-7A9EA4708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7" y="2026423"/>
            <a:ext cx="3998370" cy="3524523"/>
          </a:xfrm>
        </p:spPr>
        <p:txBody>
          <a:bodyPr/>
          <a:lstStyle>
            <a:lvl1pPr marL="0" indent="0">
              <a:buNone/>
              <a:defRPr/>
            </a:lvl1pPr>
            <a:lvl2pPr marL="268288" indent="-268288">
              <a:defRPr sz="2000"/>
            </a:lvl2pPr>
            <a:lvl3pPr marL="534988" indent="-266700">
              <a:defRPr/>
            </a:lvl3pPr>
            <a:lvl4pPr marL="803275" indent="-268288">
              <a:defRPr/>
            </a:lvl4pPr>
            <a:lvl5pPr marL="1081088" indent="-277813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537A6-B832-4378-AB07-D4B7C220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8B98-C697-4916-AB95-839554A704CB}" type="datetime1">
              <a:rPr lang="en-GB" smtClean="0"/>
              <a:t>30/03/2021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8E005-A4C5-4A0F-AA60-99693CBF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7DC8-60C8-4713-B886-CB52F299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5C3772-1FA1-4DA3-946A-0E77E98037D3}"/>
              </a:ext>
            </a:extLst>
          </p:cNvPr>
          <p:cNvCxnSpPr>
            <a:cxnSpLocks/>
          </p:cNvCxnSpPr>
          <p:nvPr userDrawn="1"/>
        </p:nvCxnSpPr>
        <p:spPr>
          <a:xfrm>
            <a:off x="638175" y="1148578"/>
            <a:ext cx="376170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FCB7C64-CECB-4B16-B2E2-058F36DA76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44" y="5699638"/>
            <a:ext cx="967443" cy="693223"/>
          </a:xfrm>
          <a:prstGeom prst="rect">
            <a:avLst/>
          </a:prstGeom>
        </p:spPr>
      </p:pic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3ACE0E4A-5BE7-4570-98A8-AC92D8113C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3025" y="0"/>
            <a:ext cx="7038975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x Column (Cont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F262-DE83-4266-93EA-9037E749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B0503-069D-4556-9BC1-7A9EA4708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8165" y="2026423"/>
            <a:ext cx="4168701" cy="4329923"/>
          </a:xfrm>
        </p:spPr>
        <p:txBody>
          <a:bodyPr/>
          <a:lstStyle>
            <a:lvl1pPr marL="0" indent="0">
              <a:buNone/>
              <a:defRPr/>
            </a:lvl1pPr>
            <a:lvl2pPr marL="268288" indent="-268288">
              <a:defRPr sz="2000"/>
            </a:lvl2pPr>
            <a:lvl3pPr marL="534988" indent="-266700">
              <a:defRPr/>
            </a:lvl3pPr>
            <a:lvl4pPr marL="803275" indent="-268288">
              <a:defRPr/>
            </a:lvl4pPr>
            <a:lvl5pPr marL="1081088" indent="-277813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537A6-B832-4378-AB07-D4B7C220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D9F4-1BFA-478D-BCC6-C7B150093F75}" type="datetime1">
              <a:rPr lang="en-GB" smtClean="0"/>
              <a:t>30/03/2021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8E005-A4C5-4A0F-AA60-99693CBF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88165" y="6356351"/>
            <a:ext cx="8655203" cy="28575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7DC8-60C8-4713-B886-CB52F299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F461B4C-11A7-458C-B0F7-7CDDB4CC63D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374667" y="2026423"/>
            <a:ext cx="4168701" cy="4329923"/>
          </a:xfrm>
        </p:spPr>
        <p:txBody>
          <a:bodyPr/>
          <a:lstStyle>
            <a:lvl1pPr marL="0" indent="0">
              <a:buNone/>
              <a:defRPr/>
            </a:lvl1pPr>
            <a:lvl2pPr marL="268288" indent="-268288">
              <a:defRPr sz="2000"/>
            </a:lvl2pPr>
            <a:lvl3pPr marL="534988" indent="-266700">
              <a:defRPr/>
            </a:lvl3pPr>
            <a:lvl4pPr marL="803275" indent="-268288">
              <a:defRPr/>
            </a:lvl4pPr>
            <a:lvl5pPr marL="1081088" indent="-277813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27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F262-DE83-4266-93EA-9037E749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B0503-069D-4556-9BC1-7A9EA4708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8165" y="3851238"/>
            <a:ext cx="2691885" cy="2505108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spcBef>
                <a:spcPts val="600"/>
              </a:spcBef>
              <a:buNone/>
              <a:defRPr sz="2000"/>
            </a:lvl2pPr>
            <a:lvl3pPr marL="534988" indent="-266700">
              <a:defRPr/>
            </a:lvl3pPr>
            <a:lvl4pPr marL="803275" indent="-268288">
              <a:defRPr/>
            </a:lvl4pPr>
            <a:lvl5pPr marL="1081088" indent="-277813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537A6-B832-4378-AB07-D4B7C220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AD18-C598-45D9-8793-F19DFAAB0397}" type="datetime1">
              <a:rPr lang="en-GB" smtClean="0"/>
              <a:t>30/03/2021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8E005-A4C5-4A0F-AA60-99693CBF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7DC8-60C8-4713-B886-CB52F299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CA9DA44-D688-47C0-8C12-83C4FAD774D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69824" y="3851238"/>
            <a:ext cx="2691885" cy="2505108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spcBef>
                <a:spcPts val="600"/>
              </a:spcBef>
              <a:buNone/>
              <a:defRPr sz="2000"/>
            </a:lvl2pPr>
            <a:lvl3pPr marL="534988" indent="-266700">
              <a:defRPr/>
            </a:lvl3pPr>
            <a:lvl4pPr marL="803275" indent="-268288">
              <a:defRPr/>
            </a:lvl4pPr>
            <a:lvl5pPr marL="1081088" indent="-277813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9E49CC9-9D35-45AC-9642-A864ACFFB46E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851483" y="3851238"/>
            <a:ext cx="2691885" cy="2505108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spcBef>
                <a:spcPts val="600"/>
              </a:spcBef>
              <a:buNone/>
              <a:defRPr sz="2000"/>
            </a:lvl2pPr>
            <a:lvl3pPr marL="534988" indent="-266700">
              <a:defRPr/>
            </a:lvl3pPr>
            <a:lvl4pPr marL="803275" indent="-268288">
              <a:defRPr/>
            </a:lvl4pPr>
            <a:lvl5pPr marL="1081088" indent="-277813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E63773F-ACC4-4BA9-94A1-B8F176F3064F}"/>
              </a:ext>
            </a:extLst>
          </p:cNvPr>
          <p:cNvSpPr/>
          <p:nvPr userDrawn="1"/>
        </p:nvSpPr>
        <p:spPr>
          <a:xfrm>
            <a:off x="2888165" y="1841255"/>
            <a:ext cx="1665738" cy="1665738"/>
          </a:xfrm>
          <a:prstGeom prst="ellipse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853F15C-CEE4-417A-9997-A3B5A745772C}"/>
              </a:ext>
            </a:extLst>
          </p:cNvPr>
          <p:cNvSpPr/>
          <p:nvPr userDrawn="1"/>
        </p:nvSpPr>
        <p:spPr>
          <a:xfrm>
            <a:off x="5869824" y="1841255"/>
            <a:ext cx="1665738" cy="1665738"/>
          </a:xfrm>
          <a:prstGeom prst="ellipse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F52888C-7BDD-4D95-B07C-BB1769A81A61}"/>
              </a:ext>
            </a:extLst>
          </p:cNvPr>
          <p:cNvSpPr/>
          <p:nvPr userDrawn="1"/>
        </p:nvSpPr>
        <p:spPr>
          <a:xfrm>
            <a:off x="8851483" y="1841255"/>
            <a:ext cx="1665738" cy="1665738"/>
          </a:xfrm>
          <a:prstGeom prst="ellipse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8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9E7667-39CD-4223-97B3-4BBF9BD6C15A}"/>
              </a:ext>
            </a:extLst>
          </p:cNvPr>
          <p:cNvSpPr/>
          <p:nvPr userDrawn="1"/>
        </p:nvSpPr>
        <p:spPr>
          <a:xfrm>
            <a:off x="2888164" y="2089914"/>
            <a:ext cx="8665659" cy="410649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61F262-DE83-4266-93EA-9037E749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B0503-069D-4556-9BC1-7A9EA4708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6" y="2026424"/>
            <a:ext cx="2072751" cy="3115732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268288" indent="-268288">
              <a:defRPr sz="1500"/>
            </a:lvl2pPr>
            <a:lvl3pPr marL="534988" indent="-266700">
              <a:defRPr sz="1500"/>
            </a:lvl3pPr>
            <a:lvl4pPr marL="803275" indent="-268288">
              <a:defRPr sz="1500"/>
            </a:lvl4pPr>
            <a:lvl5pPr marL="1081088" indent="-277813"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537A6-B832-4378-AB07-D4B7C220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C239-8397-4F86-94A2-E48A8B9B03B5}" type="datetime1">
              <a:rPr lang="en-GB" smtClean="0"/>
              <a:t>30/03/2021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8E005-A4C5-4A0F-AA60-99693CBF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7DC8-60C8-4713-B886-CB52F299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86A6A8C-A6B7-4DD8-8568-F0E22B7811C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888164" y="6289124"/>
            <a:ext cx="8655203" cy="208495"/>
          </a:xfrm>
        </p:spPr>
        <p:txBody>
          <a:bodyPr>
            <a:normAutofit/>
          </a:bodyPr>
          <a:lstStyle>
            <a:lvl1pPr marL="0" indent="0">
              <a:buNone/>
              <a:defRPr sz="800">
                <a:solidFill>
                  <a:schemeClr val="bg2"/>
                </a:solidFill>
              </a:defRPr>
            </a:lvl1pPr>
            <a:lvl2pPr marL="268288" indent="-268288">
              <a:defRPr sz="1500"/>
            </a:lvl2pPr>
            <a:lvl3pPr marL="534988" indent="-266700">
              <a:defRPr sz="1500"/>
            </a:lvl3pPr>
            <a:lvl4pPr marL="803275" indent="-268288">
              <a:defRPr sz="1500"/>
            </a:lvl4pPr>
            <a:lvl5pPr marL="1081088" indent="-277813"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hart Placeholder 12">
            <a:extLst>
              <a:ext uri="{FF2B5EF4-FFF2-40B4-BE49-F238E27FC236}">
                <a16:creationId xmlns:a16="http://schemas.microsoft.com/office/drawing/2014/main" id="{76916518-2AE6-422D-ACE2-EA74EC84D2BB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108959" y="3001384"/>
            <a:ext cx="8294145" cy="295906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5A708F7-81A9-4A29-A413-3866CADACF7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08959" y="2241045"/>
            <a:ext cx="8294145" cy="746307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0" indent="0">
              <a:buNone/>
              <a:defRPr sz="2000"/>
            </a:lvl2pPr>
            <a:lvl3pPr marL="914400" indent="0">
              <a:buNone/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667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9E7667-39CD-4223-97B3-4BBF9BD6C15A}"/>
              </a:ext>
            </a:extLst>
          </p:cNvPr>
          <p:cNvSpPr/>
          <p:nvPr userDrawn="1"/>
        </p:nvSpPr>
        <p:spPr>
          <a:xfrm>
            <a:off x="2888165" y="2089914"/>
            <a:ext cx="4147636" cy="410649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61F262-DE83-4266-93EA-9037E749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B0503-069D-4556-9BC1-7A9EA4708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6" y="2026424"/>
            <a:ext cx="2072751" cy="3115732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268288" indent="-268288">
              <a:defRPr sz="1500"/>
            </a:lvl2pPr>
            <a:lvl3pPr marL="534988" indent="-266700">
              <a:defRPr sz="1500"/>
            </a:lvl3pPr>
            <a:lvl4pPr marL="803275" indent="-268288">
              <a:defRPr sz="1500"/>
            </a:lvl4pPr>
            <a:lvl5pPr marL="1081088" indent="-277813"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537A6-B832-4378-AB07-D4B7C220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D06F-A3FB-4489-9972-7803B5BB861E}" type="datetime1">
              <a:rPr lang="en-GB" smtClean="0"/>
              <a:t>30/03/2021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8E005-A4C5-4A0F-AA60-99693CBF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7DC8-60C8-4713-B886-CB52F299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86A6A8C-A6B7-4DD8-8568-F0E22B7811C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888164" y="6289124"/>
            <a:ext cx="8655203" cy="208495"/>
          </a:xfrm>
        </p:spPr>
        <p:txBody>
          <a:bodyPr>
            <a:normAutofit/>
          </a:bodyPr>
          <a:lstStyle>
            <a:lvl1pPr marL="0" indent="0">
              <a:buNone/>
              <a:defRPr sz="800">
                <a:solidFill>
                  <a:schemeClr val="bg2"/>
                </a:solidFill>
              </a:defRPr>
            </a:lvl1pPr>
            <a:lvl2pPr marL="268288" indent="-268288">
              <a:defRPr sz="1500"/>
            </a:lvl2pPr>
            <a:lvl3pPr marL="534988" indent="-266700">
              <a:defRPr sz="1500"/>
            </a:lvl3pPr>
            <a:lvl4pPr marL="803275" indent="-268288">
              <a:defRPr sz="1500"/>
            </a:lvl4pPr>
            <a:lvl5pPr marL="1081088" indent="-277813"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hart Placeholder 12">
            <a:extLst>
              <a:ext uri="{FF2B5EF4-FFF2-40B4-BE49-F238E27FC236}">
                <a16:creationId xmlns:a16="http://schemas.microsoft.com/office/drawing/2014/main" id="{76916518-2AE6-422D-ACE2-EA74EC84D2BB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098801" y="3619500"/>
            <a:ext cx="3822700" cy="2340952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1A38A1D-4BDA-4E0B-AF22-C05508C0D80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98802" y="2242816"/>
            <a:ext cx="2578098" cy="1161214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CAD539-B9C8-49A2-B2C4-004915783AFB}"/>
              </a:ext>
            </a:extLst>
          </p:cNvPr>
          <p:cNvSpPr/>
          <p:nvPr userDrawn="1"/>
        </p:nvSpPr>
        <p:spPr>
          <a:xfrm>
            <a:off x="7395731" y="2089914"/>
            <a:ext cx="4147636" cy="410649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Chart Placeholder 12">
            <a:extLst>
              <a:ext uri="{FF2B5EF4-FFF2-40B4-BE49-F238E27FC236}">
                <a16:creationId xmlns:a16="http://schemas.microsoft.com/office/drawing/2014/main" id="{CF6FC771-190B-4510-8EFE-FD3A374474CE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7606367" y="3619500"/>
            <a:ext cx="3822700" cy="2340952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A887148-D134-4A2B-9BD4-37DC8CFBA77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06368" y="2242816"/>
            <a:ext cx="2578098" cy="1161214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048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3AD61E-1EEE-4CC5-B63F-3E2B5609E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6" y="496927"/>
            <a:ext cx="10100448" cy="60797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2411E-BFFF-465E-A0D7-F6DC2FDC8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8165" y="2026423"/>
            <a:ext cx="8655204" cy="43299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2FA66-3589-46BE-8596-AEA53A7EEF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88165" y="6356351"/>
            <a:ext cx="641567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fld id="{FB2D56D8-33AC-4944-97F6-237389C3BC9C}" type="datetime1">
              <a:rPr lang="en-GB" smtClean="0"/>
              <a:t>30/03/2021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65F72-2F18-4138-9C4E-1D1EEC670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8165" y="6356351"/>
            <a:ext cx="8655203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D1D97-18D8-45C1-821D-D77143B16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38623" y="559594"/>
            <a:ext cx="804746" cy="54529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500" b="1">
                <a:solidFill>
                  <a:schemeClr val="tx1"/>
                </a:solidFill>
              </a:defRPr>
            </a:lvl1pPr>
          </a:lstStyle>
          <a:p>
            <a:fld id="{C0C3EC5B-4348-466D-90FB-B48FCA4BBB3D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A8B8668-E9B8-41CF-8193-16F5D1D09C26}"/>
              </a:ext>
            </a:extLst>
          </p:cNvPr>
          <p:cNvCxnSpPr>
            <a:cxnSpLocks/>
          </p:cNvCxnSpPr>
          <p:nvPr userDrawn="1"/>
        </p:nvCxnSpPr>
        <p:spPr>
          <a:xfrm>
            <a:off x="638175" y="1148578"/>
            <a:ext cx="1090519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41D819EF-69C6-45EE-8341-A390CE54D9ED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44" y="5699638"/>
            <a:ext cx="967443" cy="6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14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400" y="346646"/>
            <a:ext cx="11089232" cy="8501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400" y="1196753"/>
            <a:ext cx="11089232" cy="492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84833"/>
            <a:ext cx="900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JICMAIL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632" y="6492875"/>
            <a:ext cx="407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991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ransition>
    <p:fade/>
  </p:transition>
  <p:hf hdr="0" dt="0"/>
  <p:txStyles>
    <p:titleStyle>
      <a:lvl1pPr algn="l" defTabSz="914400" rtl="0" eaLnBrk="1" latinLnBrk="0" hangingPunct="1">
        <a:lnSpc>
          <a:spcPts val="3400"/>
        </a:lnSpc>
        <a:spcBef>
          <a:spcPct val="0"/>
        </a:spcBef>
        <a:buNone/>
        <a:defRPr sz="3200" b="1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.AppleSystemUIFont" charset="-120"/>
        <a:buNone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ct val="20000"/>
        </a:spcBef>
        <a:buFont typeface=".AppleSystemUIFont" charset="-120"/>
        <a:buChar char="*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79388" indent="-179388" algn="l" defTabSz="914400" rtl="0" eaLnBrk="1" latinLnBrk="0" hangingPunct="1">
        <a:spcBef>
          <a:spcPct val="20000"/>
        </a:spcBef>
        <a:buFont typeface=".AppleSystemUIFont" charset="-120"/>
        <a:buChar char="*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4497AA9-FD91-4CF1-B4C7-BD98A3454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93" y="2402402"/>
            <a:ext cx="5323248" cy="340361"/>
          </a:xfrm>
        </p:spPr>
        <p:txBody>
          <a:bodyPr/>
          <a:lstStyle/>
          <a:p>
            <a:r>
              <a:rPr lang="en-GB" dirty="0"/>
              <a:t>Golden Insight 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1FF213-8179-469B-B124-5EA40F08EE81}"/>
              </a:ext>
            </a:extLst>
          </p:cNvPr>
          <p:cNvSpPr txBox="1"/>
          <p:nvPr/>
        </p:nvSpPr>
        <p:spPr>
          <a:xfrm>
            <a:off x="524442" y="3051322"/>
            <a:ext cx="907675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-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Door Drops deliver considerable value to multi-channel campaigns at effective frequency levels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160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9E935-86D1-4427-81D4-DCF9784B8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Balancing frequency is hard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AC53C-67FA-43C6-B620-D072B9489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© JICMAIL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DE639-CF9C-47EC-97E7-A894BF103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6417CC-6C78-4BD9-905F-FEAD471F6E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20138FC-B0BB-44A5-8E2F-95416AB2DF0A}"/>
              </a:ext>
            </a:extLst>
          </p:cNvPr>
          <p:cNvCxnSpPr>
            <a:cxnSpLocks/>
          </p:cNvCxnSpPr>
          <p:nvPr/>
        </p:nvCxnSpPr>
        <p:spPr>
          <a:xfrm flipV="1">
            <a:off x="900440" y="3414236"/>
            <a:ext cx="10211508" cy="14764"/>
          </a:xfrm>
          <a:prstGeom prst="straightConnector1">
            <a:avLst/>
          </a:prstGeom>
          <a:ln w="41275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66CF9F0-22CF-434D-9884-8CEF1EB7DFE6}"/>
              </a:ext>
            </a:extLst>
          </p:cNvPr>
          <p:cNvSpPr txBox="1"/>
          <p:nvPr/>
        </p:nvSpPr>
        <p:spPr>
          <a:xfrm>
            <a:off x="9637890" y="3737113"/>
            <a:ext cx="21339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Wastage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Consumer irritation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AFB4D4-3D40-483E-8810-A132A4D7724C}"/>
              </a:ext>
            </a:extLst>
          </p:cNvPr>
          <p:cNvSpPr txBox="1"/>
          <p:nvPr/>
        </p:nvSpPr>
        <p:spPr>
          <a:xfrm>
            <a:off x="784852" y="3737113"/>
            <a:ext cx="25144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Lack of cut through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787F7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Reduced effectiveness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0AAFA1-C260-406C-9A2B-8BE78E7A4909}"/>
              </a:ext>
            </a:extLst>
          </p:cNvPr>
          <p:cNvSpPr txBox="1"/>
          <p:nvPr/>
        </p:nvSpPr>
        <p:spPr>
          <a:xfrm>
            <a:off x="784852" y="2690889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TOO LITTLE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D692AF-85B6-4AB1-BC38-F1D2E5377C32}"/>
              </a:ext>
            </a:extLst>
          </p:cNvPr>
          <p:cNvSpPr txBox="1"/>
          <p:nvPr/>
        </p:nvSpPr>
        <p:spPr>
          <a:xfrm>
            <a:off x="9637890" y="2683231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TOO MUCH</a:t>
            </a:r>
          </a:p>
        </p:txBody>
      </p:sp>
    </p:spTree>
    <p:extLst>
      <p:ext uri="{BB962C8B-B14F-4D97-AF65-F5344CB8AC3E}">
        <p14:creationId xmlns:p14="http://schemas.microsoft.com/office/powerpoint/2010/main" val="110377344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9DAA7-0CCC-4CD6-BBE7-57F4E337C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6417CC-6C78-4BD9-905F-FEAD471F6E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26" name="Graphic 25" descr="Monitor">
            <a:extLst>
              <a:ext uri="{FF2B5EF4-FFF2-40B4-BE49-F238E27FC236}">
                <a16:creationId xmlns:a16="http://schemas.microsoft.com/office/drawing/2014/main" id="{6BC46E6D-4F6B-4B55-AEF0-B6114BB264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48161" y="2415760"/>
            <a:ext cx="373592" cy="373592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62036B41-7DA2-48F4-94E8-1CD1DB9BD78E}"/>
              </a:ext>
            </a:extLst>
          </p:cNvPr>
          <p:cNvSpPr txBox="1"/>
          <p:nvPr/>
        </p:nvSpPr>
        <p:spPr>
          <a:xfrm>
            <a:off x="2844575" y="1511103"/>
            <a:ext cx="3090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787F7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SCHEDULE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7EA9C82-CD3D-40DC-AF80-E5185B3969E4}"/>
              </a:ext>
            </a:extLst>
          </p:cNvPr>
          <p:cNvSpPr txBox="1"/>
          <p:nvPr/>
        </p:nvSpPr>
        <p:spPr>
          <a:xfrm>
            <a:off x="2861350" y="2001750"/>
            <a:ext cx="547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TV: 315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ED83F8-629A-4188-9A8A-535B54742912}"/>
              </a:ext>
            </a:extLst>
          </p:cNvPr>
          <p:cNvSpPr txBox="1"/>
          <p:nvPr/>
        </p:nvSpPr>
        <p:spPr>
          <a:xfrm>
            <a:off x="2174479" y="2001750"/>
            <a:ext cx="66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GRPs</a:t>
            </a:r>
          </a:p>
        </p:txBody>
      </p:sp>
      <p:sp>
        <p:nvSpPr>
          <p:cNvPr id="72" name="Title 1">
            <a:extLst>
              <a:ext uri="{FF2B5EF4-FFF2-40B4-BE49-F238E27FC236}">
                <a16:creationId xmlns:a16="http://schemas.microsoft.com/office/drawing/2014/main" id="{D5EE8284-7185-479D-8847-4B3651346877}"/>
              </a:ext>
            </a:extLst>
          </p:cNvPr>
          <p:cNvSpPr txBox="1">
            <a:spLocks/>
          </p:cNvSpPr>
          <p:nvPr/>
        </p:nvSpPr>
        <p:spPr>
          <a:xfrm>
            <a:off x="257146" y="6301056"/>
            <a:ext cx="8885686" cy="458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200" b="1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Source: </a:t>
            </a:r>
            <a:r>
              <a:rPr kumimoji="0" lang="en-GB" sz="1200" b="0" i="0" u="none" strike="noStrike" kern="1200" cap="none" spc="-5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TouchPoints</a:t>
            </a:r>
            <a:r>
              <a:rPr kumimoji="0" lang="en-GB" sz="1200" b="0" i="0" u="none" strike="noStrike" kern="12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 2019. All Adult CPM Assumptions: £5.70 TV, £2 Radio, £5 Social (Facebook), Direct Mail cost per item = 22p</a:t>
            </a:r>
          </a:p>
        </p:txBody>
      </p:sp>
      <p:sp>
        <p:nvSpPr>
          <p:cNvPr id="53" name="Title 1">
            <a:extLst>
              <a:ext uri="{FF2B5EF4-FFF2-40B4-BE49-F238E27FC236}">
                <a16:creationId xmlns:a16="http://schemas.microsoft.com/office/drawing/2014/main" id="{30A57674-806F-4643-A3BF-E1C0835A7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564" y="346646"/>
            <a:ext cx="11655800" cy="708392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“In home” media reach 2.5 million people working from home five days a week with a budget of £2.5million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A8532A4-3755-4A50-AD78-1A29D4AF5423}"/>
              </a:ext>
            </a:extLst>
          </p:cNvPr>
          <p:cNvSpPr/>
          <p:nvPr/>
        </p:nvSpPr>
        <p:spPr>
          <a:xfrm>
            <a:off x="2968617" y="2834174"/>
            <a:ext cx="1230522" cy="63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2.5 mill reach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8A63930-36A2-474C-8231-73DAFD883031}"/>
              </a:ext>
            </a:extLst>
          </p:cNvPr>
          <p:cNvSpPr/>
          <p:nvPr/>
        </p:nvSpPr>
        <p:spPr>
          <a:xfrm>
            <a:off x="2968617" y="3528834"/>
            <a:ext cx="1230522" cy="63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37.4 mill impacts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730A14-101A-4EDC-B4A7-7CA6E942B109}"/>
              </a:ext>
            </a:extLst>
          </p:cNvPr>
          <p:cNvSpPr/>
          <p:nvPr/>
        </p:nvSpPr>
        <p:spPr>
          <a:xfrm>
            <a:off x="2968618" y="4243255"/>
            <a:ext cx="1230522" cy="63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£66.82 CPM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E2EB91C-55A8-49CF-AE68-C1175277A3B2}"/>
              </a:ext>
            </a:extLst>
          </p:cNvPr>
          <p:cNvSpPr/>
          <p:nvPr/>
        </p:nvSpPr>
        <p:spPr>
          <a:xfrm>
            <a:off x="4277060" y="3528834"/>
            <a:ext cx="1230522" cy="63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14.9 av. frequency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C043F46-422D-4695-8011-1F95D0065F11}"/>
              </a:ext>
            </a:extLst>
          </p:cNvPr>
          <p:cNvSpPr/>
          <p:nvPr/>
        </p:nvSpPr>
        <p:spPr>
          <a:xfrm>
            <a:off x="4261147" y="2826761"/>
            <a:ext cx="1246435" cy="63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94.2% reach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5874010-D423-4A77-8D13-3C867FD23FB2}"/>
              </a:ext>
            </a:extLst>
          </p:cNvPr>
          <p:cNvSpPr/>
          <p:nvPr/>
        </p:nvSpPr>
        <p:spPr>
          <a:xfrm>
            <a:off x="4277060" y="4243254"/>
            <a:ext cx="1230522" cy="63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80.8% 3+ frequency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761ADE2-CD13-4394-99F4-B8D54CF239BB}"/>
              </a:ext>
            </a:extLst>
          </p:cNvPr>
          <p:cNvSpPr/>
          <p:nvPr/>
        </p:nvSpPr>
        <p:spPr>
          <a:xfrm>
            <a:off x="364564" y="2843053"/>
            <a:ext cx="2352131" cy="594826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Work from home 5 days a week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2C80C70-7523-4A5D-A9BB-BC1C8000B2AE}"/>
              </a:ext>
            </a:extLst>
          </p:cNvPr>
          <p:cNvSpPr/>
          <p:nvPr/>
        </p:nvSpPr>
        <p:spPr>
          <a:xfrm>
            <a:off x="364564" y="3528834"/>
            <a:ext cx="2352131" cy="623466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Budget: £2.5 mil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C27DDB2-7DEC-4A7E-9AF1-71647AD08D8E}"/>
              </a:ext>
            </a:extLst>
          </p:cNvPr>
          <p:cNvSpPr txBox="1"/>
          <p:nvPr/>
        </p:nvSpPr>
        <p:spPr>
          <a:xfrm>
            <a:off x="4042294" y="1984987"/>
            <a:ext cx="758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Radio: 402</a:t>
            </a:r>
          </a:p>
        </p:txBody>
      </p:sp>
      <p:pic>
        <p:nvPicPr>
          <p:cNvPr id="75" name="Graphic 74" descr="Radio">
            <a:extLst>
              <a:ext uri="{FF2B5EF4-FFF2-40B4-BE49-F238E27FC236}">
                <a16:creationId xmlns:a16="http://schemas.microsoft.com/office/drawing/2014/main" id="{08E4867E-E1A0-42C0-B6AB-944DDBA80B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4229105" y="2346464"/>
            <a:ext cx="393897" cy="393897"/>
          </a:xfrm>
          <a:prstGeom prst="rect">
            <a:avLst/>
          </a:prstGeom>
        </p:spPr>
      </p:pic>
      <p:pic>
        <p:nvPicPr>
          <p:cNvPr id="76" name="Graphic 75" descr="Connections">
            <a:extLst>
              <a:ext uri="{FF2B5EF4-FFF2-40B4-BE49-F238E27FC236}">
                <a16:creationId xmlns:a16="http://schemas.microsoft.com/office/drawing/2014/main" id="{F7D5650D-6348-49F1-BEB4-89B7B03FA9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83566" y="2362151"/>
            <a:ext cx="443754" cy="443754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39941639-00B0-476F-9202-FEE5759605DB}"/>
              </a:ext>
            </a:extLst>
          </p:cNvPr>
          <p:cNvSpPr txBox="1"/>
          <p:nvPr/>
        </p:nvSpPr>
        <p:spPr>
          <a:xfrm>
            <a:off x="3209992" y="1984987"/>
            <a:ext cx="109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693</a:t>
            </a:r>
          </a:p>
        </p:txBody>
      </p:sp>
    </p:spTree>
    <p:extLst>
      <p:ext uri="{BB962C8B-B14F-4D97-AF65-F5344CB8AC3E}">
        <p14:creationId xmlns:p14="http://schemas.microsoft.com/office/powerpoint/2010/main" val="123783430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9DAA7-0CCC-4CD6-BBE7-57F4E337C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6417CC-6C78-4BD9-905F-FEAD471F6E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26" name="Graphic 25" descr="Monitor">
            <a:extLst>
              <a:ext uri="{FF2B5EF4-FFF2-40B4-BE49-F238E27FC236}">
                <a16:creationId xmlns:a16="http://schemas.microsoft.com/office/drawing/2014/main" id="{6BC46E6D-4F6B-4B55-AEF0-B6114BB264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48161" y="2415760"/>
            <a:ext cx="373592" cy="373592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62036B41-7DA2-48F4-94E8-1CD1DB9BD78E}"/>
              </a:ext>
            </a:extLst>
          </p:cNvPr>
          <p:cNvSpPr txBox="1"/>
          <p:nvPr/>
        </p:nvSpPr>
        <p:spPr>
          <a:xfrm>
            <a:off x="2844575" y="1511103"/>
            <a:ext cx="3090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787F7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SCHEDULE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7EA9C82-CD3D-40DC-AF80-E5185B3969E4}"/>
              </a:ext>
            </a:extLst>
          </p:cNvPr>
          <p:cNvSpPr txBox="1"/>
          <p:nvPr/>
        </p:nvSpPr>
        <p:spPr>
          <a:xfrm>
            <a:off x="2861350" y="2001750"/>
            <a:ext cx="547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TV: 315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ED83F8-629A-4188-9A8A-535B54742912}"/>
              </a:ext>
            </a:extLst>
          </p:cNvPr>
          <p:cNvSpPr txBox="1"/>
          <p:nvPr/>
        </p:nvSpPr>
        <p:spPr>
          <a:xfrm>
            <a:off x="2174479" y="2001750"/>
            <a:ext cx="66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GRPs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21AEE7-1192-488D-909B-7F85EF31F428}"/>
              </a:ext>
            </a:extLst>
          </p:cNvPr>
          <p:cNvSpPr/>
          <p:nvPr/>
        </p:nvSpPr>
        <p:spPr>
          <a:xfrm>
            <a:off x="2968618" y="4956320"/>
            <a:ext cx="1230522" cy="6303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27% of reach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5180136-F2F5-4A61-807D-2B626FB2936A}"/>
              </a:ext>
            </a:extLst>
          </p:cNvPr>
          <p:cNvSpPr/>
          <p:nvPr/>
        </p:nvSpPr>
        <p:spPr>
          <a:xfrm>
            <a:off x="4277060" y="4956319"/>
            <a:ext cx="1230522" cy="6303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49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£479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1984CF2-5D3D-41D1-80FE-C42D7FD9C2A2}"/>
              </a:ext>
            </a:extLst>
          </p:cNvPr>
          <p:cNvSpPr/>
          <p:nvPr/>
        </p:nvSpPr>
        <p:spPr>
          <a:xfrm>
            <a:off x="364564" y="4975215"/>
            <a:ext cx="2352131" cy="5948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Frequency 6 to 10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D54215-2E02-4B67-8C3E-C1856E267F93}"/>
              </a:ext>
            </a:extLst>
          </p:cNvPr>
          <p:cNvSpPr/>
          <p:nvPr/>
        </p:nvSpPr>
        <p:spPr>
          <a:xfrm>
            <a:off x="6370244" y="2798254"/>
            <a:ext cx="1230522" cy="63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2.6 mill reach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4327815-5CCA-409D-9646-4D79B8C0B34E}"/>
              </a:ext>
            </a:extLst>
          </p:cNvPr>
          <p:cNvSpPr/>
          <p:nvPr/>
        </p:nvSpPr>
        <p:spPr>
          <a:xfrm>
            <a:off x="6370244" y="3492914"/>
            <a:ext cx="1230522" cy="63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44.4 mill impacts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A0E1CB-012A-4C50-9000-46C0794134AB}"/>
              </a:ext>
            </a:extLst>
          </p:cNvPr>
          <p:cNvSpPr/>
          <p:nvPr/>
        </p:nvSpPr>
        <p:spPr>
          <a:xfrm>
            <a:off x="6370245" y="4207335"/>
            <a:ext cx="1230522" cy="63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£56.34 CPM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43903C-3599-4DAE-AF20-994E5E300257}"/>
              </a:ext>
            </a:extLst>
          </p:cNvPr>
          <p:cNvSpPr/>
          <p:nvPr/>
        </p:nvSpPr>
        <p:spPr>
          <a:xfrm>
            <a:off x="8234614" y="3496049"/>
            <a:ext cx="1230522" cy="63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17.01 av. frequency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A030083-A811-4DB3-8F20-FF3894DA6ACF}"/>
              </a:ext>
            </a:extLst>
          </p:cNvPr>
          <p:cNvSpPr/>
          <p:nvPr/>
        </p:nvSpPr>
        <p:spPr>
          <a:xfrm>
            <a:off x="8218701" y="2793976"/>
            <a:ext cx="1246435" cy="63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98.4% reach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4A1497-8EA1-4958-83AE-8A6A68B4A5D3}"/>
              </a:ext>
            </a:extLst>
          </p:cNvPr>
          <p:cNvSpPr/>
          <p:nvPr/>
        </p:nvSpPr>
        <p:spPr>
          <a:xfrm>
            <a:off x="8234614" y="4210469"/>
            <a:ext cx="1230522" cy="63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92.9% 3+ frequency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E19AD94-B55C-46F2-BA29-10F6AC6D890A}"/>
              </a:ext>
            </a:extLst>
          </p:cNvPr>
          <p:cNvSpPr/>
          <p:nvPr/>
        </p:nvSpPr>
        <p:spPr>
          <a:xfrm>
            <a:off x="6370245" y="4920400"/>
            <a:ext cx="1230522" cy="6303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28% of reach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CE8940D-EBD7-4B44-8ADF-EB18C595FC2A}"/>
              </a:ext>
            </a:extLst>
          </p:cNvPr>
          <p:cNvSpPr/>
          <p:nvPr/>
        </p:nvSpPr>
        <p:spPr>
          <a:xfrm>
            <a:off x="8234614" y="4923534"/>
            <a:ext cx="1230522" cy="6303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£432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CFC2BED-2DAF-466A-9EE2-B4A00CDED62F}"/>
              </a:ext>
            </a:extLst>
          </p:cNvPr>
          <p:cNvSpPr txBox="1"/>
          <p:nvPr/>
        </p:nvSpPr>
        <p:spPr>
          <a:xfrm>
            <a:off x="6203108" y="1488573"/>
            <a:ext cx="424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787F7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SCHEDULE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95EF00-C4FB-4838-BC7D-F2F2CA530529}"/>
              </a:ext>
            </a:extLst>
          </p:cNvPr>
          <p:cNvSpPr txBox="1"/>
          <p:nvPr/>
        </p:nvSpPr>
        <p:spPr>
          <a:xfrm>
            <a:off x="7604291" y="2952846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787F7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+4%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AEBDFAF-048A-4CDE-9F7B-CEAD4AA3305A}"/>
              </a:ext>
            </a:extLst>
          </p:cNvPr>
          <p:cNvSpPr txBox="1"/>
          <p:nvPr/>
        </p:nvSpPr>
        <p:spPr>
          <a:xfrm>
            <a:off x="9489614" y="2952846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787F7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+5%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57493B0-120D-49D8-951E-CC544AF91930}"/>
              </a:ext>
            </a:extLst>
          </p:cNvPr>
          <p:cNvSpPr txBox="1"/>
          <p:nvPr/>
        </p:nvSpPr>
        <p:spPr>
          <a:xfrm>
            <a:off x="7604291" y="3627195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787F7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+19%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3E93818-66E8-4089-A3C5-4D172C72C518}"/>
              </a:ext>
            </a:extLst>
          </p:cNvPr>
          <p:cNvSpPr txBox="1"/>
          <p:nvPr/>
        </p:nvSpPr>
        <p:spPr>
          <a:xfrm>
            <a:off x="9489614" y="3627195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787F7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+14%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B74CF3E-D850-41D2-B6AE-3BE806907060}"/>
              </a:ext>
            </a:extLst>
          </p:cNvPr>
          <p:cNvSpPr txBox="1"/>
          <p:nvPr/>
        </p:nvSpPr>
        <p:spPr>
          <a:xfrm>
            <a:off x="7636569" y="4339047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787F7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-16%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2A99F2D-1EF2-4FCD-B33F-897A16A34D8E}"/>
              </a:ext>
            </a:extLst>
          </p:cNvPr>
          <p:cNvSpPr txBox="1"/>
          <p:nvPr/>
        </p:nvSpPr>
        <p:spPr>
          <a:xfrm>
            <a:off x="9530770" y="4339047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787F7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+15%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A5CFFF6-2156-45E3-B1A7-BC41BD1A3BF1}"/>
              </a:ext>
            </a:extLst>
          </p:cNvPr>
          <p:cNvSpPr txBox="1"/>
          <p:nvPr/>
        </p:nvSpPr>
        <p:spPr>
          <a:xfrm>
            <a:off x="7636568" y="5044419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787F7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+4%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97A9033-C50F-40ED-8E8F-19EBCEC7A04E}"/>
              </a:ext>
            </a:extLst>
          </p:cNvPr>
          <p:cNvSpPr txBox="1"/>
          <p:nvPr/>
        </p:nvSpPr>
        <p:spPr>
          <a:xfrm>
            <a:off x="9530770" y="5037939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787F7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-10%</a:t>
            </a:r>
          </a:p>
        </p:txBody>
      </p:sp>
      <p:sp>
        <p:nvSpPr>
          <p:cNvPr id="72" name="Title 1">
            <a:extLst>
              <a:ext uri="{FF2B5EF4-FFF2-40B4-BE49-F238E27FC236}">
                <a16:creationId xmlns:a16="http://schemas.microsoft.com/office/drawing/2014/main" id="{D5EE8284-7185-479D-8847-4B3651346877}"/>
              </a:ext>
            </a:extLst>
          </p:cNvPr>
          <p:cNvSpPr txBox="1">
            <a:spLocks/>
          </p:cNvSpPr>
          <p:nvPr/>
        </p:nvSpPr>
        <p:spPr>
          <a:xfrm>
            <a:off x="257146" y="6301056"/>
            <a:ext cx="9876674" cy="458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200" b="1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Source: </a:t>
            </a:r>
            <a:r>
              <a:rPr kumimoji="0" lang="en-GB" sz="1200" b="0" i="0" u="none" strike="noStrike" kern="1200" cap="none" spc="-5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TouchPoints</a:t>
            </a:r>
            <a:r>
              <a:rPr kumimoji="0" lang="en-GB" sz="1200" b="0" i="0" u="none" strike="noStrike" kern="12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 2019. All Adult CPM Assumptions: £5.70 TV, £2 Radio, £5 Social (Facebook), Door Drop cost per item = 5p *1 mill door drops x 4 bursts</a:t>
            </a:r>
          </a:p>
        </p:txBody>
      </p:sp>
      <p:sp>
        <p:nvSpPr>
          <p:cNvPr id="53" name="Title 1">
            <a:extLst>
              <a:ext uri="{FF2B5EF4-FFF2-40B4-BE49-F238E27FC236}">
                <a16:creationId xmlns:a16="http://schemas.microsoft.com/office/drawing/2014/main" id="{30A57674-806F-4643-A3BF-E1C0835A7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564" y="346646"/>
            <a:ext cx="11655800" cy="708392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Add Door Drops: Four bursts of door drops improve overall campaign CPMs, and effective frequency CPMs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A8532A4-3755-4A50-AD78-1A29D4AF5423}"/>
              </a:ext>
            </a:extLst>
          </p:cNvPr>
          <p:cNvSpPr/>
          <p:nvPr/>
        </p:nvSpPr>
        <p:spPr>
          <a:xfrm>
            <a:off x="2968617" y="2834174"/>
            <a:ext cx="1230522" cy="63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2.5 mill reach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8A63930-36A2-474C-8231-73DAFD883031}"/>
              </a:ext>
            </a:extLst>
          </p:cNvPr>
          <p:cNvSpPr/>
          <p:nvPr/>
        </p:nvSpPr>
        <p:spPr>
          <a:xfrm>
            <a:off x="2968617" y="3528834"/>
            <a:ext cx="1230522" cy="63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37.4 mill impacts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730A14-101A-4EDC-B4A7-7CA6E942B109}"/>
              </a:ext>
            </a:extLst>
          </p:cNvPr>
          <p:cNvSpPr/>
          <p:nvPr/>
        </p:nvSpPr>
        <p:spPr>
          <a:xfrm>
            <a:off x="2968618" y="4243255"/>
            <a:ext cx="1230522" cy="63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£66.82 CPM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E2EB91C-55A8-49CF-AE68-C1175277A3B2}"/>
              </a:ext>
            </a:extLst>
          </p:cNvPr>
          <p:cNvSpPr/>
          <p:nvPr/>
        </p:nvSpPr>
        <p:spPr>
          <a:xfrm>
            <a:off x="4277060" y="3528834"/>
            <a:ext cx="1230522" cy="63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14.9 av. frequency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C043F46-422D-4695-8011-1F95D0065F11}"/>
              </a:ext>
            </a:extLst>
          </p:cNvPr>
          <p:cNvSpPr/>
          <p:nvPr/>
        </p:nvSpPr>
        <p:spPr>
          <a:xfrm>
            <a:off x="4261147" y="2826761"/>
            <a:ext cx="1246435" cy="63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94.2% reach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5874010-D423-4A77-8D13-3C867FD23FB2}"/>
              </a:ext>
            </a:extLst>
          </p:cNvPr>
          <p:cNvSpPr/>
          <p:nvPr/>
        </p:nvSpPr>
        <p:spPr>
          <a:xfrm>
            <a:off x="4277060" y="4243254"/>
            <a:ext cx="1230522" cy="63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80.8% 3+ frequency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761ADE2-CD13-4394-99F4-B8D54CF239BB}"/>
              </a:ext>
            </a:extLst>
          </p:cNvPr>
          <p:cNvSpPr/>
          <p:nvPr/>
        </p:nvSpPr>
        <p:spPr>
          <a:xfrm>
            <a:off x="364564" y="2843053"/>
            <a:ext cx="2352131" cy="594826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Work from home 5 days a week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2C80C70-7523-4A5D-A9BB-BC1C8000B2AE}"/>
              </a:ext>
            </a:extLst>
          </p:cNvPr>
          <p:cNvSpPr/>
          <p:nvPr/>
        </p:nvSpPr>
        <p:spPr>
          <a:xfrm>
            <a:off x="364564" y="3528834"/>
            <a:ext cx="2352131" cy="623466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Budget: £2.5 mil</a:t>
            </a:r>
          </a:p>
        </p:txBody>
      </p:sp>
      <p:pic>
        <p:nvPicPr>
          <p:cNvPr id="61" name="Graphic 60" descr="Monitor">
            <a:extLst>
              <a:ext uri="{FF2B5EF4-FFF2-40B4-BE49-F238E27FC236}">
                <a16:creationId xmlns:a16="http://schemas.microsoft.com/office/drawing/2014/main" id="{3FBB7A3A-043F-460F-99F5-67CDE08587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0182" y="2375209"/>
            <a:ext cx="373592" cy="373592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FAE2B538-2B0A-42EC-9702-9D6415E81D96}"/>
              </a:ext>
            </a:extLst>
          </p:cNvPr>
          <p:cNvSpPr txBox="1"/>
          <p:nvPr/>
        </p:nvSpPr>
        <p:spPr>
          <a:xfrm>
            <a:off x="6253371" y="1961199"/>
            <a:ext cx="547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TV: 282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6E77348-2866-45E6-BE22-0B82D44688BD}"/>
              </a:ext>
            </a:extLst>
          </p:cNvPr>
          <p:cNvSpPr txBox="1"/>
          <p:nvPr/>
        </p:nvSpPr>
        <p:spPr>
          <a:xfrm>
            <a:off x="5566500" y="1961199"/>
            <a:ext cx="66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GRPs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C27DDB2-7DEC-4A7E-9AF1-71647AD08D8E}"/>
              </a:ext>
            </a:extLst>
          </p:cNvPr>
          <p:cNvSpPr txBox="1"/>
          <p:nvPr/>
        </p:nvSpPr>
        <p:spPr>
          <a:xfrm>
            <a:off x="4042294" y="1984987"/>
            <a:ext cx="758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Radio: 402</a:t>
            </a:r>
          </a:p>
        </p:txBody>
      </p:sp>
      <p:pic>
        <p:nvPicPr>
          <p:cNvPr id="75" name="Graphic 74" descr="Radio">
            <a:extLst>
              <a:ext uri="{FF2B5EF4-FFF2-40B4-BE49-F238E27FC236}">
                <a16:creationId xmlns:a16="http://schemas.microsoft.com/office/drawing/2014/main" id="{08E4867E-E1A0-42C0-B6AB-944DDBA80B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4229105" y="2346464"/>
            <a:ext cx="393897" cy="393897"/>
          </a:xfrm>
          <a:prstGeom prst="rect">
            <a:avLst/>
          </a:prstGeom>
        </p:spPr>
      </p:pic>
      <p:pic>
        <p:nvPicPr>
          <p:cNvPr id="76" name="Graphic 75" descr="Connections">
            <a:extLst>
              <a:ext uri="{FF2B5EF4-FFF2-40B4-BE49-F238E27FC236}">
                <a16:creationId xmlns:a16="http://schemas.microsoft.com/office/drawing/2014/main" id="{F7D5650D-6348-49F1-BEB4-89B7B03FA9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83566" y="2362151"/>
            <a:ext cx="443754" cy="443754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39941639-00B0-476F-9202-FEE5759605DB}"/>
              </a:ext>
            </a:extLst>
          </p:cNvPr>
          <p:cNvSpPr txBox="1"/>
          <p:nvPr/>
        </p:nvSpPr>
        <p:spPr>
          <a:xfrm>
            <a:off x="3209992" y="1984987"/>
            <a:ext cx="109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693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83C2767-AC2C-42E7-A790-8FE4941EF697}"/>
              </a:ext>
            </a:extLst>
          </p:cNvPr>
          <p:cNvSpPr txBox="1"/>
          <p:nvPr/>
        </p:nvSpPr>
        <p:spPr>
          <a:xfrm>
            <a:off x="7430915" y="1940907"/>
            <a:ext cx="758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Radio: 389</a:t>
            </a:r>
          </a:p>
        </p:txBody>
      </p:sp>
      <p:pic>
        <p:nvPicPr>
          <p:cNvPr id="79" name="Graphic 78" descr="Radio">
            <a:extLst>
              <a:ext uri="{FF2B5EF4-FFF2-40B4-BE49-F238E27FC236}">
                <a16:creationId xmlns:a16="http://schemas.microsoft.com/office/drawing/2014/main" id="{1A52D34E-7E65-43E3-9502-0620157A6E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7617726" y="2302384"/>
            <a:ext cx="393897" cy="393897"/>
          </a:xfrm>
          <a:prstGeom prst="rect">
            <a:avLst/>
          </a:prstGeom>
        </p:spPr>
      </p:pic>
      <p:pic>
        <p:nvPicPr>
          <p:cNvPr id="80" name="Graphic 79" descr="Connections">
            <a:extLst>
              <a:ext uri="{FF2B5EF4-FFF2-40B4-BE49-F238E27FC236}">
                <a16:creationId xmlns:a16="http://schemas.microsoft.com/office/drawing/2014/main" id="{C2BC6DD5-0C53-4F18-92FF-04C5C8CB80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72187" y="2318071"/>
            <a:ext cx="443754" cy="443754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EFE0C8A5-B378-49DE-80EE-2AD26080545B}"/>
              </a:ext>
            </a:extLst>
          </p:cNvPr>
          <p:cNvSpPr txBox="1"/>
          <p:nvPr/>
        </p:nvSpPr>
        <p:spPr>
          <a:xfrm>
            <a:off x="6598613" y="1940907"/>
            <a:ext cx="109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640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030C0FA-0DC9-4BD9-8798-355E71390C7C}"/>
              </a:ext>
            </a:extLst>
          </p:cNvPr>
          <p:cNvSpPr txBox="1"/>
          <p:nvPr/>
        </p:nvSpPr>
        <p:spPr>
          <a:xfrm>
            <a:off x="8001214" y="1924937"/>
            <a:ext cx="980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Door Drop: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78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271*</a:t>
            </a:r>
          </a:p>
        </p:txBody>
      </p:sp>
      <p:pic>
        <p:nvPicPr>
          <p:cNvPr id="59" name="Graphic 58" descr="Paper">
            <a:extLst>
              <a:ext uri="{FF2B5EF4-FFF2-40B4-BE49-F238E27FC236}">
                <a16:creationId xmlns:a16="http://schemas.microsoft.com/office/drawing/2014/main" id="{E18AD786-479C-4304-B05D-BBDB72E48CE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24277" y="2361446"/>
            <a:ext cx="350326" cy="350326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47F76AC3-53DD-42FE-B53D-4E75A978E32D}"/>
              </a:ext>
            </a:extLst>
          </p:cNvPr>
          <p:cNvSpPr/>
          <p:nvPr/>
        </p:nvSpPr>
        <p:spPr>
          <a:xfrm>
            <a:off x="8036730" y="1912711"/>
            <a:ext cx="874188" cy="82765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872064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Office Theme">
  <a:themeElements>
    <a:clrScheme name="Custom 157">
      <a:dk1>
        <a:sysClr val="windowText" lastClr="000000"/>
      </a:dk1>
      <a:lt1>
        <a:sysClr val="window" lastClr="FFFFFF"/>
      </a:lt1>
      <a:dk2>
        <a:srgbClr val="FD7E14"/>
      </a:dk2>
      <a:lt2>
        <a:srgbClr val="798080"/>
      </a:lt2>
      <a:accent1>
        <a:srgbClr val="00BFD5"/>
      </a:accent1>
      <a:accent2>
        <a:srgbClr val="4A287B"/>
      </a:accent2>
      <a:accent3>
        <a:srgbClr val="33BF00"/>
      </a:accent3>
      <a:accent4>
        <a:srgbClr val="2A3080"/>
      </a:accent4>
      <a:accent5>
        <a:srgbClr val="FF0048"/>
      </a:accent5>
      <a:accent6>
        <a:srgbClr val="FFCD00"/>
      </a:accent6>
      <a:hlink>
        <a:srgbClr val="0563C1"/>
      </a:hlink>
      <a:folHlink>
        <a:srgbClr val="954F72"/>
      </a:folHlink>
    </a:clrScheme>
    <a:fontScheme name="Custom 1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ICMail Presentation Template 290719.potx  -  AutoRecovered" id="{CF7C327C-8297-4CC8-B080-A42269422132}" vid="{5AA178FC-CB50-430C-AE70-2AD612EF728F}"/>
    </a:ext>
  </a:extLst>
</a:theme>
</file>

<file path=ppt/theme/theme2.xml><?xml version="1.0" encoding="utf-8"?>
<a:theme xmlns:a="http://schemas.openxmlformats.org/drawingml/2006/main" name="1_Green">
  <a:themeElements>
    <a:clrScheme name="JIC">
      <a:dk1>
        <a:srgbClr val="000000"/>
      </a:dk1>
      <a:lt1>
        <a:srgbClr val="FFFFFF"/>
      </a:lt1>
      <a:dk2>
        <a:srgbClr val="787F7F"/>
      </a:dk2>
      <a:lt2>
        <a:srgbClr val="FFFFFF"/>
      </a:lt2>
      <a:accent1>
        <a:srgbClr val="33BE00"/>
      </a:accent1>
      <a:accent2>
        <a:srgbClr val="00BFD5"/>
      </a:accent2>
      <a:accent3>
        <a:srgbClr val="1400D5"/>
      </a:accent3>
      <a:accent4>
        <a:srgbClr val="FFCD00"/>
      </a:accent4>
      <a:accent5>
        <a:srgbClr val="FF0048"/>
      </a:accent5>
      <a:accent6>
        <a:srgbClr val="2A3080"/>
      </a:accent6>
      <a:hlink>
        <a:srgbClr val="49287B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383</Words>
  <Application>Microsoft Office PowerPoint</Application>
  <PresentationFormat>Widescreen</PresentationFormat>
  <Paragraphs>77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.AppleSystemUIFont</vt:lpstr>
      <vt:lpstr>Arial</vt:lpstr>
      <vt:lpstr>Calibri</vt:lpstr>
      <vt:lpstr>1_Office Theme</vt:lpstr>
      <vt:lpstr>1_Green</vt:lpstr>
      <vt:lpstr>Golden Insight 8</vt:lpstr>
      <vt:lpstr>Balancing frequency is hard</vt:lpstr>
      <vt:lpstr>“In home” media reach 2.5 million people working from home five days a week with a budget of £2.5million</vt:lpstr>
      <vt:lpstr>Add Door Drops: Four bursts of door drops improve overall campaign CPMs, and effective frequency CPMs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Golden Insight 8</dc:title>
  <dc:creator>Tara Pickles</dc:creator>
  <cp:lastModifiedBy>Tara Pickles</cp:lastModifiedBy>
  <cp:revision>1</cp:revision>
  <dcterms:created xsi:type="dcterms:W3CDTF">2021-03-30T10:35:38Z</dcterms:created>
  <dcterms:modified xsi:type="dcterms:W3CDTF">2021-03-30T10:35:59Z</dcterms:modified>
</cp:coreProperties>
</file>