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0" r:id="rId2"/>
    <p:sldMasterId id="2147483688" r:id="rId3"/>
    <p:sldMasterId id="2147483695" r:id="rId4"/>
  </p:sldMasterIdLst>
  <p:notesMasterIdLst>
    <p:notesMasterId r:id="rId19"/>
  </p:notesMasterIdLst>
  <p:sldIdLst>
    <p:sldId id="256" r:id="rId5"/>
    <p:sldId id="3674" r:id="rId6"/>
    <p:sldId id="3686" r:id="rId7"/>
    <p:sldId id="3675" r:id="rId8"/>
    <p:sldId id="3676" r:id="rId9"/>
    <p:sldId id="3678" r:id="rId10"/>
    <p:sldId id="3680" r:id="rId11"/>
    <p:sldId id="3681" r:id="rId12"/>
    <p:sldId id="3677" r:id="rId13"/>
    <p:sldId id="3685" r:id="rId14"/>
    <p:sldId id="3679" r:id="rId15"/>
    <p:sldId id="3682" r:id="rId16"/>
    <p:sldId id="3688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E5E5E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4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2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Organisation</a:t>
            </a:r>
            <a:r>
              <a:rPr lang="en-US" baseline="0" dirty="0"/>
              <a:t> type</a:t>
            </a:r>
            <a:endParaRPr lang="en-US" dirty="0"/>
          </a:p>
        </c:rich>
      </c:tx>
      <c:layout>
        <c:manualLayout>
          <c:xMode val="edge"/>
          <c:yMode val="edge"/>
          <c:x val="0.39350806743029459"/>
          <c:y val="1.9097982777404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CE7-431B-9D92-1B46ECA19523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CE7-431B-9D92-1B46ECA195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E7-431B-9D92-1B46ECA195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80-44CF-B06D-D2B7D3CC632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CE7-431B-9D92-1B46ECA19523}"/>
              </c:ext>
            </c:extLst>
          </c:dPt>
          <c:dPt>
            <c:idx val="5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E7-431B-9D92-1B46ECA19523}"/>
              </c:ext>
            </c:extLst>
          </c:dPt>
          <c:dLbls>
            <c:dLbl>
              <c:idx val="0"/>
              <c:layout>
                <c:manualLayout>
                  <c:x val="7.7428136082842228E-2"/>
                  <c:y val="3.34559167224946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E7-431B-9D92-1B46ECA19523}"/>
                </c:ext>
              </c:extLst>
            </c:dLbl>
            <c:dLbl>
              <c:idx val="1"/>
              <c:layout>
                <c:manualLayout>
                  <c:x val="7.3193610333464445E-3"/>
                  <c:y val="5.489810992003131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E7-431B-9D92-1B46ECA19523}"/>
                </c:ext>
              </c:extLst>
            </c:dLbl>
            <c:dLbl>
              <c:idx val="2"/>
              <c:layout>
                <c:manualLayout>
                  <c:x val="1.392981679121867E-2"/>
                  <c:y val="-3.216391637261440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E7-431B-9D92-1B46ECA19523}"/>
                </c:ext>
              </c:extLst>
            </c:dLbl>
            <c:dLbl>
              <c:idx val="4"/>
              <c:layout>
                <c:manualLayout>
                  <c:x val="0.14108682503115172"/>
                  <c:y val="-0.17303080224073714"/>
                </c:manualLayout>
              </c:layout>
              <c:tx>
                <c:rich>
                  <a:bodyPr/>
                  <a:lstStyle/>
                  <a:p>
                    <a:fld id="{4E427AD2-6B91-40A3-ADBD-E4562F3F0832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2710D294-5957-45AB-9E8B-23C65F3168BB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CE7-431B-9D92-1B46ECA1952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BD8298F-BB2A-4F0F-9092-4CE6FA66159E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F9367D09-D282-4FFC-9569-51F0FC0878F3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CE7-431B-9D92-1B46ECA19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Advertiser</c:v>
                </c:pt>
                <c:pt idx="1">
                  <c:v>Media agency</c:v>
                </c:pt>
                <c:pt idx="2">
                  <c:v>Integrated or creative agency</c:v>
                </c:pt>
                <c:pt idx="3">
                  <c:v>Direct marketing / specialist data or mail agency</c:v>
                </c:pt>
                <c:pt idx="4">
                  <c:v>A mail sell side oganisation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0.10529999434947968</c:v>
                </c:pt>
                <c:pt idx="1">
                  <c:v>0.17540000379085541</c:v>
                </c:pt>
                <c:pt idx="2">
                  <c:v>3.5099998116493225E-2</c:v>
                </c:pt>
                <c:pt idx="3">
                  <c:v>0.1403999924659729</c:v>
                </c:pt>
                <c:pt idx="4">
                  <c:v>0.33330002427101135</c:v>
                </c:pt>
                <c:pt idx="5">
                  <c:v>0.21049998700618744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7-431B-9D92-1B46ECA19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Seniority</a:t>
            </a:r>
          </a:p>
        </c:rich>
      </c:tx>
      <c:layout>
        <c:manualLayout>
          <c:xMode val="edge"/>
          <c:yMode val="edge"/>
          <c:x val="0.39350806743029459"/>
          <c:y val="1.9097982777404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BA-4513-8F9E-E846DAD4E722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BA-4513-8F9E-E846DAD4E7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BA-4513-8F9E-E846DAD4E72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BA-4513-8F9E-E846DAD4E72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BA-4513-8F9E-E846DAD4E722}"/>
              </c:ext>
            </c:extLst>
          </c:dPt>
          <c:dLbls>
            <c:dLbl>
              <c:idx val="0"/>
              <c:layout>
                <c:manualLayout>
                  <c:x val="7.7428136082842228E-2"/>
                  <c:y val="3.34559167224946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A-4513-8F9E-E846DAD4E722}"/>
                </c:ext>
              </c:extLst>
            </c:dLbl>
            <c:dLbl>
              <c:idx val="1"/>
              <c:layout>
                <c:manualLayout>
                  <c:x val="7.3193610333464445E-3"/>
                  <c:y val="5.489810992003131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A-4513-8F9E-E846DAD4E722}"/>
                </c:ext>
              </c:extLst>
            </c:dLbl>
            <c:dLbl>
              <c:idx val="2"/>
              <c:layout>
                <c:manualLayout>
                  <c:x val="1.392981679121867E-2"/>
                  <c:y val="-3.216391637261440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BA-4513-8F9E-E846DAD4E72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BA-4513-8F9E-E846DAD4E7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Director or C-Suite</c:v>
                </c:pt>
                <c:pt idx="1">
                  <c:v>Senior management</c:v>
                </c:pt>
                <c:pt idx="2">
                  <c:v>Middle management</c:v>
                </c:pt>
                <c:pt idx="3">
                  <c:v>Exec Level</c:v>
                </c:pt>
                <c:pt idx="4">
                  <c:v>Other (Please specify)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0.15790000557899475</c:v>
                </c:pt>
                <c:pt idx="1">
                  <c:v>0.42110002040863037</c:v>
                </c:pt>
                <c:pt idx="2">
                  <c:v>0.35089999437332153</c:v>
                </c:pt>
                <c:pt idx="3">
                  <c:v>5.2600003778934479E-2</c:v>
                </c:pt>
                <c:pt idx="4">
                  <c:v>1.7500000074505806E-2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BA-4513-8F9E-E846DAD4E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familiar are you with JICMAIL?</a:t>
            </a:r>
          </a:p>
        </c:rich>
      </c:tx>
      <c:layout>
        <c:manualLayout>
          <c:xMode val="edge"/>
          <c:yMode val="edge"/>
          <c:x val="0.19470172898661778"/>
          <c:y val="1.9097982777404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798464209765039"/>
          <c:y val="0.26764966324451872"/>
          <c:w val="0.39951609939257055"/>
          <c:h val="0.6390000995757220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8D-45BF-82B1-57757BAB1000}"/>
              </c:ext>
            </c:extLst>
          </c:dPt>
          <c:dPt>
            <c:idx val="1"/>
            <c:bubble3D val="0"/>
            <c:explosion val="4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8D-45BF-82B1-57757BAB10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8D-45BF-82B1-57757BAB10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8D-45BF-82B1-57757BAB100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28D-45BF-82B1-57757BAB1000}"/>
              </c:ext>
            </c:extLst>
          </c:dPt>
          <c:dLbls>
            <c:dLbl>
              <c:idx val="0"/>
              <c:layout>
                <c:manualLayout>
                  <c:x val="-3.1218532565399268E-3"/>
                  <c:y val="3.3455840836884555E-2"/>
                </c:manualLayout>
              </c:layout>
              <c:tx>
                <c:rich>
                  <a:bodyPr/>
                  <a:lstStyle/>
                  <a:p>
                    <a:fld id="{4EA1D474-7174-481B-90CA-ED87C7624D50}" type="CATEGORYNAME">
                      <a:rPr lang="en-US" b="1" i="0"/>
                      <a:pPr/>
                      <a:t>[CATEGORY NAME]</a:t>
                    </a:fld>
                    <a:r>
                      <a:rPr lang="en-US" b="1" i="0" baseline="0" dirty="0"/>
                      <a:t>, </a:t>
                    </a:r>
                    <a:fld id="{EA7CFC96-9F14-4C16-A013-AB77AA73F05D}" type="VALUE">
                      <a:rPr lang="en-US" b="1" i="0" baseline="0"/>
                      <a:pPr/>
                      <a:t>[VALUE]</a:t>
                    </a:fld>
                    <a:endParaRPr lang="en-US" b="1" i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8D-45BF-82B1-57757BAB1000}"/>
                </c:ext>
              </c:extLst>
            </c:dLbl>
            <c:dLbl>
              <c:idx val="1"/>
              <c:layout>
                <c:manualLayout>
                  <c:x val="7.3193610333464445E-3"/>
                  <c:y val="5.4898109920031319E-3"/>
                </c:manualLayout>
              </c:layout>
              <c:tx>
                <c:rich>
                  <a:bodyPr/>
                  <a:lstStyle/>
                  <a:p>
                    <a:fld id="{9779E11D-D5D5-4FAC-9481-3FD7266D8D0D}" type="CATEGORYNAME">
                      <a:rPr lang="en-US" b="1"/>
                      <a:pPr/>
                      <a:t>[CATEGORY NAME]</a:t>
                    </a:fld>
                    <a:r>
                      <a:rPr lang="en-US" b="1" baseline="0" dirty="0"/>
                      <a:t>, </a:t>
                    </a:r>
                    <a:fld id="{59FEAA49-CF9A-48E5-A0FF-C8B3377A615D}" type="VALUE">
                      <a:rPr lang="en-US" b="1" baseline="0"/>
                      <a:pPr/>
                      <a:t>[VALUE]</a:t>
                    </a:fld>
                    <a:endParaRPr lang="en-US" b="1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8D-45BF-82B1-57757BAB100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8D-45BF-82B1-57757BAB100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7919D4D-E6B4-4097-9C89-2E5A1928C281}" type="CATEGORYNAME">
                      <a:rPr lang="en-US" sz="1100"/>
                      <a:pPr/>
                      <a:t>[CATEGORY NAME]</a:t>
                    </a:fld>
                    <a:r>
                      <a:rPr lang="en-US" sz="1100" baseline="0" dirty="0"/>
                      <a:t>, </a:t>
                    </a:r>
                    <a:fld id="{42212C0D-5BD8-4B5F-93A5-2FD9B7B5095F}" type="VALUE">
                      <a:rPr lang="en-US" sz="1100" baseline="0"/>
                      <a:pPr/>
                      <a:t>[VALUE]</a:t>
                    </a:fld>
                    <a:endParaRPr lang="en-US" sz="110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28D-45BF-82B1-57757BAB1000}"/>
                </c:ext>
              </c:extLst>
            </c:dLbl>
            <c:dLbl>
              <c:idx val="4"/>
              <c:layout>
                <c:manualLayout>
                  <c:x val="0.14108682503115172"/>
                  <c:y val="-0.17303080224073714"/>
                </c:manualLayout>
              </c:layout>
              <c:tx>
                <c:rich>
                  <a:bodyPr/>
                  <a:lstStyle/>
                  <a:p>
                    <a:fld id="{4E427AD2-6B91-40A3-ADBD-E4562F3F0832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2710D294-5957-45AB-9E8B-23C65F3168BB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28D-45BF-82B1-57757BAB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Very familiar</c:v>
                </c:pt>
                <c:pt idx="1">
                  <c:v>Somewhat familiar</c:v>
                </c:pt>
                <c:pt idx="2">
                  <c:v>No opinion either way</c:v>
                </c:pt>
                <c:pt idx="3">
                  <c:v>Somewhat unfamiliar</c:v>
                </c:pt>
                <c:pt idx="4">
                  <c:v>Very unfamiliar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0.49120000004768372</c:v>
                </c:pt>
                <c:pt idx="1">
                  <c:v>0.49120000004768372</c:v>
                </c:pt>
                <c:pt idx="2">
                  <c:v>0</c:v>
                </c:pt>
                <c:pt idx="3">
                  <c:v>1.7500000074505806E-2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28D-45BF-82B1-57757BAB1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Which of the following do you think JICMAIL offers the advertising industry? (% agree)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Joint industry planning data for mail</c:v>
                </c:pt>
                <c:pt idx="1">
                  <c:v>Individual advertiser mail journey tracking</c:v>
                </c:pt>
                <c:pt idx="2">
                  <c:v>A mail planning tool integrated with third party systems such as TGI and IPA Touchpoints</c:v>
                </c:pt>
                <c:pt idx="3">
                  <c:v>Audience reach and frequency data for mail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0.78949999809265137</c:v>
                </c:pt>
                <c:pt idx="1">
                  <c:v>0.78949999809265137</c:v>
                </c:pt>
                <c:pt idx="2">
                  <c:v>0.80699998140335083</c:v>
                </c:pt>
                <c:pt idx="3">
                  <c:v>0.96489995718002319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A-4586-A0F6-F218D2EEA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802360944"/>
        <c:axId val="802355696"/>
      </c:barChart>
      <c:catAx>
        <c:axId val="80236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355696"/>
        <c:crosses val="autoZero"/>
        <c:auto val="1"/>
        <c:lblAlgn val="ctr"/>
        <c:lblOffset val="100"/>
        <c:noMultiLvlLbl val="0"/>
      </c:catAx>
      <c:valAx>
        <c:axId val="8023556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0236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How would you rate your experience of dealing with JICMAIL as an organisation?</a:t>
            </a:r>
            <a:endParaRPr lang="en-US" dirty="0"/>
          </a:p>
        </c:rich>
      </c:tx>
      <c:layout>
        <c:manualLayout>
          <c:xMode val="edge"/>
          <c:yMode val="edge"/>
          <c:x val="0.19470172898661778"/>
          <c:y val="1.9097982777404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798464209765039"/>
          <c:y val="0.26764966324451872"/>
          <c:w val="0.39951609939257055"/>
          <c:h val="0.6390000995757220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8D-45BF-82B1-57757BAB1000}"/>
              </c:ext>
            </c:extLst>
          </c:dPt>
          <c:dPt>
            <c:idx val="1"/>
            <c:bubble3D val="0"/>
            <c:explosion val="4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8D-45BF-82B1-57757BAB10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8D-45BF-82B1-57757BAB10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8D-45BF-82B1-57757BAB100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28D-45BF-82B1-57757BAB1000}"/>
              </c:ext>
            </c:extLst>
          </c:dPt>
          <c:dLbls>
            <c:dLbl>
              <c:idx val="0"/>
              <c:layout>
                <c:manualLayout>
                  <c:x val="-3.1218532565399268E-3"/>
                  <c:y val="3.3455840836884555E-2"/>
                </c:manualLayout>
              </c:layout>
              <c:tx>
                <c:rich>
                  <a:bodyPr/>
                  <a:lstStyle/>
                  <a:p>
                    <a:fld id="{D24537BC-936C-46CF-A817-EF05AAF7564C}" type="CATEGORYNAME">
                      <a:rPr lang="en-US" sz="1400" b="1" i="0" baseline="0" dirty="0"/>
                      <a:pPr/>
                      <a:t>[CATEGORY NAME]</a:t>
                    </a:fld>
                    <a:r>
                      <a:rPr lang="en-US" b="1" i="0" baseline="0" dirty="0"/>
                      <a:t>
</a:t>
                    </a:r>
                    <a:fld id="{1573E2C0-8B6D-4A86-85DF-DD92EC69A542}" type="PERCENTAGE">
                      <a:rPr lang="en-US" sz="1400" b="1" i="0" baseline="0" dirty="0"/>
                      <a:pPr/>
                      <a:t>[PERCENTAGE]</a:t>
                    </a:fld>
                    <a:endParaRPr lang="en-US" b="1" i="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8D-45BF-82B1-57757BAB1000}"/>
                </c:ext>
              </c:extLst>
            </c:dLbl>
            <c:dLbl>
              <c:idx val="1"/>
              <c:layout>
                <c:manualLayout>
                  <c:x val="7.3193610333464445E-3"/>
                  <c:y val="5.489810992003131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8D-45BF-82B1-57757BAB1000}"/>
                </c:ext>
              </c:extLst>
            </c:dLbl>
            <c:dLbl>
              <c:idx val="2"/>
              <c:layout>
                <c:manualLayout>
                  <c:x val="-6.5303381746204883E-2"/>
                  <c:y val="0.165144866657963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8D-45BF-82B1-57757BAB100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8D-45BF-82B1-57757BAB100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8D-45BF-82B1-57757BAB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Exceeds expectations</c:v>
                </c:pt>
                <c:pt idx="2">
                  <c:v>Meets expectations</c:v>
                </c:pt>
                <c:pt idx="3">
                  <c:v>Needs improvement</c:v>
                </c:pt>
                <c:pt idx="4">
                  <c:v>Unsatisfactory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0.52630001306533813</c:v>
                </c:pt>
                <c:pt idx="1">
                  <c:v>0.28069999814033508</c:v>
                </c:pt>
                <c:pt idx="2">
                  <c:v>0.17540000379085541</c:v>
                </c:pt>
                <c:pt idx="3">
                  <c:v>1.7500000074505806E-2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28D-45BF-82B1-57757BAB1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To what extent do you agree with the following statements about the JICMAIL service? JICMAIL... (% agree)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...enables me to build my planning skills</c:v>
                </c:pt>
                <c:pt idx="1">
                  <c:v>...inspires me on how to use their data with the campaigns I am planning</c:v>
                </c:pt>
                <c:pt idx="2">
                  <c:v>...provides good training and support</c:v>
                </c:pt>
                <c:pt idx="3">
                  <c:v>...communicates well with my organisation</c:v>
                </c:pt>
                <c:pt idx="4">
                  <c:v>...provides easy access to their data and tools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0.26319998502731323</c:v>
                </c:pt>
                <c:pt idx="1">
                  <c:v>0.26319998502731323</c:v>
                </c:pt>
                <c:pt idx="2">
                  <c:v>0.43860000371932983</c:v>
                </c:pt>
                <c:pt idx="3">
                  <c:v>0.47369998693466187</c:v>
                </c:pt>
                <c:pt idx="4">
                  <c:v>0.36840000748634338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A-4586-A0F6-F218D2EEA1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...enables me to build my planning skills</c:v>
                </c:pt>
                <c:pt idx="1">
                  <c:v>...inspires me on how to use their data with the campaigns I am planning</c:v>
                </c:pt>
                <c:pt idx="2">
                  <c:v>...provides good training and support</c:v>
                </c:pt>
                <c:pt idx="3">
                  <c:v>...communicates well with my organisation</c:v>
                </c:pt>
                <c:pt idx="4">
                  <c:v>...provides easy access to their data and tools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0.49120000004768372</c:v>
                </c:pt>
                <c:pt idx="1">
                  <c:v>0.49120000004768372</c:v>
                </c:pt>
                <c:pt idx="2">
                  <c:v>0.42110002040863037</c:v>
                </c:pt>
                <c:pt idx="3">
                  <c:v>0.40349999070167542</c:v>
                </c:pt>
                <c:pt idx="4">
                  <c:v>0.52630001306533813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7-40F7-811B-266FD4046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02360944"/>
        <c:axId val="802355696"/>
      </c:barChart>
      <c:catAx>
        <c:axId val="80236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355696"/>
        <c:crosses val="autoZero"/>
        <c:auto val="1"/>
        <c:lblAlgn val="ctr"/>
        <c:lblOffset val="100"/>
        <c:noMultiLvlLbl val="0"/>
      </c:catAx>
      <c:valAx>
        <c:axId val="8023556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0236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To what extent do you agree that JICMAIL helps your organisation... (% agree)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...plan more efficient mail / multi media campaigns?</c:v>
                </c:pt>
                <c:pt idx="1">
                  <c:v>...pitch for new business or campaign budget?</c:v>
                </c:pt>
                <c:pt idx="2">
                  <c:v>... review how competitor brands are using mail?</c:v>
                </c:pt>
                <c:pt idx="3">
                  <c:v>...demonstrate how mail drives positive campaign outcomes?</c:v>
                </c:pt>
                <c:pt idx="4">
                  <c:v>...provide insight in to the effectiveness of mail beyond direct response?</c:v>
                </c:pt>
                <c:pt idx="5">
                  <c:v>...understand how audiences interact with mail in their lives?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0.35089999437332153</c:v>
                </c:pt>
                <c:pt idx="1">
                  <c:v>0.43860000371932983</c:v>
                </c:pt>
                <c:pt idx="2">
                  <c:v>0.33330002427101135</c:v>
                </c:pt>
                <c:pt idx="3">
                  <c:v>0.47369998693466187</c:v>
                </c:pt>
                <c:pt idx="4">
                  <c:v>0.56139999628067017</c:v>
                </c:pt>
                <c:pt idx="5">
                  <c:v>0.61400002241134644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A-4586-A0F6-F218D2EEA1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...plan more efficient mail / multi media campaigns?</c:v>
                </c:pt>
                <c:pt idx="1">
                  <c:v>...pitch for new business or campaign budget?</c:v>
                </c:pt>
                <c:pt idx="2">
                  <c:v>... review how competitor brands are using mail?</c:v>
                </c:pt>
                <c:pt idx="3">
                  <c:v>...demonstrate how mail drives positive campaign outcomes?</c:v>
                </c:pt>
                <c:pt idx="4">
                  <c:v>...provide insight in to the effectiveness of mail beyond direct response?</c:v>
                </c:pt>
                <c:pt idx="5">
                  <c:v>...understand how audiences interact with mail in their lives?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0.38599997758865356</c:v>
                </c:pt>
                <c:pt idx="1">
                  <c:v>0.35089999437332153</c:v>
                </c:pt>
                <c:pt idx="2">
                  <c:v>0.47369998693466187</c:v>
                </c:pt>
                <c:pt idx="3">
                  <c:v>0.40349999070167542</c:v>
                </c:pt>
                <c:pt idx="4">
                  <c:v>0.35089999437332153</c:v>
                </c:pt>
                <c:pt idx="5">
                  <c:v>0.3158000111579895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7-40F7-811B-266FD4046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02360944"/>
        <c:axId val="802355696"/>
      </c:barChart>
      <c:catAx>
        <c:axId val="80236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355696"/>
        <c:crosses val="autoZero"/>
        <c:auto val="1"/>
        <c:lblAlgn val="ctr"/>
        <c:lblOffset val="100"/>
        <c:noMultiLvlLbl val="0"/>
      </c:catAx>
      <c:valAx>
        <c:axId val="8023556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0236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To what extent do you agree with the following statements about JICMAIL's role in the industry?</a:t>
            </a:r>
            <a:r>
              <a:rPr lang="en-GB" baseline="0" dirty="0"/>
              <a:t> JICMAIL…</a:t>
            </a:r>
            <a:r>
              <a:rPr lang="en-GB" dirty="0"/>
              <a:t> (% agree)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JICMAIL enables me to develop and grow my business</c:v>
                </c:pt>
                <c:pt idx="1">
                  <c:v>JICMAIL adds credibility to my campaigns and recommendations</c:v>
                </c:pt>
                <c:pt idx="2">
                  <c:v>I/my team/my business expect to embrace JICMAIL more in the future</c:v>
                </c:pt>
                <c:pt idx="3">
                  <c:v>It would be damaging to the mail industry if JICMAIL were no longer available</c:v>
                </c:pt>
                <c:pt idx="4">
                  <c:v>JICMAIL supports the professionalism &amp; credibility of the mail industry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0.3158000111579895</c:v>
                </c:pt>
                <c:pt idx="1">
                  <c:v>0.49120000004768372</c:v>
                </c:pt>
                <c:pt idx="2">
                  <c:v>0.52630001306533813</c:v>
                </c:pt>
                <c:pt idx="3">
                  <c:v>0.49120000004768372</c:v>
                </c:pt>
                <c:pt idx="4">
                  <c:v>0.61400002241134644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A-4586-A0F6-F218D2EEA1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JICMAIL enables me to develop and grow my business</c:v>
                </c:pt>
                <c:pt idx="1">
                  <c:v>JICMAIL adds credibility to my campaigns and recommendations</c:v>
                </c:pt>
                <c:pt idx="2">
                  <c:v>I/my team/my business expect to embrace JICMAIL more in the future</c:v>
                </c:pt>
                <c:pt idx="3">
                  <c:v>It would be damaging to the mail industry if JICMAIL were no longer available</c:v>
                </c:pt>
                <c:pt idx="4">
                  <c:v>JICMAIL supports the professionalism &amp; credibility of the mail industry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0.35089999437332153</c:v>
                </c:pt>
                <c:pt idx="1">
                  <c:v>0.35089999437332153</c:v>
                </c:pt>
                <c:pt idx="2">
                  <c:v>0.33330002427101135</c:v>
                </c:pt>
                <c:pt idx="3">
                  <c:v>0.45610001683235168</c:v>
                </c:pt>
                <c:pt idx="4">
                  <c:v>0.33330002427101135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7-40F7-811B-266FD4046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02360944"/>
        <c:axId val="802355696"/>
      </c:barChart>
      <c:catAx>
        <c:axId val="80236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355696"/>
        <c:crosses val="autoZero"/>
        <c:auto val="1"/>
        <c:lblAlgn val="ctr"/>
        <c:lblOffset val="100"/>
        <c:noMultiLvlLbl val="0"/>
      </c:catAx>
      <c:valAx>
        <c:axId val="8023556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0236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438F-7E3B-4526-B507-66147DC7D338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C3CF8-D125-4100-883D-2826B1B4906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8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close up of a person&#10;&#10;Description automatically generated">
            <a:extLst>
              <a:ext uri="{FF2B5EF4-FFF2-40B4-BE49-F238E27FC236}">
                <a16:creationId xmlns:a16="http://schemas.microsoft.com/office/drawing/2014/main" id="{CDCD30C7-B610-4352-A5A4-4A26A03525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" b="224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E306-D317-4F07-A932-5FC825D02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724" y="348346"/>
            <a:ext cx="5291600" cy="2372625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34472-0574-481E-A6A5-05B5225B3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24" y="3134360"/>
            <a:ext cx="5291600" cy="1712675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333F2B-FD0E-4C7D-84E3-A32F628CE698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3D4DA2-D148-4F11-9C62-7DDAB7D7E251}"/>
              </a:ext>
            </a:extLst>
          </p:cNvPr>
          <p:cNvGrpSpPr/>
          <p:nvPr userDrawn="1"/>
        </p:nvGrpSpPr>
        <p:grpSpPr>
          <a:xfrm>
            <a:off x="619125" y="5064125"/>
            <a:ext cx="1535113" cy="1160463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77265BB-9F0F-4332-969F-4E81C0D522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70386CB-A57E-4AD7-9046-C8076DE561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4A7D09F-F2B6-4142-B490-F72ECDF8537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A5CB4953-B69A-4556-9CE1-001CEF1481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069262CD-45AF-488F-8A91-9E12B35F2E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6F3C5416-6A8C-47E9-AFF2-C95AA1583F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D1E7241-1688-4095-B224-EBBD8E9577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4A76FDF2-9468-4461-9308-94E0537134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C3E07ECD-D76B-4FB0-B967-CBED00E457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67F3EFB-9309-4A57-B430-0075B7A77B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45377183-EDA7-4FBA-A92D-5FC86B960B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E7B89826-526D-47D6-BFFA-1D35C0E663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CE10C34B-93E9-4104-A5CB-94D030DE6D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9057568E-64DD-40D7-89E3-6B2722291E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32C72CF1-B64C-489F-81BF-2856EB8755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D8322CB3-7A48-4229-BEC3-9849BA676B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944A9A11-1163-4360-8F70-E3C89887D6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FC4BD51-3EBF-4336-9323-828D22A8469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FA036E24-CF4D-44D0-8415-8247CB4C23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6DA1DF18-FC38-49BE-9BFE-FC2CB3393E9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94A2BB9A-B490-4122-9CD5-1F111184D9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D4005F77-B75C-4359-BA39-342BADE0FB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5D3DE230-845B-48BF-97AE-EF9FF751D2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B3A860A0-9D8F-4F66-9A59-C1CF8AE7EC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FB430C34-395E-4DE1-B686-D0296CACF7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91632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Red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7886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Light 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74798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Purpl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034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Green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4361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Dark Blue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40495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Yellow)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81515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Oran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41993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(Grey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67855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Red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34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Light 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4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User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E306-D317-4F07-A932-5FC825D02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724" y="348346"/>
            <a:ext cx="5291600" cy="2372625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34472-0574-481E-A6A5-05B5225B3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24" y="3134360"/>
            <a:ext cx="5291600" cy="1712675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601A7B-BF0A-41A2-B1F8-9998A8D006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90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Purpl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2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Green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2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Dark Blue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82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Yellow)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3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Oran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9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mage (Grey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12D7019-9677-4D9D-8CBE-43BF9B24A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8225" y="0"/>
            <a:ext cx="4803775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7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6" y="2056793"/>
            <a:ext cx="10100448" cy="765135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757C55-8EE6-457C-A0DE-B5F8A8EB1D9A}"/>
              </a:ext>
            </a:extLst>
          </p:cNvPr>
          <p:cNvGrpSpPr/>
          <p:nvPr userDrawn="1"/>
        </p:nvGrpSpPr>
        <p:grpSpPr>
          <a:xfrm>
            <a:off x="619125" y="5064125"/>
            <a:ext cx="1535113" cy="1160463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936823F-5F8F-42B6-8D84-B4055DFE19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9E3EDD1-3ED2-4390-B8C4-E895ADFD41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9DA8384B-B334-4764-A914-F57D3494C48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CA070AE5-59C4-409F-845F-22677DA735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2E97EBE-DDB1-44FE-9EE7-7F97B47992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E427974-122E-4896-8924-0CBFD553A5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FC932C1-341A-490D-910E-0880D1EC19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493CE61-6FFC-45D1-96ED-33E902A1C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8CEA78A3-C08A-4536-AB6E-2648A9C3EC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BFA5C41-37E9-4A80-B557-44F711263A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42603548-562B-4F29-8C2F-C8EFA7FC7C8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846050A-1DCD-46B7-A88D-A66F50CC0A9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02B08875-1588-48FE-B723-1215E5C369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1FE62A4F-3ACE-41EB-BFC4-2BC73B3205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52FC97C0-51D0-4A7A-86EC-C333B248D60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09C6DC5D-92E0-4A83-AF7D-D3E9F84177A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582EAAE-F0A9-40D8-A148-E10A6166A05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6B2F51A6-77C9-4BF5-9ACA-546F6549632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B6BA6702-702F-412A-A234-B4D8E335A2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74DD4635-2E45-4A56-A303-C7BF80703A5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D53E9B98-716C-4E51-85C3-BEBE741FA6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81DD280A-92C3-4E8D-94F3-6251771275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49E9F4A0-AE00-4C84-89CE-DD9A5F9617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204DD2F9-0EF2-493E-A454-D622184CBC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381B4380-3B13-4343-ADDB-F7C132374A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BFA1597-C884-4144-A869-26A7BE51B90D}"/>
              </a:ext>
            </a:extLst>
          </p:cNvPr>
          <p:cNvCxnSpPr/>
          <p:nvPr userDrawn="1"/>
        </p:nvCxnSpPr>
        <p:spPr>
          <a:xfrm>
            <a:off x="627418" y="2915320"/>
            <a:ext cx="86760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10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66098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274638"/>
            <a:ext cx="11089232" cy="922114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196752"/>
            <a:ext cx="11089232" cy="49294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74EB0F2-648F-F340-8077-1363C8DB63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48483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JICMAIL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72606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26689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8211-D82B-4331-8872-F8DB02ECF2D3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30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131764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270620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99761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84367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274638"/>
            <a:ext cx="11089232" cy="922114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196752"/>
            <a:ext cx="11089232" cy="49294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74EB0F2-648F-F340-8077-1363C8DB63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48483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JICMAIL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8943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96801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02452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6801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64805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269400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268288" indent="-268288"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68A-856D-4831-BA8B-13578C6F9F1E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25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274638"/>
            <a:ext cx="11089232" cy="922114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196752"/>
            <a:ext cx="11089232" cy="49294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74EB0F2-648F-F340-8077-1363C8DB63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48483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JICMAIL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4019813631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288923703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92696"/>
            <a:ext cx="103632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2856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947559258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2727125953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1694920604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932712" y="6499856"/>
            <a:ext cx="7851920" cy="305794"/>
          </a:xfrm>
        </p:spPr>
        <p:txBody>
          <a:bodyPr anchor="b">
            <a:normAutofit/>
          </a:bodyPr>
          <a:lstStyle>
            <a:lvl1pPr algn="r">
              <a:defRPr sz="1000" baseline="0"/>
            </a:lvl1pPr>
          </a:lstStyle>
          <a:p>
            <a:pPr lvl="0"/>
            <a:r>
              <a:rPr lang="en-US" dirty="0"/>
              <a:t>Click to add footnote</a:t>
            </a:r>
          </a:p>
        </p:txBody>
      </p:sp>
    </p:spTree>
    <p:extLst>
      <p:ext uri="{BB962C8B-B14F-4D97-AF65-F5344CB8AC3E}">
        <p14:creationId xmlns:p14="http://schemas.microsoft.com/office/powerpoint/2010/main" val="385554566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 (Oran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600B-8466-465A-8FCA-072ECBA7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814"/>
            <a:ext cx="5323248" cy="150018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5E96-2432-4B94-8A6A-E62BA921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54335"/>
            <a:ext cx="5323248" cy="23036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E2544-CCE1-494D-B26A-AD3024BF1813}"/>
              </a:ext>
            </a:extLst>
          </p:cNvPr>
          <p:cNvCxnSpPr/>
          <p:nvPr userDrawn="1"/>
        </p:nvCxnSpPr>
        <p:spPr>
          <a:xfrm>
            <a:off x="634344" y="2917717"/>
            <a:ext cx="52916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30912E9-1061-4675-ABCB-E73E5F2BE3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32162" y="5702131"/>
            <a:ext cx="904829" cy="684000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6EE7E97-01F2-45BE-AA9F-3050757790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9E78484-930F-4892-994C-CB2379B7C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1B2243F-9B15-4EB8-9DA3-B426432FC8E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3E83789B-73CD-4D6A-AA45-8A1AB4F99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AAD2EE95-BEA2-4B50-AC3D-22EF2DB6F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3EF3C97-452C-4A82-9132-2DB5966C9E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C4318F-74B6-4923-AA32-AFE06371B6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959FE8-16AB-4E74-83FD-006DFDE792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EB1BB25-B31F-4BFD-AE3B-2F323C8A12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8E5913D2-281E-43B8-8107-E5DC594788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ABF11DCD-D538-4FF8-8299-E99667BA5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EBE661-D695-49BB-9FE7-B3784E142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237CABB1-6BC0-43AF-BC96-6B8CC3C01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75FB1EB-B5B0-4EAF-954D-643BA6BA9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B8637A86-FB13-4460-9927-03C903DF74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280C907-1F64-474A-B8AF-0FD8A7926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4A485304-C93C-4073-8D44-F80ADC736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945C56-4554-4683-8637-CFC30E6489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0D64558-33D7-4E8C-8B58-17F750C1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F02D34C0-AE0D-4044-A66E-673B3D590B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FD1D8BD6-9384-4AF7-996C-3FD339E247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F092E5C2-58E1-4907-8CF1-D87591258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04686304-731D-4C81-9933-35E3DFED88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716A412C-6319-4925-902F-8B2AE529A2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B2474BC-3B05-4EFB-A2B9-4944F34591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19729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8176" y="496927"/>
            <a:ext cx="4170492" cy="6079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7" y="2026423"/>
            <a:ext cx="3998370" cy="3524523"/>
          </a:xfrm>
        </p:spPr>
        <p:txBody>
          <a:bodyPr/>
          <a:lstStyle>
            <a:lvl1pPr marL="0" indent="0">
              <a:buNone/>
              <a:defRPr/>
            </a:lvl1pPr>
            <a:lvl2pPr marL="268288" indent="-268288"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8B98-C697-4916-AB95-839554A704CB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5C3772-1FA1-4DA3-946A-0E77E98037D3}"/>
              </a:ext>
            </a:extLst>
          </p:cNvPr>
          <p:cNvCxnSpPr>
            <a:cxnSpLocks/>
          </p:cNvCxnSpPr>
          <p:nvPr userDrawn="1"/>
        </p:nvCxnSpPr>
        <p:spPr>
          <a:xfrm>
            <a:off x="638175" y="1148578"/>
            <a:ext cx="37617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FCB7C64-CECB-4B16-B2E2-058F36DA76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44" y="5699638"/>
            <a:ext cx="967443" cy="693223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ACE0E4A-5BE7-4570-98A8-AC92D8113C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3025" y="0"/>
            <a:ext cx="703897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76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x Column (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8165" y="2026423"/>
            <a:ext cx="4168701" cy="4329923"/>
          </a:xfrm>
        </p:spPr>
        <p:txBody>
          <a:bodyPr/>
          <a:lstStyle>
            <a:lvl1pPr marL="0" indent="0">
              <a:buNone/>
              <a:defRPr/>
            </a:lvl1pPr>
            <a:lvl2pPr marL="268288" indent="-268288"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D9F4-1BFA-478D-BCC6-C7B150093F75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8165" y="6356351"/>
            <a:ext cx="8655203" cy="2857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F461B4C-11A7-458C-B0F7-7CDDB4CC63D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74667" y="2026423"/>
            <a:ext cx="4168701" cy="4329923"/>
          </a:xfrm>
        </p:spPr>
        <p:txBody>
          <a:bodyPr/>
          <a:lstStyle>
            <a:lvl1pPr marL="0" indent="0">
              <a:buNone/>
              <a:defRPr/>
            </a:lvl1pPr>
            <a:lvl2pPr marL="268288" indent="-268288"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99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8165" y="3851238"/>
            <a:ext cx="2691885" cy="2505108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spcBef>
                <a:spcPts val="600"/>
              </a:spcBef>
              <a:buNone/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AD18-C598-45D9-8793-F19DFAAB0397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A9DA44-D688-47C0-8C12-83C4FAD774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69824" y="3851238"/>
            <a:ext cx="2691885" cy="2505108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spcBef>
                <a:spcPts val="600"/>
              </a:spcBef>
              <a:buNone/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9E49CC9-9D35-45AC-9642-A864ACFFB46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851483" y="3851238"/>
            <a:ext cx="2691885" cy="2505108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spcBef>
                <a:spcPts val="600"/>
              </a:spcBef>
              <a:buNone/>
              <a:defRPr sz="2000"/>
            </a:lvl2pPr>
            <a:lvl3pPr marL="534988" indent="-266700">
              <a:defRPr/>
            </a:lvl3pPr>
            <a:lvl4pPr marL="803275" indent="-268288">
              <a:defRPr/>
            </a:lvl4pPr>
            <a:lvl5pPr marL="1081088" indent="-2778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63773F-ACC4-4BA9-94A1-B8F176F3064F}"/>
              </a:ext>
            </a:extLst>
          </p:cNvPr>
          <p:cNvSpPr/>
          <p:nvPr userDrawn="1"/>
        </p:nvSpPr>
        <p:spPr>
          <a:xfrm>
            <a:off x="2888165" y="1841255"/>
            <a:ext cx="1665738" cy="1665738"/>
          </a:xfrm>
          <a:prstGeom prst="ellipse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853F15C-CEE4-417A-9997-A3B5A745772C}"/>
              </a:ext>
            </a:extLst>
          </p:cNvPr>
          <p:cNvSpPr/>
          <p:nvPr userDrawn="1"/>
        </p:nvSpPr>
        <p:spPr>
          <a:xfrm>
            <a:off x="5869824" y="1841255"/>
            <a:ext cx="1665738" cy="1665738"/>
          </a:xfrm>
          <a:prstGeom prst="ellipse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52888C-7BDD-4D95-B07C-BB1769A81A61}"/>
              </a:ext>
            </a:extLst>
          </p:cNvPr>
          <p:cNvSpPr/>
          <p:nvPr userDrawn="1"/>
        </p:nvSpPr>
        <p:spPr>
          <a:xfrm>
            <a:off x="8851483" y="1841255"/>
            <a:ext cx="1665738" cy="1665738"/>
          </a:xfrm>
          <a:prstGeom prst="ellipse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22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x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9E7667-39CD-4223-97B3-4BBF9BD6C15A}"/>
              </a:ext>
            </a:extLst>
          </p:cNvPr>
          <p:cNvSpPr/>
          <p:nvPr userDrawn="1"/>
        </p:nvSpPr>
        <p:spPr>
          <a:xfrm>
            <a:off x="2888164" y="2089914"/>
            <a:ext cx="8665659" cy="410649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2026424"/>
            <a:ext cx="2072751" cy="3115732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268288" indent="-268288">
              <a:defRPr sz="1500"/>
            </a:lvl2pPr>
            <a:lvl3pPr marL="534988" indent="-266700">
              <a:defRPr sz="1500"/>
            </a:lvl3pPr>
            <a:lvl4pPr marL="803275" indent="-268288">
              <a:defRPr sz="1500"/>
            </a:lvl4pPr>
            <a:lvl5pPr marL="1081088" indent="-277813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C239-8397-4F86-94A2-E48A8B9B03B5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86A6A8C-A6B7-4DD8-8568-F0E22B7811C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888164" y="6289124"/>
            <a:ext cx="8655203" cy="208495"/>
          </a:xfrm>
        </p:spPr>
        <p:txBody>
          <a:bodyPr>
            <a:normAutofit/>
          </a:bodyPr>
          <a:lstStyle>
            <a:lvl1pPr marL="0" indent="0">
              <a:buNone/>
              <a:defRPr sz="800">
                <a:solidFill>
                  <a:schemeClr val="bg2"/>
                </a:solidFill>
              </a:defRPr>
            </a:lvl1pPr>
            <a:lvl2pPr marL="268288" indent="-268288">
              <a:defRPr sz="1500"/>
            </a:lvl2pPr>
            <a:lvl3pPr marL="534988" indent="-266700">
              <a:defRPr sz="1500"/>
            </a:lvl3pPr>
            <a:lvl4pPr marL="803275" indent="-268288">
              <a:defRPr sz="1500"/>
            </a:lvl4pPr>
            <a:lvl5pPr marL="1081088" indent="-277813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2">
            <a:extLst>
              <a:ext uri="{FF2B5EF4-FFF2-40B4-BE49-F238E27FC236}">
                <a16:creationId xmlns:a16="http://schemas.microsoft.com/office/drawing/2014/main" id="{76916518-2AE6-422D-ACE2-EA74EC84D2BB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108959" y="3001384"/>
            <a:ext cx="8294145" cy="295906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5A708F7-81A9-4A29-A413-3866CADACF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08959" y="2241045"/>
            <a:ext cx="8294145" cy="746307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0" indent="0">
              <a:buNone/>
              <a:defRPr sz="2000"/>
            </a:lvl2pPr>
            <a:lvl3pPr marL="914400" indent="0">
              <a:buNone/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447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9E7667-39CD-4223-97B3-4BBF9BD6C15A}"/>
              </a:ext>
            </a:extLst>
          </p:cNvPr>
          <p:cNvSpPr/>
          <p:nvPr userDrawn="1"/>
        </p:nvSpPr>
        <p:spPr>
          <a:xfrm>
            <a:off x="2888165" y="2089914"/>
            <a:ext cx="4147636" cy="410649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1F262-DE83-4266-93EA-9037E749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0503-069D-4556-9BC1-7A9EA470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2026424"/>
            <a:ext cx="2072751" cy="3115732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268288" indent="-268288">
              <a:defRPr sz="1500"/>
            </a:lvl2pPr>
            <a:lvl3pPr marL="534988" indent="-266700">
              <a:defRPr sz="1500"/>
            </a:lvl3pPr>
            <a:lvl4pPr marL="803275" indent="-268288">
              <a:defRPr sz="1500"/>
            </a:lvl4pPr>
            <a:lvl5pPr marL="1081088" indent="-277813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37A6-B832-4378-AB07-D4B7C220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D06F-A3FB-4489-9972-7803B5BB861E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8E005-A4C5-4A0F-AA60-99693CBF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7DC8-60C8-4713-B886-CB52F299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86A6A8C-A6B7-4DD8-8568-F0E22B7811C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888164" y="6289124"/>
            <a:ext cx="8655203" cy="208495"/>
          </a:xfrm>
        </p:spPr>
        <p:txBody>
          <a:bodyPr>
            <a:normAutofit/>
          </a:bodyPr>
          <a:lstStyle>
            <a:lvl1pPr marL="0" indent="0">
              <a:buNone/>
              <a:defRPr sz="800">
                <a:solidFill>
                  <a:schemeClr val="bg2"/>
                </a:solidFill>
              </a:defRPr>
            </a:lvl1pPr>
            <a:lvl2pPr marL="268288" indent="-268288">
              <a:defRPr sz="1500"/>
            </a:lvl2pPr>
            <a:lvl3pPr marL="534988" indent="-266700">
              <a:defRPr sz="1500"/>
            </a:lvl3pPr>
            <a:lvl4pPr marL="803275" indent="-268288">
              <a:defRPr sz="1500"/>
            </a:lvl4pPr>
            <a:lvl5pPr marL="1081088" indent="-277813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2">
            <a:extLst>
              <a:ext uri="{FF2B5EF4-FFF2-40B4-BE49-F238E27FC236}">
                <a16:creationId xmlns:a16="http://schemas.microsoft.com/office/drawing/2014/main" id="{76916518-2AE6-422D-ACE2-EA74EC84D2BB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098801" y="3619500"/>
            <a:ext cx="3822700" cy="2340952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1A38A1D-4BDA-4E0B-AF22-C05508C0D8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98802" y="2242816"/>
            <a:ext cx="2578098" cy="1161214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CAD539-B9C8-49A2-B2C4-004915783AFB}"/>
              </a:ext>
            </a:extLst>
          </p:cNvPr>
          <p:cNvSpPr/>
          <p:nvPr userDrawn="1"/>
        </p:nvSpPr>
        <p:spPr>
          <a:xfrm>
            <a:off x="7395731" y="2089914"/>
            <a:ext cx="4147636" cy="410649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Chart Placeholder 12">
            <a:extLst>
              <a:ext uri="{FF2B5EF4-FFF2-40B4-BE49-F238E27FC236}">
                <a16:creationId xmlns:a16="http://schemas.microsoft.com/office/drawing/2014/main" id="{CF6FC771-190B-4510-8EFE-FD3A374474C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7606367" y="3619500"/>
            <a:ext cx="3822700" cy="2340952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A887148-D134-4A2B-9BD4-37DC8CFBA7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606368" y="2242816"/>
            <a:ext cx="2578098" cy="1161214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297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AD61E-1EEE-4CC5-B63F-3E2B5609E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6" y="496927"/>
            <a:ext cx="10100448" cy="60797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2411E-BFFF-465E-A0D7-F6DC2FDC8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8165" y="2026423"/>
            <a:ext cx="8655204" cy="43299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2FA66-3589-46BE-8596-AEA53A7EE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88165" y="6356351"/>
            <a:ext cx="641567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fld id="{FB2D56D8-33AC-4944-97F6-237389C3BC9C}" type="datetime1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65F72-2F18-4138-9C4E-1D1EEC670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8165" y="6356351"/>
            <a:ext cx="8655203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D1D97-18D8-45C1-821D-D77143B16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38623" y="559594"/>
            <a:ext cx="804746" cy="54529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500" b="1">
                <a:solidFill>
                  <a:schemeClr val="tx1"/>
                </a:solidFill>
              </a:defRPr>
            </a:lvl1pPr>
          </a:lstStyle>
          <a:p>
            <a:fld id="{C0C3EC5B-4348-466D-90FB-B48FCA4BBB3D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A8B8668-E9B8-41CF-8193-16F5D1D09C26}"/>
              </a:ext>
            </a:extLst>
          </p:cNvPr>
          <p:cNvCxnSpPr>
            <a:cxnSpLocks/>
          </p:cNvCxnSpPr>
          <p:nvPr userDrawn="1"/>
        </p:nvCxnSpPr>
        <p:spPr>
          <a:xfrm>
            <a:off x="638175" y="1148578"/>
            <a:ext cx="1090519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1D819EF-69C6-45EE-8341-A390CE54D9ED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44" y="5699638"/>
            <a:ext cx="967443" cy="69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95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0" r:id="rId3"/>
    <p:sldLayoutId id="2147483652" r:id="rId4"/>
    <p:sldLayoutId id="2147483656" r:id="rId5"/>
    <p:sldLayoutId id="2147483653" r:id="rId6"/>
    <p:sldLayoutId id="2147483657" r:id="rId7"/>
    <p:sldLayoutId id="2147483658" r:id="rId8"/>
    <p:sldLayoutId id="214748365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55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5" r:id="rId26"/>
    <p:sldLayoutId id="2147483679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400" y="346646"/>
            <a:ext cx="11089232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400" y="1196753"/>
            <a:ext cx="11089232" cy="492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84833"/>
            <a:ext cx="900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632" y="6492875"/>
            <a:ext cx="407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22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3200" b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.AppleSystemUIFont" charset="-12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400" y="346646"/>
            <a:ext cx="11089232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400" y="1196753"/>
            <a:ext cx="11089232" cy="492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84833"/>
            <a:ext cx="900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632" y="6492875"/>
            <a:ext cx="407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6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3200" b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.AppleSystemUIFont" charset="-12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400" y="346646"/>
            <a:ext cx="11089232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400" y="1196753"/>
            <a:ext cx="11089232" cy="492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84833"/>
            <a:ext cx="900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JICMAIL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632" y="6492875"/>
            <a:ext cx="407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7CC-6C78-4BD9-905F-FEAD471F6E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62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944" r:id="rId7"/>
  </p:sldLayoutIdLst>
  <p:transition>
    <p:fade/>
  </p:transition>
  <p:hf hd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3200" b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.AppleSystemUIFont" charset="-12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79388" indent="-179388" algn="l" defTabSz="914400" rtl="0" eaLnBrk="1" latinLnBrk="0" hangingPunct="1">
        <a:spcBef>
          <a:spcPct val="20000"/>
        </a:spcBef>
        <a:buFont typeface=".AppleSystemUIFont" charset="-120"/>
        <a:buChar char="*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58EE-E3DA-4A1C-8F1B-E44044F6B0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JICMAIL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7FEC0B-B72B-4E1C-81E5-B5D9048DA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24" y="3134360"/>
            <a:ext cx="5291600" cy="1712675"/>
          </a:xfrm>
        </p:spPr>
        <p:txBody>
          <a:bodyPr/>
          <a:lstStyle/>
          <a:p>
            <a:r>
              <a:rPr lang="en-GB" dirty="0"/>
              <a:t>Customer Engagement Survey Results</a:t>
            </a:r>
          </a:p>
          <a:p>
            <a:endParaRPr lang="en-GB" dirty="0"/>
          </a:p>
          <a:p>
            <a:r>
              <a:rPr lang="en-GB" dirty="0"/>
              <a:t>July 2020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61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9BCF-E9BE-4821-B04B-35934986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3"/>
                </a:solidFill>
              </a:rPr>
              <a:t>OUTTAKES: </a:t>
            </a:r>
            <a:r>
              <a:rPr lang="en-GB" dirty="0"/>
              <a:t>Why people are likely to recommend JICMAIL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50F26-9C19-4B2A-B3B8-44DC8EA9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10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057C3A-681F-4362-8CFE-2030B66C7441}"/>
              </a:ext>
            </a:extLst>
          </p:cNvPr>
          <p:cNvSpPr txBox="1"/>
          <p:nvPr/>
        </p:nvSpPr>
        <p:spPr>
          <a:xfrm>
            <a:off x="800219" y="1601571"/>
            <a:ext cx="6094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It is a brilliant tool and set of metrics to support the mail channel.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14B85F-4434-41E1-A142-35D30DB4397D}"/>
              </a:ext>
            </a:extLst>
          </p:cNvPr>
          <p:cNvSpPr txBox="1"/>
          <p:nvPr/>
        </p:nvSpPr>
        <p:spPr>
          <a:xfrm>
            <a:off x="565220" y="3104117"/>
            <a:ext cx="4559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Most extensive insight for mail beyond direct response available.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FD3430-AA40-4AA3-9E51-AFB529D673BD}"/>
              </a:ext>
            </a:extLst>
          </p:cNvPr>
          <p:cNvSpPr txBox="1"/>
          <p:nvPr/>
        </p:nvSpPr>
        <p:spPr>
          <a:xfrm>
            <a:off x="565220" y="4238480"/>
            <a:ext cx="60943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For agencies in particular, JICMail helps puts mail and door drop on the agenda with their client, as well as helping clients to consider the channel differently.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765ECC-5910-42DC-85D8-4D9DA00366C5}"/>
              </a:ext>
            </a:extLst>
          </p:cNvPr>
          <p:cNvSpPr txBox="1"/>
          <p:nvPr/>
        </p:nvSpPr>
        <p:spPr>
          <a:xfrm>
            <a:off x="4692028" y="2476697"/>
            <a:ext cx="6094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/>
              <a:t>It is a powerful tool to prove the effectiveness of mail driving commercial actions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0E0C9-23DF-410B-9735-3B0B3A05657B}"/>
              </a:ext>
            </a:extLst>
          </p:cNvPr>
          <p:cNvSpPr txBox="1"/>
          <p:nvPr/>
        </p:nvSpPr>
        <p:spPr>
          <a:xfrm>
            <a:off x="3497663" y="5714742"/>
            <a:ext cx="6094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Because it puts Mail on an equal footing to other media when being planned or measured.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83198E-F7EA-4F94-AE93-31CC2DE3F712}"/>
              </a:ext>
            </a:extLst>
          </p:cNvPr>
          <p:cNvSpPr txBox="1"/>
          <p:nvPr/>
        </p:nvSpPr>
        <p:spPr>
          <a:xfrm>
            <a:off x="6883120" y="3611060"/>
            <a:ext cx="5417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It is so credible.  It is completely independent.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26EFBB-26FC-4DBA-B781-2B6877399E10}"/>
              </a:ext>
            </a:extLst>
          </p:cNvPr>
          <p:cNvSpPr txBox="1"/>
          <p:nvPr/>
        </p:nvSpPr>
        <p:spPr>
          <a:xfrm>
            <a:off x="7264119" y="4634712"/>
            <a:ext cx="48290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/>
              <a:t>Takes the guesswork out of DM and drives home what an important part of the mix it 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C3D6DF-A89F-4E11-936E-1F08734B4FCB}"/>
              </a:ext>
            </a:extLst>
          </p:cNvPr>
          <p:cNvSpPr txBox="1"/>
          <p:nvPr/>
        </p:nvSpPr>
        <p:spPr>
          <a:xfrm>
            <a:off x="0" y="94749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94A946-A8A2-43CC-8169-8C2B80ECA6D9}"/>
              </a:ext>
            </a:extLst>
          </p:cNvPr>
          <p:cNvSpPr txBox="1"/>
          <p:nvPr/>
        </p:nvSpPr>
        <p:spPr>
          <a:xfrm>
            <a:off x="3891809" y="1951104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E25E5F-23C6-492A-9825-4E3C216CAA23}"/>
              </a:ext>
            </a:extLst>
          </p:cNvPr>
          <p:cNvSpPr txBox="1"/>
          <p:nvPr/>
        </p:nvSpPr>
        <p:spPr>
          <a:xfrm>
            <a:off x="-78712" y="239594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495D65-EB6C-4D2A-BED1-A7925B20BE6A}"/>
              </a:ext>
            </a:extLst>
          </p:cNvPr>
          <p:cNvSpPr txBox="1"/>
          <p:nvPr/>
        </p:nvSpPr>
        <p:spPr>
          <a:xfrm>
            <a:off x="6144715" y="301089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97D92-88E3-4F9A-A520-5C65F08D13F3}"/>
              </a:ext>
            </a:extLst>
          </p:cNvPr>
          <p:cNvSpPr txBox="1"/>
          <p:nvPr/>
        </p:nvSpPr>
        <p:spPr>
          <a:xfrm>
            <a:off x="-39356" y="3686992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2B827D-DD93-4EC5-8A51-A6BC34EC81DE}"/>
              </a:ext>
            </a:extLst>
          </p:cNvPr>
          <p:cNvSpPr txBox="1"/>
          <p:nvPr/>
        </p:nvSpPr>
        <p:spPr>
          <a:xfrm>
            <a:off x="2799422" y="516181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D53D6B-11F7-4EF2-9848-390A61F78DBF}"/>
              </a:ext>
            </a:extLst>
          </p:cNvPr>
          <p:cNvSpPr txBox="1"/>
          <p:nvPr/>
        </p:nvSpPr>
        <p:spPr>
          <a:xfrm>
            <a:off x="6544824" y="396560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014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AF77-17D5-4E11-8D6A-E38CC647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96370"/>
            <a:ext cx="10894738" cy="545295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accent3"/>
                </a:solidFill>
              </a:rPr>
              <a:t>OUTCOMES: </a:t>
            </a:r>
            <a:r>
              <a:rPr lang="en-GB" sz="2400" dirty="0"/>
              <a:t>Mail interaction, impact and halo effect are particularly useful for the market. 78% have used it to pitch for new business or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04493-82EF-42FB-8888-FEC8FC0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11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7E0719-749B-4A78-A2D0-C5DC623F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0062436"/>
              </p:ext>
            </p:extLst>
          </p:nvPr>
        </p:nvGraphicFramePr>
        <p:xfrm>
          <a:off x="1647930" y="1798655"/>
          <a:ext cx="6844044" cy="393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4A2CD9-44D9-43B9-BBA5-192DB0DC09EC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</p:spTree>
    <p:extLst>
      <p:ext uri="{BB962C8B-B14F-4D97-AF65-F5344CB8AC3E}">
        <p14:creationId xmlns:p14="http://schemas.microsoft.com/office/powerpoint/2010/main" val="76357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AF77-17D5-4E11-8D6A-E38CC647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96370"/>
            <a:ext cx="10652160" cy="545295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accent3"/>
                </a:solidFill>
              </a:rPr>
              <a:t>OUTCOMES: </a:t>
            </a:r>
            <a:r>
              <a:rPr lang="en-GB" sz="2400" dirty="0"/>
              <a:t>JICMAIL underpins the credibility of the industry and usage is only going to increase, with 86% expecting to use it more in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04493-82EF-42FB-8888-FEC8FC0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12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7E0719-749B-4A78-A2D0-C5DC623F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345317"/>
              </p:ext>
            </p:extLst>
          </p:nvPr>
        </p:nvGraphicFramePr>
        <p:xfrm>
          <a:off x="1326382" y="1798655"/>
          <a:ext cx="7918102" cy="393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4A2CD9-44D9-43B9-BBA5-192DB0DC09EC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</p:spTree>
    <p:extLst>
      <p:ext uri="{BB962C8B-B14F-4D97-AF65-F5344CB8AC3E}">
        <p14:creationId xmlns:p14="http://schemas.microsoft.com/office/powerpoint/2010/main" val="16140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E1B69CD-D3C2-4AE2-84D6-2C083269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key takeaways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1F9F96B-E9CE-4AD6-8F47-C28555F4D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98% are familiar with JICMAIL. 84% have accessed it in the last six months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93F95-7254-413A-89CD-BB5B260E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13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EC29364-D8F5-4D20-9EAF-1E36A4A2D2F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GB" dirty="0"/>
              <a:t>78% have used JICMAIL to pitch for new business or budget.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A55260-1B75-45E6-8155-80E021C530E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94% believe JICMAIL underpins the credibility of the ad mail industry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0DA09E-E120-4084-93EF-DC2557128E86}"/>
              </a:ext>
            </a:extLst>
          </p:cNvPr>
          <p:cNvSpPr txBox="1"/>
          <p:nvPr/>
        </p:nvSpPr>
        <p:spPr>
          <a:xfrm>
            <a:off x="3071191" y="2305878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1) A highly familiar user base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ABC85A-2538-4A95-9EA8-CD5A9D224E85}"/>
              </a:ext>
            </a:extLst>
          </p:cNvPr>
          <p:cNvSpPr txBox="1"/>
          <p:nvPr/>
        </p:nvSpPr>
        <p:spPr>
          <a:xfrm>
            <a:off x="5996609" y="2305878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2) Driving revenue with JICMAIL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8A93E9-DFE5-44C9-A13D-3B4320A6CEAD}"/>
              </a:ext>
            </a:extLst>
          </p:cNvPr>
          <p:cNvSpPr txBox="1"/>
          <p:nvPr/>
        </p:nvSpPr>
        <p:spPr>
          <a:xfrm>
            <a:off x="8922027" y="2360431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3) Boosting industry credibility</a:t>
            </a:r>
          </a:p>
        </p:txBody>
      </p:sp>
    </p:spTree>
    <p:extLst>
      <p:ext uri="{BB962C8B-B14F-4D97-AF65-F5344CB8AC3E}">
        <p14:creationId xmlns:p14="http://schemas.microsoft.com/office/powerpoint/2010/main" val="384291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87CF27-8DAA-428B-B673-9C8B8ECE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4" y="1692808"/>
            <a:ext cx="10100448" cy="765135"/>
          </a:xfrm>
        </p:spPr>
        <p:txBody>
          <a:bodyPr>
            <a:normAutofit/>
          </a:bodyPr>
          <a:lstStyle/>
          <a:p>
            <a:r>
              <a:rPr lang="en-GB" dirty="0"/>
              <a:t>Thanks from JICMAIL</a:t>
            </a:r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89094C15-DAFE-48AD-AF8E-1C381C4FFF50}"/>
              </a:ext>
            </a:extLst>
          </p:cNvPr>
          <p:cNvSpPr txBox="1">
            <a:spLocks/>
          </p:cNvSpPr>
          <p:nvPr/>
        </p:nvSpPr>
        <p:spPr>
          <a:xfrm>
            <a:off x="1099970" y="3121973"/>
            <a:ext cx="2910055" cy="3817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jicmail.org.uk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84AA272-678F-4B28-93C1-487B131E5E00}"/>
              </a:ext>
            </a:extLst>
          </p:cNvPr>
          <p:cNvSpPr txBox="1">
            <a:spLocks/>
          </p:cNvSpPr>
          <p:nvPr/>
        </p:nvSpPr>
        <p:spPr>
          <a:xfrm>
            <a:off x="1099970" y="3619747"/>
            <a:ext cx="2910055" cy="3817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ian@jicmail.org.uk</a:t>
            </a:r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6AABE1F8-F382-48B5-8E06-BC8376B1E599}"/>
              </a:ext>
            </a:extLst>
          </p:cNvPr>
          <p:cNvSpPr txBox="1">
            <a:spLocks/>
          </p:cNvSpPr>
          <p:nvPr/>
        </p:nvSpPr>
        <p:spPr>
          <a:xfrm>
            <a:off x="5648158" y="3121973"/>
            <a:ext cx="3302541" cy="381735"/>
          </a:xfrm>
          <a:prstGeom prst="rect">
            <a:avLst/>
          </a:prstGeom>
        </p:spPr>
        <p:txBody>
          <a:bodyPr vert="horz" lIns="0" tIns="0" rIns="0" bIns="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linkedin.com/company/jicmail</a:t>
            </a:r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E0090E59-BC51-457F-9D1C-72CFD85512CD}"/>
              </a:ext>
            </a:extLst>
          </p:cNvPr>
          <p:cNvSpPr txBox="1">
            <a:spLocks/>
          </p:cNvSpPr>
          <p:nvPr/>
        </p:nvSpPr>
        <p:spPr>
          <a:xfrm>
            <a:off x="5648158" y="3619747"/>
            <a:ext cx="2910055" cy="3817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@jicmailuk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EAE4AE2-F65A-496A-8328-6C635C83BCE5}"/>
              </a:ext>
            </a:extLst>
          </p:cNvPr>
          <p:cNvGrpSpPr/>
          <p:nvPr/>
        </p:nvGrpSpPr>
        <p:grpSpPr>
          <a:xfrm>
            <a:off x="5145882" y="3154754"/>
            <a:ext cx="348954" cy="348954"/>
            <a:chOff x="5145882" y="3154754"/>
            <a:chExt cx="348954" cy="34895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F50ECBF-2B44-4243-9DF5-724DE0B7B1EF}"/>
                </a:ext>
              </a:extLst>
            </p:cNvPr>
            <p:cNvSpPr/>
            <p:nvPr/>
          </p:nvSpPr>
          <p:spPr>
            <a:xfrm>
              <a:off x="5145882" y="3154754"/>
              <a:ext cx="348954" cy="3489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97B4F2D-229C-4A42-9BB7-1F01238A5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2332" y="3220076"/>
              <a:ext cx="324000" cy="213277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A1FBF68-BE18-4501-B69E-9B8CC98BB441}"/>
              </a:ext>
            </a:extLst>
          </p:cNvPr>
          <p:cNvGrpSpPr/>
          <p:nvPr/>
        </p:nvGrpSpPr>
        <p:grpSpPr>
          <a:xfrm>
            <a:off x="633414" y="3155156"/>
            <a:ext cx="348954" cy="348954"/>
            <a:chOff x="633414" y="3155156"/>
            <a:chExt cx="348954" cy="34895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1908FD0-019E-41F6-9F35-6D8D0E4CAFF5}"/>
                </a:ext>
              </a:extLst>
            </p:cNvPr>
            <p:cNvSpPr/>
            <p:nvPr/>
          </p:nvSpPr>
          <p:spPr>
            <a:xfrm>
              <a:off x="633414" y="3155156"/>
              <a:ext cx="348954" cy="3489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D487F92-4061-49A3-8057-22C52074B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911" y="3217069"/>
              <a:ext cx="182901" cy="2286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A63CD74-8582-4D41-9834-7412A092C644}"/>
              </a:ext>
            </a:extLst>
          </p:cNvPr>
          <p:cNvGrpSpPr/>
          <p:nvPr/>
        </p:nvGrpSpPr>
        <p:grpSpPr>
          <a:xfrm>
            <a:off x="625366" y="3664744"/>
            <a:ext cx="360509" cy="348954"/>
            <a:chOff x="625366" y="3664744"/>
            <a:chExt cx="360509" cy="34895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816FC3C-2AF1-4C90-A609-871B08C7D582}"/>
                </a:ext>
              </a:extLst>
            </p:cNvPr>
            <p:cNvSpPr/>
            <p:nvPr/>
          </p:nvSpPr>
          <p:spPr>
            <a:xfrm>
              <a:off x="633414" y="3664744"/>
              <a:ext cx="348954" cy="3489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19EA6C2-967D-48F4-BC26-831085F72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366" y="3733394"/>
              <a:ext cx="360509" cy="198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F070399-F911-428F-9FFE-43327647A684}"/>
              </a:ext>
            </a:extLst>
          </p:cNvPr>
          <p:cNvGrpSpPr/>
          <p:nvPr/>
        </p:nvGrpSpPr>
        <p:grpSpPr>
          <a:xfrm>
            <a:off x="5145882" y="3664342"/>
            <a:ext cx="348954" cy="348954"/>
            <a:chOff x="5145882" y="3664342"/>
            <a:chExt cx="348954" cy="348954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38FF51D-2FFE-45CE-895F-9A0AC2899A29}"/>
                </a:ext>
              </a:extLst>
            </p:cNvPr>
            <p:cNvSpPr/>
            <p:nvPr/>
          </p:nvSpPr>
          <p:spPr>
            <a:xfrm>
              <a:off x="5145882" y="3664342"/>
              <a:ext cx="348954" cy="3489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D6B534A-5E39-4ED9-A179-15484AFD0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412" y="3713721"/>
              <a:ext cx="303615" cy="2391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740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E1B69CD-D3C2-4AE2-84D6-2C083269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key takeaways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1F9F96B-E9CE-4AD6-8F47-C28555F4D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98% are familiar with JICMAIL. 84% have accessed it in the last six months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93F95-7254-413A-89CD-BB5B260E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EC29364-D8F5-4D20-9EAF-1E36A4A2D2F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GB" dirty="0"/>
              <a:t>78% have used JICMAIL to pitch for new business or budget.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A55260-1B75-45E6-8155-80E021C530E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94% believe JICMAIL underpins the credibility of the ad mail industry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0DA09E-E120-4084-93EF-DC2557128E86}"/>
              </a:ext>
            </a:extLst>
          </p:cNvPr>
          <p:cNvSpPr txBox="1"/>
          <p:nvPr/>
        </p:nvSpPr>
        <p:spPr>
          <a:xfrm>
            <a:off x="3071191" y="2305878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1) A highly familiar user base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ABC85A-2538-4A95-9EA8-CD5A9D224E85}"/>
              </a:ext>
            </a:extLst>
          </p:cNvPr>
          <p:cNvSpPr txBox="1"/>
          <p:nvPr/>
        </p:nvSpPr>
        <p:spPr>
          <a:xfrm>
            <a:off x="5996609" y="2305878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2) Driving revenue with JICMAIL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8A93E9-DFE5-44C9-A13D-3B4320A6CEAD}"/>
              </a:ext>
            </a:extLst>
          </p:cNvPr>
          <p:cNvSpPr txBox="1"/>
          <p:nvPr/>
        </p:nvSpPr>
        <p:spPr>
          <a:xfrm>
            <a:off x="8922027" y="2360431"/>
            <a:ext cx="1630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3) Boosting industry credibility</a:t>
            </a:r>
          </a:p>
        </p:txBody>
      </p:sp>
    </p:spTree>
    <p:extLst>
      <p:ext uri="{BB962C8B-B14F-4D97-AF65-F5344CB8AC3E}">
        <p14:creationId xmlns:p14="http://schemas.microsoft.com/office/powerpoint/2010/main" val="40375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25F3EB-8BBD-4655-9A7E-FC643EAC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417414"/>
            <a:ext cx="10100448" cy="607973"/>
          </a:xfrm>
        </p:spPr>
        <p:txBody>
          <a:bodyPr>
            <a:normAutofit fontScale="90000"/>
          </a:bodyPr>
          <a:lstStyle/>
          <a:p>
            <a:r>
              <a:rPr lang="en-GB" dirty="0"/>
              <a:t>The JICMAIL Customer Survey: Measuring the impact of JICMAIL throughout the planning cycle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40B6A3C-9A5C-4E58-85F3-ED8E2DD42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210" y="2205907"/>
            <a:ext cx="8655204" cy="2446186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>
                <a:solidFill>
                  <a:schemeClr val="accent3"/>
                </a:solidFill>
              </a:rPr>
              <a:t>INPUTS: </a:t>
            </a:r>
            <a:r>
              <a:rPr lang="en-GB" dirty="0"/>
              <a:t>Is the market familiar with JICMAIL and is JICMAIL data being used?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>
                <a:solidFill>
                  <a:schemeClr val="accent3"/>
                </a:solidFill>
              </a:rPr>
              <a:t>OUTPUTS: </a:t>
            </a:r>
            <a:r>
              <a:rPr lang="en-GB" dirty="0"/>
              <a:t>Does the market understand what JICMAIL has to offer?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>
                <a:solidFill>
                  <a:schemeClr val="accent3"/>
                </a:solidFill>
              </a:rPr>
              <a:t>OUTTAKES: </a:t>
            </a:r>
            <a:r>
              <a:rPr lang="en-GB" dirty="0"/>
              <a:t>Do users have a positive experience working with JICMAIL and will they recommend it to others?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>
                <a:solidFill>
                  <a:schemeClr val="accent3"/>
                </a:solidFill>
              </a:rPr>
              <a:t>OUTCOMES: </a:t>
            </a:r>
            <a:r>
              <a:rPr lang="en-GB" dirty="0"/>
              <a:t>How has JICMAIL positively impacted businesses and the market as a whole?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0708B-068D-43F6-AF5F-5DD2241E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98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1F770-3600-4303-95FF-7825F4D7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Response evenly balanced between the buy and sell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E1F3B-0445-498E-BDFD-E4F68B58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4</a:t>
            </a:fld>
            <a:endParaRPr lang="en-GB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027C790-53AE-4D6F-AFB2-22B58B0A1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4482846"/>
              </p:ext>
            </p:extLst>
          </p:nvPr>
        </p:nvGraphicFramePr>
        <p:xfrm>
          <a:off x="331596" y="1556053"/>
          <a:ext cx="5991313" cy="3745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25EC6C3-C4FF-4B11-A8EF-59038B94F721}"/>
              </a:ext>
            </a:extLst>
          </p:cNvPr>
          <p:cNvSpPr txBox="1"/>
          <p:nvPr/>
        </p:nvSpPr>
        <p:spPr>
          <a:xfrm>
            <a:off x="261258" y="2391508"/>
            <a:ext cx="120580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*majority of “other” responses were from sell-side organisations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C07EF-009D-4901-A154-06C5BEB53E7A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8095331-1D7C-4A12-A91A-B2A2C20678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343247"/>
              </p:ext>
            </p:extLst>
          </p:nvPr>
        </p:nvGraphicFramePr>
        <p:xfrm>
          <a:off x="6096000" y="1556053"/>
          <a:ext cx="5991313" cy="3962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682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1F770-3600-4303-95FF-7825F4D7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66122"/>
            <a:ext cx="10100448" cy="60797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INPUTS: </a:t>
            </a:r>
            <a:r>
              <a:rPr lang="en-GB" dirty="0"/>
              <a:t>The market is highly familiar with JICMAIL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E1F3B-0445-498E-BDFD-E4F68B58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5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C07EF-009D-4901-A154-06C5BEB53E7A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8CBC688-B7DD-4D34-8BA7-7224B69416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2577940"/>
              </p:ext>
            </p:extLst>
          </p:nvPr>
        </p:nvGraphicFramePr>
        <p:xfrm>
          <a:off x="562709" y="1656536"/>
          <a:ext cx="5991313" cy="3745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49D2E51-F439-41F1-89D8-5F3F92599331}"/>
              </a:ext>
            </a:extLst>
          </p:cNvPr>
          <p:cNvSpPr txBox="1"/>
          <p:nvPr/>
        </p:nvSpPr>
        <p:spPr>
          <a:xfrm>
            <a:off x="7508673" y="2736502"/>
            <a:ext cx="29290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chemeClr val="accent2"/>
                </a:solidFill>
              </a:rPr>
              <a:t>84% </a:t>
            </a:r>
          </a:p>
          <a:p>
            <a:pPr algn="ctr"/>
            <a:r>
              <a:rPr lang="en-GB" dirty="0"/>
              <a:t>have accessed JICMAIL </a:t>
            </a:r>
          </a:p>
          <a:p>
            <a:pPr algn="ctr"/>
            <a:r>
              <a:rPr lang="en-GB" dirty="0"/>
              <a:t>data in the past six months</a:t>
            </a:r>
          </a:p>
        </p:txBody>
      </p:sp>
    </p:spTree>
    <p:extLst>
      <p:ext uri="{BB962C8B-B14F-4D97-AF65-F5344CB8AC3E}">
        <p14:creationId xmlns:p14="http://schemas.microsoft.com/office/powerpoint/2010/main" val="242610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AF77-17D5-4E11-8D6A-E38CC647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281456"/>
            <a:ext cx="10100448" cy="54529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>
                <a:solidFill>
                  <a:schemeClr val="accent3"/>
                </a:solidFill>
              </a:rPr>
              <a:t>OUTPUTS: </a:t>
            </a:r>
            <a:r>
              <a:rPr lang="en-GB" dirty="0"/>
              <a:t>Strong understanding about what JICMAIL offers the market. Good awareness of data integrations.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04493-82EF-42FB-8888-FEC8FC0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6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7E0719-749B-4A78-A2D0-C5DC623F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5660069"/>
              </p:ext>
            </p:extLst>
          </p:nvPr>
        </p:nvGraphicFramePr>
        <p:xfrm>
          <a:off x="1647930" y="1798655"/>
          <a:ext cx="6844044" cy="393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4A2CD9-44D9-43B9-BBA5-192DB0DC09EC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</p:spTree>
    <p:extLst>
      <p:ext uri="{BB962C8B-B14F-4D97-AF65-F5344CB8AC3E}">
        <p14:creationId xmlns:p14="http://schemas.microsoft.com/office/powerpoint/2010/main" val="26240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1F770-3600-4303-95FF-7825F4D7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66122"/>
            <a:ext cx="10100448" cy="60797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3"/>
                </a:solidFill>
              </a:rPr>
              <a:t>OUTTAKES: </a:t>
            </a:r>
            <a:r>
              <a:rPr lang="en-GB" dirty="0"/>
              <a:t>Overwhelmingly positive customer service scores for JICMAIL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E1F3B-0445-498E-BDFD-E4F68B58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7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C07EF-009D-4901-A154-06C5BEB53E7A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8CBC688-B7DD-4D34-8BA7-7224B69416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1375551"/>
              </p:ext>
            </p:extLst>
          </p:nvPr>
        </p:nvGraphicFramePr>
        <p:xfrm>
          <a:off x="2311122" y="1656536"/>
          <a:ext cx="6320412" cy="400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18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AF77-17D5-4E11-8D6A-E38CC647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96370"/>
            <a:ext cx="10695958" cy="54529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3"/>
                </a:solidFill>
              </a:rPr>
              <a:t>OUTTAKES: </a:t>
            </a:r>
            <a:r>
              <a:rPr lang="en-GB" dirty="0"/>
              <a:t>Positive customer experience driven by ease of data access, communication and training and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04493-82EF-42FB-8888-FEC8FC0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8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7E0719-749B-4A78-A2D0-C5DC623F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7098004"/>
              </p:ext>
            </p:extLst>
          </p:nvPr>
        </p:nvGraphicFramePr>
        <p:xfrm>
          <a:off x="1326382" y="1798655"/>
          <a:ext cx="7918102" cy="393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4A2CD9-44D9-43B9-BBA5-192DB0DC09EC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</a:t>
            </a:r>
          </a:p>
        </p:txBody>
      </p:sp>
    </p:spTree>
    <p:extLst>
      <p:ext uri="{BB962C8B-B14F-4D97-AF65-F5344CB8AC3E}">
        <p14:creationId xmlns:p14="http://schemas.microsoft.com/office/powerpoint/2010/main" val="190805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1F770-3600-4303-95FF-7825F4D7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31" y="366122"/>
            <a:ext cx="10100448" cy="60797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3"/>
                </a:solidFill>
              </a:rPr>
              <a:t>OUTTAKES: </a:t>
            </a:r>
            <a:r>
              <a:rPr lang="en-GB" dirty="0"/>
              <a:t>Very positive Net Promoter Score for JICMAIL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E1F3B-0445-498E-BDFD-E4F68B58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EC5B-4348-466D-90FB-B48FCA4BBB3D}" type="slidenum">
              <a:rPr lang="en-GB" smtClean="0"/>
              <a:t>9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C07EF-009D-4901-A154-06C5BEB53E7A}"/>
              </a:ext>
            </a:extLst>
          </p:cNvPr>
          <p:cNvSpPr txBox="1"/>
          <p:nvPr/>
        </p:nvSpPr>
        <p:spPr>
          <a:xfrm>
            <a:off x="1979524" y="6230268"/>
            <a:ext cx="6993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JICMAIL Customer Survey July 2020, n=57; NPS = % promoters minus % detractors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B97D9D-C1D2-424A-B4E7-6FE01E7F9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291" y="1899138"/>
            <a:ext cx="4620537" cy="36073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77A097-E21D-480A-9C28-E46A31EB28A1}"/>
              </a:ext>
            </a:extLst>
          </p:cNvPr>
          <p:cNvSpPr txBox="1"/>
          <p:nvPr/>
        </p:nvSpPr>
        <p:spPr>
          <a:xfrm>
            <a:off x="2160132" y="1513200"/>
            <a:ext cx="828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likely are you to recommend JICMAIL to clients or colleagues?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39DF78-C2C2-40CA-8FC1-D9447F101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66765"/>
              </p:ext>
            </p:extLst>
          </p:nvPr>
        </p:nvGraphicFramePr>
        <p:xfrm>
          <a:off x="8450663" y="3146557"/>
          <a:ext cx="3507992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53996">
                  <a:extLst>
                    <a:ext uri="{9D8B030D-6E8A-4147-A177-3AD203B41FA5}">
                      <a16:colId xmlns:a16="http://schemas.microsoft.com/office/drawing/2014/main" val="1828967322"/>
                    </a:ext>
                  </a:extLst>
                </a:gridCol>
                <a:gridCol w="1753996">
                  <a:extLst>
                    <a:ext uri="{9D8B030D-6E8A-4147-A177-3AD203B41FA5}">
                      <a16:colId xmlns:a16="http://schemas.microsoft.com/office/drawing/2014/main" val="390032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Detractors (0-6)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41089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Passives (7-8)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79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Promoters (9-10)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7276865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00FA2126-F8A9-4D48-A94B-264D367CA11A}"/>
              </a:ext>
            </a:extLst>
          </p:cNvPr>
          <p:cNvSpPr/>
          <p:nvPr/>
        </p:nvSpPr>
        <p:spPr>
          <a:xfrm>
            <a:off x="5036904" y="3808638"/>
            <a:ext cx="914400" cy="5859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8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57">
      <a:dk1>
        <a:sysClr val="windowText" lastClr="000000"/>
      </a:dk1>
      <a:lt1>
        <a:sysClr val="window" lastClr="FFFFFF"/>
      </a:lt1>
      <a:dk2>
        <a:srgbClr val="FD7E14"/>
      </a:dk2>
      <a:lt2>
        <a:srgbClr val="798080"/>
      </a:lt2>
      <a:accent1>
        <a:srgbClr val="00BFD5"/>
      </a:accent1>
      <a:accent2>
        <a:srgbClr val="4A287B"/>
      </a:accent2>
      <a:accent3>
        <a:srgbClr val="33BF00"/>
      </a:accent3>
      <a:accent4>
        <a:srgbClr val="2A3080"/>
      </a:accent4>
      <a:accent5>
        <a:srgbClr val="FF0048"/>
      </a:accent5>
      <a:accent6>
        <a:srgbClr val="FFCD00"/>
      </a:accent6>
      <a:hlink>
        <a:srgbClr val="0563C1"/>
      </a:hlink>
      <a:folHlink>
        <a:srgbClr val="954F72"/>
      </a:folHlink>
    </a:clrScheme>
    <a:fontScheme name="Custom 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CMail Presentation Template 290719.potx  -  AutoRecovered" id="{CF7C327C-8297-4CC8-B080-A42269422132}" vid="{5AA178FC-CB50-430C-AE70-2AD612EF728F}"/>
    </a:ext>
  </a:extLst>
</a:theme>
</file>

<file path=ppt/theme/theme2.xml><?xml version="1.0" encoding="utf-8"?>
<a:theme xmlns:a="http://schemas.openxmlformats.org/drawingml/2006/main" name="Green">
  <a:themeElements>
    <a:clrScheme name="JIC">
      <a:dk1>
        <a:srgbClr val="000000"/>
      </a:dk1>
      <a:lt1>
        <a:srgbClr val="FFFFFF"/>
      </a:lt1>
      <a:dk2>
        <a:srgbClr val="787F7F"/>
      </a:dk2>
      <a:lt2>
        <a:srgbClr val="FFFFFF"/>
      </a:lt2>
      <a:accent1>
        <a:srgbClr val="33BE00"/>
      </a:accent1>
      <a:accent2>
        <a:srgbClr val="00BFD5"/>
      </a:accent2>
      <a:accent3>
        <a:srgbClr val="1400D5"/>
      </a:accent3>
      <a:accent4>
        <a:srgbClr val="FFCD00"/>
      </a:accent4>
      <a:accent5>
        <a:srgbClr val="FF0048"/>
      </a:accent5>
      <a:accent6>
        <a:srgbClr val="2A3080"/>
      </a:accent6>
      <a:hlink>
        <a:srgbClr val="49287B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Green">
  <a:themeElements>
    <a:clrScheme name="JIC">
      <a:dk1>
        <a:srgbClr val="000000"/>
      </a:dk1>
      <a:lt1>
        <a:srgbClr val="FFFFFF"/>
      </a:lt1>
      <a:dk2>
        <a:srgbClr val="787F7F"/>
      </a:dk2>
      <a:lt2>
        <a:srgbClr val="FFFFFF"/>
      </a:lt2>
      <a:accent1>
        <a:srgbClr val="33BE00"/>
      </a:accent1>
      <a:accent2>
        <a:srgbClr val="00BFD5"/>
      </a:accent2>
      <a:accent3>
        <a:srgbClr val="1400D5"/>
      </a:accent3>
      <a:accent4>
        <a:srgbClr val="FFCD00"/>
      </a:accent4>
      <a:accent5>
        <a:srgbClr val="FF0048"/>
      </a:accent5>
      <a:accent6>
        <a:srgbClr val="2A3080"/>
      </a:accent6>
      <a:hlink>
        <a:srgbClr val="49287B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Green">
  <a:themeElements>
    <a:clrScheme name="JIC">
      <a:dk1>
        <a:srgbClr val="000000"/>
      </a:dk1>
      <a:lt1>
        <a:srgbClr val="FFFFFF"/>
      </a:lt1>
      <a:dk2>
        <a:srgbClr val="787F7F"/>
      </a:dk2>
      <a:lt2>
        <a:srgbClr val="FFFFFF"/>
      </a:lt2>
      <a:accent1>
        <a:srgbClr val="33BE00"/>
      </a:accent1>
      <a:accent2>
        <a:srgbClr val="00BFD5"/>
      </a:accent2>
      <a:accent3>
        <a:srgbClr val="1400D5"/>
      </a:accent3>
      <a:accent4>
        <a:srgbClr val="FFCD00"/>
      </a:accent4>
      <a:accent5>
        <a:srgbClr val="FF0048"/>
      </a:accent5>
      <a:accent6>
        <a:srgbClr val="2A3080"/>
      </a:accent6>
      <a:hlink>
        <a:srgbClr val="49287B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JICMail Presentation Template 300719</Template>
  <TotalTime>2567</TotalTime>
  <Words>792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.AppleSystemUIFont</vt:lpstr>
      <vt:lpstr>Arial</vt:lpstr>
      <vt:lpstr>Calibri</vt:lpstr>
      <vt:lpstr>Times New Roman</vt:lpstr>
      <vt:lpstr>Office Theme</vt:lpstr>
      <vt:lpstr>Green</vt:lpstr>
      <vt:lpstr>1_Green</vt:lpstr>
      <vt:lpstr>2_Green</vt:lpstr>
      <vt:lpstr>JICMAIL</vt:lpstr>
      <vt:lpstr>Three key takeaways</vt:lpstr>
      <vt:lpstr>The JICMAIL Customer Survey: Measuring the impact of JICMAIL throughout the planning cycle</vt:lpstr>
      <vt:lpstr>Response evenly balanced between the buy and sell side</vt:lpstr>
      <vt:lpstr>INPUTS: The market is highly familiar with JICMAIL</vt:lpstr>
      <vt:lpstr> OUTPUTS: Strong understanding about what JICMAIL offers the market. Good awareness of data integrations.</vt:lpstr>
      <vt:lpstr>OUTTAKES: Overwhelmingly positive customer service scores for JICMAIL</vt:lpstr>
      <vt:lpstr>OUTTAKES: Positive customer experience driven by ease of data access, communication and training and support</vt:lpstr>
      <vt:lpstr>OUTTAKES: Very positive Net Promoter Score for JICMAIL</vt:lpstr>
      <vt:lpstr>OUTTAKES: Why people are likely to recommend JICMAIL </vt:lpstr>
      <vt:lpstr>OUTCOMES: Mail interaction, impact and halo effect are particularly useful for the market. 78% have used it to pitch for new business or budget</vt:lpstr>
      <vt:lpstr>OUTCOMES: JICMAIL underpins the credibility of the industry and usage is only going to increase, with 86% expecting to use it more in the future</vt:lpstr>
      <vt:lpstr>Three key takeaways</vt:lpstr>
      <vt:lpstr>Thanks from JICMAIL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runs here can run to two or three lines</dc:title>
  <dc:creator>Ian Gibbs</dc:creator>
  <cp:lastModifiedBy>Ian Gibbs</cp:lastModifiedBy>
  <cp:revision>166</cp:revision>
  <dcterms:created xsi:type="dcterms:W3CDTF">2019-08-16T10:00:17Z</dcterms:created>
  <dcterms:modified xsi:type="dcterms:W3CDTF">2020-10-19T11:41:45Z</dcterms:modified>
</cp:coreProperties>
</file>