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1" r:id="rId2"/>
    <p:sldMasterId id="2147483740" r:id="rId3"/>
    <p:sldMasterId id="2147483749" r:id="rId4"/>
    <p:sldMasterId id="2147483771" r:id="rId5"/>
  </p:sldMasterIdLst>
  <p:notesMasterIdLst>
    <p:notesMasterId r:id="rId17"/>
  </p:notesMasterIdLst>
  <p:sldIdLst>
    <p:sldId id="3628" r:id="rId6"/>
    <p:sldId id="3629" r:id="rId7"/>
    <p:sldId id="3630" r:id="rId8"/>
    <p:sldId id="3632" r:id="rId9"/>
    <p:sldId id="3530" r:id="rId10"/>
    <p:sldId id="3532" r:id="rId11"/>
    <p:sldId id="3535" r:id="rId12"/>
    <p:sldId id="3579" r:id="rId13"/>
    <p:sldId id="3537" r:id="rId14"/>
    <p:sldId id="3631" r:id="rId15"/>
    <p:sldId id="3373" r:id="rId16"/>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953FFF-8819-4329-B8F2-90B44B0AA589}">
          <p14:sldIdLst>
            <p14:sldId id="3628"/>
            <p14:sldId id="3629"/>
            <p14:sldId id="3630"/>
            <p14:sldId id="3632"/>
            <p14:sldId id="3530"/>
            <p14:sldId id="3532"/>
            <p14:sldId id="3535"/>
            <p14:sldId id="3579"/>
            <p14:sldId id="3537"/>
            <p14:sldId id="3631"/>
            <p14:sldId id="3373"/>
          </p14:sldIdLst>
        </p14:section>
        <p14:section name="Closing" id="{311E129D-BC51-46E4-915F-1030922D8D4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5E5"/>
    <a:srgbClr val="9D4623"/>
    <a:srgbClr val="ECECEC"/>
    <a:srgbClr val="CC3300"/>
    <a:srgbClr val="B9177F"/>
    <a:srgbClr val="258E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34" autoAdjust="0"/>
    <p:restoredTop sz="87894" autoAdjust="0"/>
  </p:normalViewPr>
  <p:slideViewPr>
    <p:cSldViewPr snapToGrid="0" showGuides="1">
      <p:cViewPr varScale="1">
        <p:scale>
          <a:sx n="76" d="100"/>
          <a:sy n="76" d="100"/>
        </p:scale>
        <p:origin x="72" y="269"/>
      </p:cViewPr>
      <p:guideLst>
        <p:guide orient="horz" pos="2160"/>
        <p:guide pos="3840"/>
      </p:guideLst>
    </p:cSldViewPr>
  </p:slideViewPr>
  <p:outlineViewPr>
    <p:cViewPr>
      <p:scale>
        <a:sx n="33" d="100"/>
        <a:sy n="33" d="100"/>
      </p:scale>
      <p:origin x="0" y="-926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Avg. Frequency (Physical Actions)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 in Microsoft PowerPoint]lifespan'!$B$23</c:f>
              <c:strCache>
                <c:ptCount val="1"/>
                <c:pt idx="0">
                  <c:v>Avg. Frequency</c:v>
                </c:pt>
              </c:strCache>
            </c:strRef>
          </c:tx>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C8E8-4A1E-8B76-571B370F1A8E}"/>
              </c:ext>
            </c:extLst>
          </c:dPt>
          <c:dPt>
            <c:idx val="1"/>
            <c:invertIfNegative val="0"/>
            <c:bubble3D val="0"/>
            <c:spPr>
              <a:solidFill>
                <a:srgbClr val="00B0F0"/>
              </a:solidFill>
              <a:ln>
                <a:noFill/>
              </a:ln>
              <a:effectLst/>
            </c:spPr>
            <c:extLst>
              <c:ext xmlns:c16="http://schemas.microsoft.com/office/drawing/2014/chart" uri="{C3380CC4-5D6E-409C-BE32-E72D297353CC}">
                <c16:uniqueId val="{00000002-C8E8-4A1E-8B76-571B370F1A8E}"/>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PowerPoint]lifespan'!$C$22:$G$22</c:f>
              <c:strCache>
                <c:ptCount val="4"/>
                <c:pt idx="0">
                  <c:v>Door drops XMAS  2018</c:v>
                </c:pt>
                <c:pt idx="1">
                  <c:v>Door drops XMAS 2019</c:v>
                </c:pt>
                <c:pt idx="2">
                  <c:v>DM XMAS 2018</c:v>
                </c:pt>
                <c:pt idx="3">
                  <c:v>DM XMAS 2019</c:v>
                </c:pt>
              </c:strCache>
              <c:extLst/>
            </c:strRef>
          </c:cat>
          <c:val>
            <c:numRef>
              <c:f>'[Chart in Microsoft PowerPoint]lifespan'!$C$23:$G$23</c:f>
              <c:numCache>
                <c:formatCode>#,##0.00</c:formatCode>
                <c:ptCount val="4"/>
                <c:pt idx="0">
                  <c:v>2.81</c:v>
                </c:pt>
                <c:pt idx="1">
                  <c:v>2.8</c:v>
                </c:pt>
                <c:pt idx="2">
                  <c:v>3.96</c:v>
                </c:pt>
                <c:pt idx="3">
                  <c:v>4.2</c:v>
                </c:pt>
              </c:numCache>
              <c:extLst/>
            </c:numRef>
          </c:val>
          <c:extLst>
            <c:ext xmlns:c16="http://schemas.microsoft.com/office/drawing/2014/chart" uri="{C3380CC4-5D6E-409C-BE32-E72D297353CC}">
              <c16:uniqueId val="{00000000-C8E8-4A1E-8B76-571B370F1A8E}"/>
            </c:ext>
          </c:extLst>
        </c:ser>
        <c:dLbls>
          <c:showLegendKey val="0"/>
          <c:showVal val="0"/>
          <c:showCatName val="0"/>
          <c:showSerName val="0"/>
          <c:showPercent val="0"/>
          <c:showBubbleSize val="0"/>
        </c:dLbls>
        <c:gapWidth val="219"/>
        <c:overlap val="-27"/>
        <c:axId val="523758559"/>
        <c:axId val="702047359"/>
      </c:barChart>
      <c:catAx>
        <c:axId val="52375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02047359"/>
        <c:crosses val="autoZero"/>
        <c:auto val="1"/>
        <c:lblAlgn val="ctr"/>
        <c:lblOffset val="100"/>
        <c:noMultiLvlLbl val="0"/>
      </c:catAx>
      <c:valAx>
        <c:axId val="702047359"/>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5237585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50000"/>
                    <a:lumOff val="50000"/>
                  </a:schemeClr>
                </a:solidFill>
                <a:latin typeface="+mn-lt"/>
                <a:ea typeface="+mn-ea"/>
                <a:cs typeface="+mn-cs"/>
              </a:defRPr>
            </a:pPr>
            <a:r>
              <a:rPr lang="en-GB" dirty="0">
                <a:solidFill>
                  <a:schemeClr val="tx1">
                    <a:lumMod val="50000"/>
                    <a:lumOff val="50000"/>
                  </a:schemeClr>
                </a:solidFill>
              </a:rPr>
              <a:t>Commercial</a:t>
            </a:r>
            <a:r>
              <a:rPr lang="en-GB" baseline="0" dirty="0">
                <a:solidFill>
                  <a:schemeClr val="tx1">
                    <a:lumMod val="50000"/>
                    <a:lumOff val="50000"/>
                  </a:schemeClr>
                </a:solidFill>
              </a:rPr>
              <a:t> Actions Taken with Mail: % of Addressed Mail</a:t>
            </a:r>
          </a:p>
          <a:p>
            <a:pPr>
              <a:defRPr>
                <a:solidFill>
                  <a:schemeClr val="tx1">
                    <a:lumMod val="50000"/>
                    <a:lumOff val="50000"/>
                  </a:schemeClr>
                </a:solidFill>
              </a:defRPr>
            </a:pPr>
            <a:r>
              <a:rPr lang="en-GB" baseline="0" dirty="0">
                <a:solidFill>
                  <a:schemeClr val="tx1">
                    <a:lumMod val="50000"/>
                    <a:lumOff val="50000"/>
                  </a:schemeClr>
                </a:solidFill>
              </a:rPr>
              <a:t>Past 24 Months (P24M) vs Christmas 2019</a:t>
            </a:r>
            <a:endParaRPr lang="en-GB" dirty="0">
              <a:solidFill>
                <a:schemeClr val="tx1">
                  <a:lumMod val="50000"/>
                  <a:lumOff val="50000"/>
                </a:schemeClr>
              </a:solidFill>
            </a:endParaRPr>
          </a:p>
        </c:rich>
      </c:tx>
      <c:layout>
        <c:manualLayout>
          <c:xMode val="edge"/>
          <c:yMode val="edge"/>
          <c:x val="0.31599222719035935"/>
          <c:y val="5.605064197569686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'ACTIONS DM'!$F$18</c:f>
              <c:strCache>
                <c:ptCount val="1"/>
                <c:pt idx="0">
                  <c:v>DM P24M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 DM'!$E$19:$E$27</c:f>
              <c:strCache>
                <c:ptCount val="9"/>
                <c:pt idx="0">
                  <c:v>Discussed With Someone</c:v>
                </c:pt>
                <c:pt idx="1">
                  <c:v>Visited Sender's Website</c:v>
                </c:pt>
                <c:pt idx="2">
                  <c:v>Bought Something/Paid</c:v>
                </c:pt>
                <c:pt idx="3">
                  <c:v>Used Voucher/Discount </c:v>
                </c:pt>
                <c:pt idx="4">
                  <c:v>Went Online For Info</c:v>
                </c:pt>
                <c:pt idx="5">
                  <c:v>Used Tablet/Smartphone</c:v>
                </c:pt>
                <c:pt idx="6">
                  <c:v>Planned A Large Purchase</c:v>
                </c:pt>
                <c:pt idx="7">
                  <c:v>Visited Sender's Shop</c:v>
                </c:pt>
                <c:pt idx="8">
                  <c:v>Looked Up Account Details</c:v>
                </c:pt>
              </c:strCache>
            </c:strRef>
          </c:cat>
          <c:val>
            <c:numRef>
              <c:f>'ACTIONS DM'!$F$19:$F$27</c:f>
              <c:numCache>
                <c:formatCode>#,##0\ %</c:formatCode>
                <c:ptCount val="9"/>
                <c:pt idx="0">
                  <c:v>0.1</c:v>
                </c:pt>
                <c:pt idx="1">
                  <c:v>0.1</c:v>
                </c:pt>
                <c:pt idx="2">
                  <c:v>0.08</c:v>
                </c:pt>
                <c:pt idx="3">
                  <c:v>0.08</c:v>
                </c:pt>
                <c:pt idx="4">
                  <c:v>0.04</c:v>
                </c:pt>
                <c:pt idx="5">
                  <c:v>0.03</c:v>
                </c:pt>
                <c:pt idx="6">
                  <c:v>0.02</c:v>
                </c:pt>
                <c:pt idx="7">
                  <c:v>0.02</c:v>
                </c:pt>
                <c:pt idx="8">
                  <c:v>0.02</c:v>
                </c:pt>
              </c:numCache>
            </c:numRef>
          </c:val>
          <c:extLst>
            <c:ext xmlns:c16="http://schemas.microsoft.com/office/drawing/2014/chart" uri="{C3380CC4-5D6E-409C-BE32-E72D297353CC}">
              <c16:uniqueId val="{00000000-D408-4AE6-A769-F09EC989FC55}"/>
            </c:ext>
          </c:extLst>
        </c:ser>
        <c:ser>
          <c:idx val="1"/>
          <c:order val="1"/>
          <c:tx>
            <c:strRef>
              <c:f>'ACTIONS DM'!$G$18</c:f>
              <c:strCache>
                <c:ptCount val="1"/>
                <c:pt idx="0">
                  <c:v>DM XMAS 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 DM'!$E$19:$E$27</c:f>
              <c:strCache>
                <c:ptCount val="9"/>
                <c:pt idx="0">
                  <c:v>Discussed With Someone</c:v>
                </c:pt>
                <c:pt idx="1">
                  <c:v>Visited Sender's Website</c:v>
                </c:pt>
                <c:pt idx="2">
                  <c:v>Bought Something/Paid</c:v>
                </c:pt>
                <c:pt idx="3">
                  <c:v>Used Voucher/Discount </c:v>
                </c:pt>
                <c:pt idx="4">
                  <c:v>Went Online For Info</c:v>
                </c:pt>
                <c:pt idx="5">
                  <c:v>Used Tablet/Smartphone</c:v>
                </c:pt>
                <c:pt idx="6">
                  <c:v>Planned A Large Purchase</c:v>
                </c:pt>
                <c:pt idx="7">
                  <c:v>Visited Sender's Shop</c:v>
                </c:pt>
                <c:pt idx="8">
                  <c:v>Looked Up Account Details</c:v>
                </c:pt>
              </c:strCache>
            </c:strRef>
          </c:cat>
          <c:val>
            <c:numRef>
              <c:f>'ACTIONS DM'!$G$19:$G$27</c:f>
              <c:numCache>
                <c:formatCode>#,##0\ %</c:formatCode>
                <c:ptCount val="9"/>
                <c:pt idx="0">
                  <c:v>0.12</c:v>
                </c:pt>
                <c:pt idx="1">
                  <c:v>0.1</c:v>
                </c:pt>
                <c:pt idx="2">
                  <c:v>0.08</c:v>
                </c:pt>
                <c:pt idx="3">
                  <c:v>0.09</c:v>
                </c:pt>
                <c:pt idx="4">
                  <c:v>0.04</c:v>
                </c:pt>
                <c:pt idx="5">
                  <c:v>0.02</c:v>
                </c:pt>
                <c:pt idx="6">
                  <c:v>0.03</c:v>
                </c:pt>
                <c:pt idx="7">
                  <c:v>0.03</c:v>
                </c:pt>
                <c:pt idx="8">
                  <c:v>0.02</c:v>
                </c:pt>
              </c:numCache>
            </c:numRef>
          </c:val>
          <c:extLst>
            <c:ext xmlns:c16="http://schemas.microsoft.com/office/drawing/2014/chart" uri="{C3380CC4-5D6E-409C-BE32-E72D297353CC}">
              <c16:uniqueId val="{00000001-D408-4AE6-A769-F09EC989FC55}"/>
            </c:ext>
          </c:extLst>
        </c:ser>
        <c:dLbls>
          <c:showLegendKey val="0"/>
          <c:showVal val="0"/>
          <c:showCatName val="0"/>
          <c:showSerName val="0"/>
          <c:showPercent val="0"/>
          <c:showBubbleSize val="0"/>
        </c:dLbls>
        <c:gapWidth val="219"/>
        <c:overlap val="-27"/>
        <c:axId val="1394854655"/>
        <c:axId val="1856951615"/>
      </c:barChart>
      <c:catAx>
        <c:axId val="1394854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856951615"/>
        <c:crosses val="autoZero"/>
        <c:auto val="1"/>
        <c:lblAlgn val="ctr"/>
        <c:lblOffset val="100"/>
        <c:noMultiLvlLbl val="0"/>
      </c:catAx>
      <c:valAx>
        <c:axId val="1856951615"/>
        <c:scaling>
          <c:orientation val="minMax"/>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394854655"/>
        <c:crosses val="autoZero"/>
        <c:crossBetween val="between"/>
      </c:valAx>
      <c:spPr>
        <a:noFill/>
        <a:ln>
          <a:noFill/>
        </a:ln>
        <a:effectLst/>
      </c:spPr>
    </c:plotArea>
    <c:legend>
      <c:legendPos val="b"/>
      <c:layout>
        <c:manualLayout>
          <c:xMode val="edge"/>
          <c:yMode val="edge"/>
          <c:x val="0.32553867228020716"/>
          <c:y val="0.92042519046046756"/>
          <c:w val="0.3168612141623724"/>
          <c:h val="7.812554680664918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6D41B-9524-4FF9-994F-E97EA4C11E7F}" type="doc">
      <dgm:prSet loTypeId="urn:microsoft.com/office/officeart/2005/8/layout/pyramid3" loCatId="pyramid" qsTypeId="urn:microsoft.com/office/officeart/2005/8/quickstyle/simple1" qsCatId="simple" csTypeId="urn:microsoft.com/office/officeart/2005/8/colors/accent1_2" csCatId="accent1" phldr="1"/>
      <dgm:spPr/>
    </dgm:pt>
    <dgm:pt modelId="{0EC18682-FF4F-40D7-912E-55B40ACC08F0}">
      <dgm:prSet phldrT="[Text]" custT="1"/>
      <dgm:spPr>
        <a:solidFill>
          <a:schemeClr val="tx2"/>
        </a:solidFill>
      </dgm:spPr>
      <dgm:t>
        <a:bodyPr/>
        <a:lstStyle/>
        <a:p>
          <a:r>
            <a:rPr lang="en-GB" sz="2000" b="1" dirty="0"/>
            <a:t>Awareness</a:t>
          </a:r>
        </a:p>
      </dgm:t>
    </dgm:pt>
    <dgm:pt modelId="{7EF95CF8-B583-428D-B296-E73B534FB4FE}" type="parTrans" cxnId="{6E670346-9631-413B-932A-A4D9C3681FFA}">
      <dgm:prSet/>
      <dgm:spPr/>
      <dgm:t>
        <a:bodyPr/>
        <a:lstStyle/>
        <a:p>
          <a:endParaRPr lang="en-GB"/>
        </a:p>
      </dgm:t>
    </dgm:pt>
    <dgm:pt modelId="{12FC8AD6-3B2B-4C2D-8E13-23EA1C040720}" type="sibTrans" cxnId="{6E670346-9631-413B-932A-A4D9C3681FFA}">
      <dgm:prSet/>
      <dgm:spPr/>
      <dgm:t>
        <a:bodyPr/>
        <a:lstStyle/>
        <a:p>
          <a:endParaRPr lang="en-GB"/>
        </a:p>
      </dgm:t>
    </dgm:pt>
    <dgm:pt modelId="{B8937090-513A-489B-A1BA-B3031B3A212A}">
      <dgm:prSet phldrT="[Text]" custT="1"/>
      <dgm:spPr>
        <a:solidFill>
          <a:schemeClr val="accent6"/>
        </a:solidFill>
      </dgm:spPr>
      <dgm:t>
        <a:bodyPr/>
        <a:lstStyle/>
        <a:p>
          <a:r>
            <a:rPr lang="en-GB" sz="2000" b="1" dirty="0"/>
            <a:t>Interest</a:t>
          </a:r>
        </a:p>
      </dgm:t>
    </dgm:pt>
    <dgm:pt modelId="{6DCF03B6-F277-4BB3-8819-029DDE6CF1C4}" type="parTrans" cxnId="{2D6C9916-154D-4EB2-BB71-446FFE2D2300}">
      <dgm:prSet/>
      <dgm:spPr/>
      <dgm:t>
        <a:bodyPr/>
        <a:lstStyle/>
        <a:p>
          <a:endParaRPr lang="en-GB"/>
        </a:p>
      </dgm:t>
    </dgm:pt>
    <dgm:pt modelId="{5C934AAD-08D9-4441-A27F-199A57D8DEA2}" type="sibTrans" cxnId="{2D6C9916-154D-4EB2-BB71-446FFE2D2300}">
      <dgm:prSet/>
      <dgm:spPr/>
      <dgm:t>
        <a:bodyPr/>
        <a:lstStyle/>
        <a:p>
          <a:endParaRPr lang="en-GB"/>
        </a:p>
      </dgm:t>
    </dgm:pt>
    <dgm:pt modelId="{25B36D4C-C285-4283-8597-1C87C0ECEE71}">
      <dgm:prSet phldrT="[Text]" custT="1"/>
      <dgm:spPr>
        <a:solidFill>
          <a:schemeClr val="accent1">
            <a:lumMod val="75000"/>
          </a:schemeClr>
        </a:solidFill>
      </dgm:spPr>
      <dgm:t>
        <a:bodyPr/>
        <a:lstStyle/>
        <a:p>
          <a:r>
            <a:rPr lang="en-GB" sz="2000" b="1" dirty="0"/>
            <a:t>Desire</a:t>
          </a:r>
        </a:p>
      </dgm:t>
    </dgm:pt>
    <dgm:pt modelId="{60FDEFD3-EB26-42F7-BC44-81ACA144C56C}" type="parTrans" cxnId="{A05392BE-E5BB-4CED-923A-A9C27006BEAE}">
      <dgm:prSet/>
      <dgm:spPr/>
      <dgm:t>
        <a:bodyPr/>
        <a:lstStyle/>
        <a:p>
          <a:endParaRPr lang="en-GB"/>
        </a:p>
      </dgm:t>
    </dgm:pt>
    <dgm:pt modelId="{53899C42-CA62-4FC5-B593-D8987D6FA9B9}" type="sibTrans" cxnId="{A05392BE-E5BB-4CED-923A-A9C27006BEAE}">
      <dgm:prSet/>
      <dgm:spPr/>
      <dgm:t>
        <a:bodyPr/>
        <a:lstStyle/>
        <a:p>
          <a:endParaRPr lang="en-GB"/>
        </a:p>
      </dgm:t>
    </dgm:pt>
    <dgm:pt modelId="{C0C741DE-88AC-440A-AA64-5AE600704CB8}">
      <dgm:prSet phldrT="[Text]" custT="1"/>
      <dgm:spPr>
        <a:solidFill>
          <a:schemeClr val="accent1"/>
        </a:solidFill>
      </dgm:spPr>
      <dgm:t>
        <a:bodyPr/>
        <a:lstStyle/>
        <a:p>
          <a:r>
            <a:rPr lang="en-GB" sz="1800" b="1" dirty="0"/>
            <a:t>Action</a:t>
          </a:r>
        </a:p>
        <a:p>
          <a:endParaRPr lang="en-GB" sz="2000" dirty="0"/>
        </a:p>
      </dgm:t>
    </dgm:pt>
    <dgm:pt modelId="{38E6F7A8-5FC5-4FE2-A870-0A05C76043A7}" type="parTrans" cxnId="{2579E92A-7435-4885-9EC4-6689424069E9}">
      <dgm:prSet/>
      <dgm:spPr/>
      <dgm:t>
        <a:bodyPr/>
        <a:lstStyle/>
        <a:p>
          <a:endParaRPr lang="en-GB"/>
        </a:p>
      </dgm:t>
    </dgm:pt>
    <dgm:pt modelId="{138C6B0D-EEA9-4AEA-AC03-B2D330AB1846}" type="sibTrans" cxnId="{2579E92A-7435-4885-9EC4-6689424069E9}">
      <dgm:prSet/>
      <dgm:spPr/>
      <dgm:t>
        <a:bodyPr/>
        <a:lstStyle/>
        <a:p>
          <a:endParaRPr lang="en-GB"/>
        </a:p>
      </dgm:t>
    </dgm:pt>
    <dgm:pt modelId="{CA282823-840A-4E89-A8C3-16B0BEBE4003}" type="pres">
      <dgm:prSet presAssocID="{60C6D41B-9524-4FF9-994F-E97EA4C11E7F}" presName="Name0" presStyleCnt="0">
        <dgm:presLayoutVars>
          <dgm:dir/>
          <dgm:animLvl val="lvl"/>
          <dgm:resizeHandles val="exact"/>
        </dgm:presLayoutVars>
      </dgm:prSet>
      <dgm:spPr/>
    </dgm:pt>
    <dgm:pt modelId="{035C1538-5D03-4EFC-B194-2649A295D2B4}" type="pres">
      <dgm:prSet presAssocID="{0EC18682-FF4F-40D7-912E-55B40ACC08F0}" presName="Name8" presStyleCnt="0"/>
      <dgm:spPr/>
    </dgm:pt>
    <dgm:pt modelId="{D9BAA80B-DDAC-4DF2-AD75-7E7A5CD4454B}" type="pres">
      <dgm:prSet presAssocID="{0EC18682-FF4F-40D7-912E-55B40ACC08F0}" presName="level" presStyleLbl="node1" presStyleIdx="0" presStyleCnt="4">
        <dgm:presLayoutVars>
          <dgm:chMax val="1"/>
          <dgm:bulletEnabled val="1"/>
        </dgm:presLayoutVars>
      </dgm:prSet>
      <dgm:spPr/>
    </dgm:pt>
    <dgm:pt modelId="{7C5B656E-40E4-48C2-AB93-2A1E9C61EFDC}" type="pres">
      <dgm:prSet presAssocID="{0EC18682-FF4F-40D7-912E-55B40ACC08F0}" presName="levelTx" presStyleLbl="revTx" presStyleIdx="0" presStyleCnt="0">
        <dgm:presLayoutVars>
          <dgm:chMax val="1"/>
          <dgm:bulletEnabled val="1"/>
        </dgm:presLayoutVars>
      </dgm:prSet>
      <dgm:spPr/>
    </dgm:pt>
    <dgm:pt modelId="{4D6FC0F3-500F-4FE5-BBB0-7A3BC72493E6}" type="pres">
      <dgm:prSet presAssocID="{B8937090-513A-489B-A1BA-B3031B3A212A}" presName="Name8" presStyleCnt="0"/>
      <dgm:spPr/>
    </dgm:pt>
    <dgm:pt modelId="{3A87FDF4-9A3A-4FAB-A304-2F19CD307768}" type="pres">
      <dgm:prSet presAssocID="{B8937090-513A-489B-A1BA-B3031B3A212A}" presName="level" presStyleLbl="node1" presStyleIdx="1" presStyleCnt="4">
        <dgm:presLayoutVars>
          <dgm:chMax val="1"/>
          <dgm:bulletEnabled val="1"/>
        </dgm:presLayoutVars>
      </dgm:prSet>
      <dgm:spPr/>
    </dgm:pt>
    <dgm:pt modelId="{7B5B007C-EA22-4EC9-985B-BCCE16480F85}" type="pres">
      <dgm:prSet presAssocID="{B8937090-513A-489B-A1BA-B3031B3A212A}" presName="levelTx" presStyleLbl="revTx" presStyleIdx="0" presStyleCnt="0">
        <dgm:presLayoutVars>
          <dgm:chMax val="1"/>
          <dgm:bulletEnabled val="1"/>
        </dgm:presLayoutVars>
      </dgm:prSet>
      <dgm:spPr/>
    </dgm:pt>
    <dgm:pt modelId="{8786F5CE-E2D7-4ACA-A1EC-DDD07106F0FB}" type="pres">
      <dgm:prSet presAssocID="{25B36D4C-C285-4283-8597-1C87C0ECEE71}" presName="Name8" presStyleCnt="0"/>
      <dgm:spPr/>
    </dgm:pt>
    <dgm:pt modelId="{47EACEC1-2CBB-4F4B-9728-61997B4B8FA0}" type="pres">
      <dgm:prSet presAssocID="{25B36D4C-C285-4283-8597-1C87C0ECEE71}" presName="level" presStyleLbl="node1" presStyleIdx="2" presStyleCnt="4">
        <dgm:presLayoutVars>
          <dgm:chMax val="1"/>
          <dgm:bulletEnabled val="1"/>
        </dgm:presLayoutVars>
      </dgm:prSet>
      <dgm:spPr/>
    </dgm:pt>
    <dgm:pt modelId="{344494FE-8202-4D51-8C2E-274A5480D64D}" type="pres">
      <dgm:prSet presAssocID="{25B36D4C-C285-4283-8597-1C87C0ECEE71}" presName="levelTx" presStyleLbl="revTx" presStyleIdx="0" presStyleCnt="0">
        <dgm:presLayoutVars>
          <dgm:chMax val="1"/>
          <dgm:bulletEnabled val="1"/>
        </dgm:presLayoutVars>
      </dgm:prSet>
      <dgm:spPr/>
    </dgm:pt>
    <dgm:pt modelId="{C40A6322-342A-4935-B5D8-D66216E11A4C}" type="pres">
      <dgm:prSet presAssocID="{C0C741DE-88AC-440A-AA64-5AE600704CB8}" presName="Name8" presStyleCnt="0"/>
      <dgm:spPr/>
    </dgm:pt>
    <dgm:pt modelId="{FBBAC98A-1F81-48A5-8157-6A6995CCEA22}" type="pres">
      <dgm:prSet presAssocID="{C0C741DE-88AC-440A-AA64-5AE600704CB8}" presName="level" presStyleLbl="node1" presStyleIdx="3" presStyleCnt="4" custScaleX="107004" custLinFactNeighborY="-2202">
        <dgm:presLayoutVars>
          <dgm:chMax val="1"/>
          <dgm:bulletEnabled val="1"/>
        </dgm:presLayoutVars>
      </dgm:prSet>
      <dgm:spPr/>
    </dgm:pt>
    <dgm:pt modelId="{F92CF1B4-5EBF-4D5F-9DF8-83BADF8332D5}" type="pres">
      <dgm:prSet presAssocID="{C0C741DE-88AC-440A-AA64-5AE600704CB8}" presName="levelTx" presStyleLbl="revTx" presStyleIdx="0" presStyleCnt="0">
        <dgm:presLayoutVars>
          <dgm:chMax val="1"/>
          <dgm:bulletEnabled val="1"/>
        </dgm:presLayoutVars>
      </dgm:prSet>
      <dgm:spPr/>
    </dgm:pt>
  </dgm:ptLst>
  <dgm:cxnLst>
    <dgm:cxn modelId="{69F9E80D-1599-433A-99D2-B221059C77A0}" type="presOf" srcId="{B8937090-513A-489B-A1BA-B3031B3A212A}" destId="{7B5B007C-EA22-4EC9-985B-BCCE16480F85}" srcOrd="1" destOrd="0" presId="urn:microsoft.com/office/officeart/2005/8/layout/pyramid3"/>
    <dgm:cxn modelId="{2D6C9916-154D-4EB2-BB71-446FFE2D2300}" srcId="{60C6D41B-9524-4FF9-994F-E97EA4C11E7F}" destId="{B8937090-513A-489B-A1BA-B3031B3A212A}" srcOrd="1" destOrd="0" parTransId="{6DCF03B6-F277-4BB3-8819-029DDE6CF1C4}" sibTransId="{5C934AAD-08D9-4441-A27F-199A57D8DEA2}"/>
    <dgm:cxn modelId="{2579E92A-7435-4885-9EC4-6689424069E9}" srcId="{60C6D41B-9524-4FF9-994F-E97EA4C11E7F}" destId="{C0C741DE-88AC-440A-AA64-5AE600704CB8}" srcOrd="3" destOrd="0" parTransId="{38E6F7A8-5FC5-4FE2-A870-0A05C76043A7}" sibTransId="{138C6B0D-EEA9-4AEA-AC03-B2D330AB1846}"/>
    <dgm:cxn modelId="{FFC58336-EC16-4E83-9FB8-64B37D1F1B0D}" type="presOf" srcId="{25B36D4C-C285-4283-8597-1C87C0ECEE71}" destId="{47EACEC1-2CBB-4F4B-9728-61997B4B8FA0}" srcOrd="0" destOrd="0" presId="urn:microsoft.com/office/officeart/2005/8/layout/pyramid3"/>
    <dgm:cxn modelId="{6E670346-9631-413B-932A-A4D9C3681FFA}" srcId="{60C6D41B-9524-4FF9-994F-E97EA4C11E7F}" destId="{0EC18682-FF4F-40D7-912E-55B40ACC08F0}" srcOrd="0" destOrd="0" parTransId="{7EF95CF8-B583-428D-B296-E73B534FB4FE}" sibTransId="{12FC8AD6-3B2B-4C2D-8E13-23EA1C040720}"/>
    <dgm:cxn modelId="{D689037F-3BCA-4921-A9DB-501E2DC06C44}" type="presOf" srcId="{0EC18682-FF4F-40D7-912E-55B40ACC08F0}" destId="{D9BAA80B-DDAC-4DF2-AD75-7E7A5CD4454B}" srcOrd="0" destOrd="0" presId="urn:microsoft.com/office/officeart/2005/8/layout/pyramid3"/>
    <dgm:cxn modelId="{D1D4B980-98F6-4FCF-BDCE-F318328E1DF3}" type="presOf" srcId="{25B36D4C-C285-4283-8597-1C87C0ECEE71}" destId="{344494FE-8202-4D51-8C2E-274A5480D64D}" srcOrd="1" destOrd="0" presId="urn:microsoft.com/office/officeart/2005/8/layout/pyramid3"/>
    <dgm:cxn modelId="{E07ACD8F-7C55-4A43-A190-DB941476C7E9}" type="presOf" srcId="{C0C741DE-88AC-440A-AA64-5AE600704CB8}" destId="{FBBAC98A-1F81-48A5-8157-6A6995CCEA22}" srcOrd="0" destOrd="0" presId="urn:microsoft.com/office/officeart/2005/8/layout/pyramid3"/>
    <dgm:cxn modelId="{C4904AB5-C0DD-4362-A7D2-8A0F8E0DBEC6}" type="presOf" srcId="{60C6D41B-9524-4FF9-994F-E97EA4C11E7F}" destId="{CA282823-840A-4E89-A8C3-16B0BEBE4003}" srcOrd="0" destOrd="0" presId="urn:microsoft.com/office/officeart/2005/8/layout/pyramid3"/>
    <dgm:cxn modelId="{A05392BE-E5BB-4CED-923A-A9C27006BEAE}" srcId="{60C6D41B-9524-4FF9-994F-E97EA4C11E7F}" destId="{25B36D4C-C285-4283-8597-1C87C0ECEE71}" srcOrd="2" destOrd="0" parTransId="{60FDEFD3-EB26-42F7-BC44-81ACA144C56C}" sibTransId="{53899C42-CA62-4FC5-B593-D8987D6FA9B9}"/>
    <dgm:cxn modelId="{5F9D34D5-6FBA-44D7-B1E7-428BFA18E9BD}" type="presOf" srcId="{C0C741DE-88AC-440A-AA64-5AE600704CB8}" destId="{F92CF1B4-5EBF-4D5F-9DF8-83BADF8332D5}" srcOrd="1" destOrd="0" presId="urn:microsoft.com/office/officeart/2005/8/layout/pyramid3"/>
    <dgm:cxn modelId="{121259E3-D6CF-4EBD-92F7-F74437CE199D}" type="presOf" srcId="{B8937090-513A-489B-A1BA-B3031B3A212A}" destId="{3A87FDF4-9A3A-4FAB-A304-2F19CD307768}" srcOrd="0" destOrd="0" presId="urn:microsoft.com/office/officeart/2005/8/layout/pyramid3"/>
    <dgm:cxn modelId="{55A180FD-2B0B-42C4-96DC-B45252BFBF0D}" type="presOf" srcId="{0EC18682-FF4F-40D7-912E-55B40ACC08F0}" destId="{7C5B656E-40E4-48C2-AB93-2A1E9C61EFDC}" srcOrd="1" destOrd="0" presId="urn:microsoft.com/office/officeart/2005/8/layout/pyramid3"/>
    <dgm:cxn modelId="{2D8BA207-6DD3-4DC2-AAED-A5C794F69EA4}" type="presParOf" srcId="{CA282823-840A-4E89-A8C3-16B0BEBE4003}" destId="{035C1538-5D03-4EFC-B194-2649A295D2B4}" srcOrd="0" destOrd="0" presId="urn:microsoft.com/office/officeart/2005/8/layout/pyramid3"/>
    <dgm:cxn modelId="{E297E7AD-163D-4FC9-AAED-F33B7A1C8BF4}" type="presParOf" srcId="{035C1538-5D03-4EFC-B194-2649A295D2B4}" destId="{D9BAA80B-DDAC-4DF2-AD75-7E7A5CD4454B}" srcOrd="0" destOrd="0" presId="urn:microsoft.com/office/officeart/2005/8/layout/pyramid3"/>
    <dgm:cxn modelId="{783BC9EE-6CAF-4769-8134-AC80F8BF9D73}" type="presParOf" srcId="{035C1538-5D03-4EFC-B194-2649A295D2B4}" destId="{7C5B656E-40E4-48C2-AB93-2A1E9C61EFDC}" srcOrd="1" destOrd="0" presId="urn:microsoft.com/office/officeart/2005/8/layout/pyramid3"/>
    <dgm:cxn modelId="{38AE083E-7BF3-4561-8C12-4C3CD0D87E9B}" type="presParOf" srcId="{CA282823-840A-4E89-A8C3-16B0BEBE4003}" destId="{4D6FC0F3-500F-4FE5-BBB0-7A3BC72493E6}" srcOrd="1" destOrd="0" presId="urn:microsoft.com/office/officeart/2005/8/layout/pyramid3"/>
    <dgm:cxn modelId="{95CF4BB8-1984-4619-B383-160FD6D48F50}" type="presParOf" srcId="{4D6FC0F3-500F-4FE5-BBB0-7A3BC72493E6}" destId="{3A87FDF4-9A3A-4FAB-A304-2F19CD307768}" srcOrd="0" destOrd="0" presId="urn:microsoft.com/office/officeart/2005/8/layout/pyramid3"/>
    <dgm:cxn modelId="{308621F3-BD55-42A2-BDF5-B6E9C347825C}" type="presParOf" srcId="{4D6FC0F3-500F-4FE5-BBB0-7A3BC72493E6}" destId="{7B5B007C-EA22-4EC9-985B-BCCE16480F85}" srcOrd="1" destOrd="0" presId="urn:microsoft.com/office/officeart/2005/8/layout/pyramid3"/>
    <dgm:cxn modelId="{5EE9C260-69C1-4F1F-A58B-43D3694A8F05}" type="presParOf" srcId="{CA282823-840A-4E89-A8C3-16B0BEBE4003}" destId="{8786F5CE-E2D7-4ACA-A1EC-DDD07106F0FB}" srcOrd="2" destOrd="0" presId="urn:microsoft.com/office/officeart/2005/8/layout/pyramid3"/>
    <dgm:cxn modelId="{538D9141-9AFE-4838-94FE-759542938416}" type="presParOf" srcId="{8786F5CE-E2D7-4ACA-A1EC-DDD07106F0FB}" destId="{47EACEC1-2CBB-4F4B-9728-61997B4B8FA0}" srcOrd="0" destOrd="0" presId="urn:microsoft.com/office/officeart/2005/8/layout/pyramid3"/>
    <dgm:cxn modelId="{25021DB1-F9FD-4987-A2A4-BF6638025D4F}" type="presParOf" srcId="{8786F5CE-E2D7-4ACA-A1EC-DDD07106F0FB}" destId="{344494FE-8202-4D51-8C2E-274A5480D64D}" srcOrd="1" destOrd="0" presId="urn:microsoft.com/office/officeart/2005/8/layout/pyramid3"/>
    <dgm:cxn modelId="{CCD56488-3F3E-406D-BD40-42F45E829D92}" type="presParOf" srcId="{CA282823-840A-4E89-A8C3-16B0BEBE4003}" destId="{C40A6322-342A-4935-B5D8-D66216E11A4C}" srcOrd="3" destOrd="0" presId="urn:microsoft.com/office/officeart/2005/8/layout/pyramid3"/>
    <dgm:cxn modelId="{19ED31F7-F971-4EE5-9E70-E9AF3DC3746E}" type="presParOf" srcId="{C40A6322-342A-4935-B5D8-D66216E11A4C}" destId="{FBBAC98A-1F81-48A5-8157-6A6995CCEA22}" srcOrd="0" destOrd="0" presId="urn:microsoft.com/office/officeart/2005/8/layout/pyramid3"/>
    <dgm:cxn modelId="{29F995FC-F159-4A0D-8DE3-362EA9612910}" type="presParOf" srcId="{C40A6322-342A-4935-B5D8-D66216E11A4C}" destId="{F92CF1B4-5EBF-4D5F-9DF8-83BADF8332D5}"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AA80B-DDAC-4DF2-AD75-7E7A5CD4454B}">
      <dsp:nvSpPr>
        <dsp:cNvPr id="0" name=""/>
        <dsp:cNvSpPr/>
      </dsp:nvSpPr>
      <dsp:spPr>
        <a:xfrm rot="10800000">
          <a:off x="0" y="0"/>
          <a:ext cx="4716229" cy="1197297"/>
        </a:xfrm>
        <a:prstGeom prst="trapezoid">
          <a:avLst>
            <a:gd name="adj" fmla="val 49238"/>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Awareness</a:t>
          </a:r>
        </a:p>
      </dsp:txBody>
      <dsp:txXfrm rot="-10800000">
        <a:off x="825340" y="0"/>
        <a:ext cx="3065548" cy="1197297"/>
      </dsp:txXfrm>
    </dsp:sp>
    <dsp:sp modelId="{3A87FDF4-9A3A-4FAB-A304-2F19CD307768}">
      <dsp:nvSpPr>
        <dsp:cNvPr id="0" name=""/>
        <dsp:cNvSpPr/>
      </dsp:nvSpPr>
      <dsp:spPr>
        <a:xfrm rot="10800000">
          <a:off x="589528" y="1197297"/>
          <a:ext cx="3537171" cy="1197297"/>
        </a:xfrm>
        <a:prstGeom prst="trapezoid">
          <a:avLst>
            <a:gd name="adj" fmla="val 49238"/>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Interest</a:t>
          </a:r>
        </a:p>
      </dsp:txBody>
      <dsp:txXfrm rot="-10800000">
        <a:off x="1208533" y="1197297"/>
        <a:ext cx="2299161" cy="1197297"/>
      </dsp:txXfrm>
    </dsp:sp>
    <dsp:sp modelId="{47EACEC1-2CBB-4F4B-9728-61997B4B8FA0}">
      <dsp:nvSpPr>
        <dsp:cNvPr id="0" name=""/>
        <dsp:cNvSpPr/>
      </dsp:nvSpPr>
      <dsp:spPr>
        <a:xfrm rot="10800000">
          <a:off x="1179057" y="2394595"/>
          <a:ext cx="2358114" cy="1197297"/>
        </a:xfrm>
        <a:prstGeom prst="trapezoid">
          <a:avLst>
            <a:gd name="adj" fmla="val 49238"/>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Desire</a:t>
          </a:r>
        </a:p>
      </dsp:txBody>
      <dsp:txXfrm rot="-10800000">
        <a:off x="1591727" y="2394595"/>
        <a:ext cx="1532774" cy="1197297"/>
      </dsp:txXfrm>
    </dsp:sp>
    <dsp:sp modelId="{FBBAC98A-1F81-48A5-8157-6A6995CCEA22}">
      <dsp:nvSpPr>
        <dsp:cNvPr id="0" name=""/>
        <dsp:cNvSpPr/>
      </dsp:nvSpPr>
      <dsp:spPr>
        <a:xfrm rot="10800000">
          <a:off x="1727295" y="3565528"/>
          <a:ext cx="1261638" cy="1197297"/>
        </a:xfrm>
        <a:prstGeom prst="trapezoid">
          <a:avLst>
            <a:gd name="adj" fmla="val 49238"/>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t>Action</a:t>
          </a:r>
        </a:p>
        <a:p>
          <a:pPr marL="0" lvl="0" indent="0" algn="ctr" defTabSz="800100">
            <a:lnSpc>
              <a:spcPct val="90000"/>
            </a:lnSpc>
            <a:spcBef>
              <a:spcPct val="0"/>
            </a:spcBef>
            <a:spcAft>
              <a:spcPct val="35000"/>
            </a:spcAft>
            <a:buNone/>
          </a:pPr>
          <a:endParaRPr lang="en-GB" sz="2000" kern="1200" dirty="0"/>
        </a:p>
      </dsp:txBody>
      <dsp:txXfrm rot="-10800000">
        <a:off x="1727295" y="3565528"/>
        <a:ext cx="1261638" cy="119729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E7B438F-7E3B-4526-B507-66147DC7D338}" type="datetimeFigureOut">
              <a:rPr lang="en-GB" smtClean="0"/>
              <a:t>17/06/2020</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A0C3CF8-D125-4100-883D-2826B1B49062}" type="slidenum">
              <a:rPr lang="en-GB" smtClean="0"/>
              <a:t>‹#›</a:t>
            </a:fld>
            <a:endParaRPr lang="en-GB"/>
          </a:p>
        </p:txBody>
      </p:sp>
    </p:spTree>
    <p:extLst>
      <p:ext uri="{BB962C8B-B14F-4D97-AF65-F5344CB8AC3E}">
        <p14:creationId xmlns:p14="http://schemas.microsoft.com/office/powerpoint/2010/main" val="1006389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C3CF8-D125-4100-883D-2826B1B490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6515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Over Christmas 2019 DM interaction rates  exceeded 4  interactions per mail item on average (4.20) </a:t>
            </a:r>
            <a:r>
              <a:rPr kumimoji="0" lang="en-GB" sz="1200" b="1" i="0" u="none" strike="noStrike" kern="1200" cap="none" spc="0" normalizeH="0" baseline="0" noProof="0" dirty="0">
                <a:ln>
                  <a:noFill/>
                </a:ln>
                <a:effectLst/>
                <a:uLnTx/>
                <a:uFillTx/>
                <a:latin typeface="Arial"/>
                <a:ea typeface="+mn-ea"/>
                <a:cs typeface="+mn-cs"/>
              </a:rPr>
              <a:t>Year on Year variations are marginal</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C3CF8-D125-4100-883D-2826B1B490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08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Arial"/>
              </a:rPr>
              <a:t>WHAT DOES THIS TELL US THAT’S NEW</a:t>
            </a:r>
            <a:r>
              <a:rPr lang="en-GB" sz="1600" b="1" dirty="0">
                <a:latin typeface="Arial"/>
              </a:rPr>
              <a:t>?</a:t>
            </a:r>
            <a:endParaRPr kumimoji="0" lang="en-GB" sz="1600" b="1" i="0" u="none" strike="noStrike" kern="1200" cap="none" spc="0" normalizeH="0" baseline="0" noProof="0" dirty="0">
              <a:ln>
                <a:noFill/>
              </a:ln>
              <a:effectLst/>
              <a:uLnTx/>
              <a:uFillTx/>
              <a:latin typeface="Arial"/>
            </a:endParaRPr>
          </a:p>
          <a:p>
            <a:r>
              <a:rPr lang="en-GB" dirty="0"/>
              <a:t>Converting circulation (items) to campaign impacts yields new metrics for mail. In online retail 1million mail items delivers 4.14 million audience (campaign) impacts!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C3CF8-D125-4100-883D-2826B1B490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365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GB" sz="1600" b="1" i="0" u="none" strike="noStrike" kern="1200" cap="none" spc="0" normalizeH="0" baseline="0" noProof="0" dirty="0">
                <a:ln>
                  <a:noFill/>
                </a:ln>
                <a:solidFill>
                  <a:prstClr val="black"/>
                </a:solidFill>
                <a:effectLst/>
                <a:uLnTx/>
                <a:uFillTx/>
                <a:latin typeface="Arial"/>
                <a:ea typeface="+mn-ea"/>
                <a:cs typeface="+mn-cs"/>
              </a:rPr>
              <a:t>12% of DM initiated word of mouth and 16% drove online actions.  A further 8% of items drove a purchase, 9% a voucher redemption and 3% a shop visit </a:t>
            </a:r>
            <a:endParaRPr lang="en-GB" sz="105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C3CF8-D125-4100-883D-2826B1B490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2115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a:ea typeface="+mn-ea"/>
                <a:cs typeface="+mn-cs"/>
              </a:rPr>
              <a:t> AIDA purchase funnel – Upper funnel brand building and discovery behaviours can now be  more  accurately attributed, rather than last click attribution</a:t>
            </a:r>
          </a:p>
          <a:p>
            <a:endParaRPr lang="en-GB" dirty="0"/>
          </a:p>
        </p:txBody>
      </p:sp>
      <p:sp>
        <p:nvSpPr>
          <p:cNvPr id="4" name="Slide Number Placeholder 3"/>
          <p:cNvSpPr>
            <a:spLocks noGrp="1"/>
          </p:cNvSpPr>
          <p:nvPr>
            <p:ph type="sldNum" sz="quarter" idx="5"/>
          </p:nvPr>
        </p:nvSpPr>
        <p:spPr/>
        <p:txBody>
          <a:bodyPr/>
          <a:lstStyle/>
          <a:p>
            <a:fld id="{DA0C3CF8-D125-4100-883D-2826B1B49062}" type="slidenum">
              <a:rPr lang="en-GB" smtClean="0"/>
              <a:t>8</a:t>
            </a:fld>
            <a:endParaRPr lang="en-GB"/>
          </a:p>
        </p:txBody>
      </p:sp>
    </p:spTree>
    <p:extLst>
      <p:ext uri="{BB962C8B-B14F-4D97-AF65-F5344CB8AC3E}">
        <p14:creationId xmlns:p14="http://schemas.microsoft.com/office/powerpoint/2010/main" val="339647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Upper funnel consumer behaviours are stimulated by door drops in the retail sector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C3CF8-D125-4100-883D-2826B1B490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8552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C3CF8-D125-4100-883D-2826B1B490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0453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 name="Picture 40" descr="A close up of a person&#10;&#10;Description automatically generated">
            <a:extLst>
              <a:ext uri="{FF2B5EF4-FFF2-40B4-BE49-F238E27FC236}">
                <a16:creationId xmlns:a16="http://schemas.microsoft.com/office/drawing/2014/main" id="{CDCD30C7-B610-4352-A5A4-4A26A035250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22" b="2246"/>
          <a:stretch/>
        </p:blipFill>
        <p:spPr>
          <a:xfrm>
            <a:off x="0" y="-1"/>
            <a:ext cx="12192000" cy="6858001"/>
          </a:xfrm>
          <a:prstGeom prst="rect">
            <a:avLst/>
          </a:prstGeom>
        </p:spPr>
      </p:pic>
      <p:sp>
        <p:nvSpPr>
          <p:cNvPr id="2" name="Title 1">
            <a:extLst>
              <a:ext uri="{FF2B5EF4-FFF2-40B4-BE49-F238E27FC236}">
                <a16:creationId xmlns:a16="http://schemas.microsoft.com/office/drawing/2014/main" id="{80B4E306-D317-4F07-A932-5FC825D02C21}"/>
              </a:ext>
            </a:extLst>
          </p:cNvPr>
          <p:cNvSpPr>
            <a:spLocks noGrp="1"/>
          </p:cNvSpPr>
          <p:nvPr>
            <p:ph type="ctrTitle"/>
          </p:nvPr>
        </p:nvSpPr>
        <p:spPr>
          <a:xfrm>
            <a:off x="626724" y="348346"/>
            <a:ext cx="5291600" cy="2372625"/>
          </a:xfrm>
        </p:spPr>
        <p:txBody>
          <a:bodyPr anchor="b">
            <a:normAutofit/>
          </a:bodyPr>
          <a:lstStyle>
            <a:lvl1pPr algn="l">
              <a:defRPr sz="3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8AD34472-0574-481E-A6A5-05B5225B3616}"/>
              </a:ext>
            </a:extLst>
          </p:cNvPr>
          <p:cNvSpPr>
            <a:spLocks noGrp="1"/>
          </p:cNvSpPr>
          <p:nvPr>
            <p:ph type="subTitle" idx="1"/>
          </p:nvPr>
        </p:nvSpPr>
        <p:spPr>
          <a:xfrm>
            <a:off x="626724" y="3134360"/>
            <a:ext cx="5291600" cy="1712675"/>
          </a:xfrm>
        </p:spPr>
        <p:txBody>
          <a:bodyPr>
            <a:normAutofit/>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1" name="Straight Connector 10">
            <a:extLst>
              <a:ext uri="{FF2B5EF4-FFF2-40B4-BE49-F238E27FC236}">
                <a16:creationId xmlns:a16="http://schemas.microsoft.com/office/drawing/2014/main" id="{C8333F2B-FD0E-4C7D-84E3-A32F628CE698}"/>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F13D4DA2-D148-4F11-9C62-7DDAB7D7E251}"/>
              </a:ext>
            </a:extLst>
          </p:cNvPr>
          <p:cNvGrpSpPr/>
          <p:nvPr userDrawn="1"/>
        </p:nvGrpSpPr>
        <p:grpSpPr>
          <a:xfrm>
            <a:off x="619125" y="5064125"/>
            <a:ext cx="1535113" cy="1160463"/>
            <a:chOff x="619125" y="5064125"/>
            <a:chExt cx="1535113" cy="1160463"/>
          </a:xfrm>
          <a:solidFill>
            <a:srgbClr val="FFFFFF"/>
          </a:solidFill>
        </p:grpSpPr>
        <p:sp>
          <p:nvSpPr>
            <p:cNvPr id="14" name="Freeform 5">
              <a:extLst>
                <a:ext uri="{FF2B5EF4-FFF2-40B4-BE49-F238E27FC236}">
                  <a16:creationId xmlns:a16="http://schemas.microsoft.com/office/drawing/2014/main" id="{A77265BB-9F0F-4332-969F-4E81C0D52263}"/>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6">
              <a:extLst>
                <a:ext uri="{FF2B5EF4-FFF2-40B4-BE49-F238E27FC236}">
                  <a16:creationId xmlns:a16="http://schemas.microsoft.com/office/drawing/2014/main" id="{E70386CB-A57E-4AD7-9046-C8076DE5610D}"/>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7">
              <a:extLst>
                <a:ext uri="{FF2B5EF4-FFF2-40B4-BE49-F238E27FC236}">
                  <a16:creationId xmlns:a16="http://schemas.microsoft.com/office/drawing/2014/main" id="{44A7D09F-F2B6-4142-B490-F72ECDF85378}"/>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7" name="Rectangle 8">
              <a:extLst>
                <a:ext uri="{FF2B5EF4-FFF2-40B4-BE49-F238E27FC236}">
                  <a16:creationId xmlns:a16="http://schemas.microsoft.com/office/drawing/2014/main" id="{A5CB4953-B69A-4556-9CE1-001CEF148187}"/>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9">
              <a:extLst>
                <a:ext uri="{FF2B5EF4-FFF2-40B4-BE49-F238E27FC236}">
                  <a16:creationId xmlns:a16="http://schemas.microsoft.com/office/drawing/2014/main" id="{069262CD-45AF-488F-8A91-9E12B35F2EF8}"/>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10">
              <a:extLst>
                <a:ext uri="{FF2B5EF4-FFF2-40B4-BE49-F238E27FC236}">
                  <a16:creationId xmlns:a16="http://schemas.microsoft.com/office/drawing/2014/main" id="{6F3C5416-6A8C-47E9-AFF2-C95AA1583F8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Freeform 11">
              <a:extLst>
                <a:ext uri="{FF2B5EF4-FFF2-40B4-BE49-F238E27FC236}">
                  <a16:creationId xmlns:a16="http://schemas.microsoft.com/office/drawing/2014/main" id="{6D1E7241-1688-4095-B224-EBBD8E95779F}"/>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1" name="Freeform 12">
              <a:extLst>
                <a:ext uri="{FF2B5EF4-FFF2-40B4-BE49-F238E27FC236}">
                  <a16:creationId xmlns:a16="http://schemas.microsoft.com/office/drawing/2014/main" id="{4A76FDF2-9468-4461-9308-94E053713435}"/>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3">
              <a:extLst>
                <a:ext uri="{FF2B5EF4-FFF2-40B4-BE49-F238E27FC236}">
                  <a16:creationId xmlns:a16="http://schemas.microsoft.com/office/drawing/2014/main" id="{C3E07ECD-D76B-4FB0-B967-CBED00E4570D}"/>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4">
              <a:extLst>
                <a:ext uri="{FF2B5EF4-FFF2-40B4-BE49-F238E27FC236}">
                  <a16:creationId xmlns:a16="http://schemas.microsoft.com/office/drawing/2014/main" id="{C67F3EFB-9309-4A57-B430-0075B7A77B41}"/>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5">
              <a:extLst>
                <a:ext uri="{FF2B5EF4-FFF2-40B4-BE49-F238E27FC236}">
                  <a16:creationId xmlns:a16="http://schemas.microsoft.com/office/drawing/2014/main" id="{45377183-EDA7-4FBA-A92D-5FC86B960B23}"/>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6">
              <a:extLst>
                <a:ext uri="{FF2B5EF4-FFF2-40B4-BE49-F238E27FC236}">
                  <a16:creationId xmlns:a16="http://schemas.microsoft.com/office/drawing/2014/main" id="{E7B89826-526D-47D6-BFFA-1D35C0E66301}"/>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6" name="Rectangle 17">
              <a:extLst>
                <a:ext uri="{FF2B5EF4-FFF2-40B4-BE49-F238E27FC236}">
                  <a16:creationId xmlns:a16="http://schemas.microsoft.com/office/drawing/2014/main" id="{CE10C34B-93E9-4104-A5CB-94D030DE6D3B}"/>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18">
              <a:extLst>
                <a:ext uri="{FF2B5EF4-FFF2-40B4-BE49-F238E27FC236}">
                  <a16:creationId xmlns:a16="http://schemas.microsoft.com/office/drawing/2014/main" id="{9057568E-64DD-40D7-89E3-6B2722291E67}"/>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19">
              <a:extLst>
                <a:ext uri="{FF2B5EF4-FFF2-40B4-BE49-F238E27FC236}">
                  <a16:creationId xmlns:a16="http://schemas.microsoft.com/office/drawing/2014/main" id="{32C72CF1-B64C-489F-81BF-2856EB8755B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0">
              <a:extLst>
                <a:ext uri="{FF2B5EF4-FFF2-40B4-BE49-F238E27FC236}">
                  <a16:creationId xmlns:a16="http://schemas.microsoft.com/office/drawing/2014/main" id="{D8322CB3-7A48-4229-BEC3-9849BA676B38}"/>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1">
              <a:extLst>
                <a:ext uri="{FF2B5EF4-FFF2-40B4-BE49-F238E27FC236}">
                  <a16:creationId xmlns:a16="http://schemas.microsoft.com/office/drawing/2014/main" id="{944A9A11-1163-4360-8F70-E3C89887D616}"/>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2">
              <a:extLst>
                <a:ext uri="{FF2B5EF4-FFF2-40B4-BE49-F238E27FC236}">
                  <a16:creationId xmlns:a16="http://schemas.microsoft.com/office/drawing/2014/main" id="{BFC4BD51-3EBF-4336-9323-828D22A84691}"/>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3">
              <a:extLst>
                <a:ext uri="{FF2B5EF4-FFF2-40B4-BE49-F238E27FC236}">
                  <a16:creationId xmlns:a16="http://schemas.microsoft.com/office/drawing/2014/main" id="{FA036E24-CF4D-44D0-8415-8247CB4C2391}"/>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4">
              <a:extLst>
                <a:ext uri="{FF2B5EF4-FFF2-40B4-BE49-F238E27FC236}">
                  <a16:creationId xmlns:a16="http://schemas.microsoft.com/office/drawing/2014/main" id="{6DA1DF18-FC38-49BE-9BFE-FC2CB3393E91}"/>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5">
              <a:extLst>
                <a:ext uri="{FF2B5EF4-FFF2-40B4-BE49-F238E27FC236}">
                  <a16:creationId xmlns:a16="http://schemas.microsoft.com/office/drawing/2014/main" id="{94A2BB9A-B490-4122-9CD5-1F111184D961}"/>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6">
              <a:extLst>
                <a:ext uri="{FF2B5EF4-FFF2-40B4-BE49-F238E27FC236}">
                  <a16:creationId xmlns:a16="http://schemas.microsoft.com/office/drawing/2014/main" id="{D4005F77-B75C-4359-BA39-342BADE0FB87}"/>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7">
              <a:extLst>
                <a:ext uri="{FF2B5EF4-FFF2-40B4-BE49-F238E27FC236}">
                  <a16:creationId xmlns:a16="http://schemas.microsoft.com/office/drawing/2014/main" id="{5D3DE230-845B-48BF-97AE-EF9FF751D239}"/>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28">
              <a:extLst>
                <a:ext uri="{FF2B5EF4-FFF2-40B4-BE49-F238E27FC236}">
                  <a16:creationId xmlns:a16="http://schemas.microsoft.com/office/drawing/2014/main" id="{B3A860A0-9D8F-4F66-9A59-C1CF8AE7EC45}"/>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29">
              <a:extLst>
                <a:ext uri="{FF2B5EF4-FFF2-40B4-BE49-F238E27FC236}">
                  <a16:creationId xmlns:a16="http://schemas.microsoft.com/office/drawing/2014/main" id="{FB430C34-395E-4DE1-B686-D0296CACF706}"/>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91632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Re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788610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Light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74798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urpl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00347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en)">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24361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Dark Blu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40495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Yellow)">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81515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Orang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41993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67855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Re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420034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Light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235894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User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E306-D317-4F07-A932-5FC825D02C21}"/>
              </a:ext>
            </a:extLst>
          </p:cNvPr>
          <p:cNvSpPr>
            <a:spLocks noGrp="1"/>
          </p:cNvSpPr>
          <p:nvPr>
            <p:ph type="ctrTitle"/>
          </p:nvPr>
        </p:nvSpPr>
        <p:spPr>
          <a:xfrm>
            <a:off x="626724" y="348346"/>
            <a:ext cx="5291600" cy="2372625"/>
          </a:xfrm>
        </p:spPr>
        <p:txBody>
          <a:bodyPr anchor="b">
            <a:normAutofit/>
          </a:bodyPr>
          <a:lstStyle>
            <a:lvl1pPr algn="l">
              <a:defRPr sz="3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8AD34472-0574-481E-A6A5-05B5225B3616}"/>
              </a:ext>
            </a:extLst>
          </p:cNvPr>
          <p:cNvSpPr>
            <a:spLocks noGrp="1"/>
          </p:cNvSpPr>
          <p:nvPr>
            <p:ph type="subTitle" idx="1"/>
          </p:nvPr>
        </p:nvSpPr>
        <p:spPr>
          <a:xfrm>
            <a:off x="626724" y="3134360"/>
            <a:ext cx="5291600" cy="1712675"/>
          </a:xfrm>
        </p:spPr>
        <p:txBody>
          <a:bodyPr>
            <a:normAutofit/>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Picture Placeholder 4">
            <a:extLst>
              <a:ext uri="{FF2B5EF4-FFF2-40B4-BE49-F238E27FC236}">
                <a16:creationId xmlns:a16="http://schemas.microsoft.com/office/drawing/2014/main" id="{9A601A7B-BF0A-41A2-B1F8-9998A8D006AD}"/>
              </a:ext>
            </a:extLst>
          </p:cNvPr>
          <p:cNvSpPr>
            <a:spLocks noGrp="1"/>
          </p:cNvSpPr>
          <p:nvPr>
            <p:ph type="pic" sz="quarter" idx="10"/>
          </p:nvPr>
        </p:nvSpPr>
        <p:spPr>
          <a:xfrm>
            <a:off x="0" y="0"/>
            <a:ext cx="12192000" cy="6858000"/>
          </a:xfrm>
          <a:solidFill>
            <a:schemeClr val="bg1">
              <a:lumMod val="75000"/>
            </a:schemeClr>
          </a:solidFill>
        </p:spPr>
        <p:txBody>
          <a:bodyPr/>
          <a:lstStyle/>
          <a:p>
            <a:r>
              <a:rPr lang="en-US"/>
              <a:t>Click icon to add picture</a:t>
            </a:r>
            <a:endParaRPr lang="en-GB"/>
          </a:p>
        </p:txBody>
      </p:sp>
    </p:spTree>
    <p:extLst>
      <p:ext uri="{BB962C8B-B14F-4D97-AF65-F5344CB8AC3E}">
        <p14:creationId xmlns:p14="http://schemas.microsoft.com/office/powerpoint/2010/main" val="209690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Purpl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a:p>
        </p:txBody>
      </p:sp>
    </p:spTree>
    <p:extLst>
      <p:ext uri="{BB962C8B-B14F-4D97-AF65-F5344CB8AC3E}">
        <p14:creationId xmlns:p14="http://schemas.microsoft.com/office/powerpoint/2010/main" val="158322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Green)">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dirty="0"/>
          </a:p>
        </p:txBody>
      </p:sp>
    </p:spTree>
    <p:extLst>
      <p:ext uri="{BB962C8B-B14F-4D97-AF65-F5344CB8AC3E}">
        <p14:creationId xmlns:p14="http://schemas.microsoft.com/office/powerpoint/2010/main" val="376922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Dark Blu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dirty="0"/>
          </a:p>
        </p:txBody>
      </p:sp>
    </p:spTree>
    <p:extLst>
      <p:ext uri="{BB962C8B-B14F-4D97-AF65-F5344CB8AC3E}">
        <p14:creationId xmlns:p14="http://schemas.microsoft.com/office/powerpoint/2010/main" val="197682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Yellow)">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333834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Orang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3593954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dirty="0"/>
          </a:p>
        </p:txBody>
      </p:sp>
    </p:spTree>
    <p:extLst>
      <p:ext uri="{BB962C8B-B14F-4D97-AF65-F5344CB8AC3E}">
        <p14:creationId xmlns:p14="http://schemas.microsoft.com/office/powerpoint/2010/main" val="246074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a:xfrm>
            <a:off x="638176" y="2056793"/>
            <a:ext cx="10100448" cy="765135"/>
          </a:xfrm>
        </p:spPr>
        <p:txBody>
          <a:bodyPr>
            <a:normAutofit/>
          </a:bodyPr>
          <a:lstStyle>
            <a:lvl1pPr>
              <a:defRPr sz="3800">
                <a:solidFill>
                  <a:schemeClr val="bg1"/>
                </a:solidFill>
              </a:defRPr>
            </a:lvl1pPr>
          </a:lstStyle>
          <a:p>
            <a:r>
              <a:rPr lang="en-US"/>
              <a:t>Click to edit Master title style</a:t>
            </a:r>
            <a:endParaRPr lang="en-GB" dirty="0"/>
          </a:p>
        </p:txBody>
      </p:sp>
      <p:grpSp>
        <p:nvGrpSpPr>
          <p:cNvPr id="7" name="Group 6">
            <a:extLst>
              <a:ext uri="{FF2B5EF4-FFF2-40B4-BE49-F238E27FC236}">
                <a16:creationId xmlns:a16="http://schemas.microsoft.com/office/drawing/2014/main" id="{2F757C55-8EE6-457C-A0DE-B5F8A8EB1D9A}"/>
              </a:ext>
            </a:extLst>
          </p:cNvPr>
          <p:cNvGrpSpPr/>
          <p:nvPr userDrawn="1"/>
        </p:nvGrpSpPr>
        <p:grpSpPr>
          <a:xfrm>
            <a:off x="619125" y="5064125"/>
            <a:ext cx="1535113" cy="1160463"/>
            <a:chOff x="619125" y="5064125"/>
            <a:chExt cx="1535113" cy="1160463"/>
          </a:xfrm>
          <a:solidFill>
            <a:srgbClr val="FFFFFF"/>
          </a:solidFill>
        </p:grpSpPr>
        <p:sp>
          <p:nvSpPr>
            <p:cNvPr id="8" name="Freeform 5">
              <a:extLst>
                <a:ext uri="{FF2B5EF4-FFF2-40B4-BE49-F238E27FC236}">
                  <a16:creationId xmlns:a16="http://schemas.microsoft.com/office/drawing/2014/main" id="{A936823F-5F8F-42B6-8D84-B4055DFE199D}"/>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9" name="Freeform 6">
              <a:extLst>
                <a:ext uri="{FF2B5EF4-FFF2-40B4-BE49-F238E27FC236}">
                  <a16:creationId xmlns:a16="http://schemas.microsoft.com/office/drawing/2014/main" id="{99E3EDD1-3ED2-4390-B8C4-E895ADFD41AA}"/>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0" name="Freeform 7">
              <a:extLst>
                <a:ext uri="{FF2B5EF4-FFF2-40B4-BE49-F238E27FC236}">
                  <a16:creationId xmlns:a16="http://schemas.microsoft.com/office/drawing/2014/main" id="{9DA8384B-B334-4764-A914-F57D3494C483}"/>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1" name="Rectangle 8">
              <a:extLst>
                <a:ext uri="{FF2B5EF4-FFF2-40B4-BE49-F238E27FC236}">
                  <a16:creationId xmlns:a16="http://schemas.microsoft.com/office/drawing/2014/main" id="{CA070AE5-59C4-409F-845F-22677DA7355C}"/>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9">
              <a:extLst>
                <a:ext uri="{FF2B5EF4-FFF2-40B4-BE49-F238E27FC236}">
                  <a16:creationId xmlns:a16="http://schemas.microsoft.com/office/drawing/2014/main" id="{82E97EBE-DDB1-44FE-9EE7-7F97B479920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10">
              <a:extLst>
                <a:ext uri="{FF2B5EF4-FFF2-40B4-BE49-F238E27FC236}">
                  <a16:creationId xmlns:a16="http://schemas.microsoft.com/office/drawing/2014/main" id="{9E427974-122E-4896-8924-0CBFD553A5C1}"/>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1">
              <a:extLst>
                <a:ext uri="{FF2B5EF4-FFF2-40B4-BE49-F238E27FC236}">
                  <a16:creationId xmlns:a16="http://schemas.microsoft.com/office/drawing/2014/main" id="{FFC932C1-341A-490D-910E-0880D1EC19D8}"/>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2">
              <a:extLst>
                <a:ext uri="{FF2B5EF4-FFF2-40B4-BE49-F238E27FC236}">
                  <a16:creationId xmlns:a16="http://schemas.microsoft.com/office/drawing/2014/main" id="{C493CE61-6FFC-45D1-96ED-33E902A1CEDE}"/>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3">
              <a:extLst>
                <a:ext uri="{FF2B5EF4-FFF2-40B4-BE49-F238E27FC236}">
                  <a16:creationId xmlns:a16="http://schemas.microsoft.com/office/drawing/2014/main" id="{8CEA78A3-C08A-4536-AB6E-2648A9C3EC1D}"/>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4">
              <a:extLst>
                <a:ext uri="{FF2B5EF4-FFF2-40B4-BE49-F238E27FC236}">
                  <a16:creationId xmlns:a16="http://schemas.microsoft.com/office/drawing/2014/main" id="{9BFA5C41-37E9-4A80-B557-44F711263A17}"/>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5">
              <a:extLst>
                <a:ext uri="{FF2B5EF4-FFF2-40B4-BE49-F238E27FC236}">
                  <a16:creationId xmlns:a16="http://schemas.microsoft.com/office/drawing/2014/main" id="{42603548-562B-4F29-8C2F-C8EFA7FC7C8E}"/>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16">
              <a:extLst>
                <a:ext uri="{FF2B5EF4-FFF2-40B4-BE49-F238E27FC236}">
                  <a16:creationId xmlns:a16="http://schemas.microsoft.com/office/drawing/2014/main" id="{5846050A-1DCD-46B7-A88D-A66F50CC0A9A}"/>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Rectangle 17">
              <a:extLst>
                <a:ext uri="{FF2B5EF4-FFF2-40B4-BE49-F238E27FC236}">
                  <a16:creationId xmlns:a16="http://schemas.microsoft.com/office/drawing/2014/main" id="{02B08875-1588-48FE-B723-1215E5C36904}"/>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1" name="Freeform 18">
              <a:extLst>
                <a:ext uri="{FF2B5EF4-FFF2-40B4-BE49-F238E27FC236}">
                  <a16:creationId xmlns:a16="http://schemas.microsoft.com/office/drawing/2014/main" id="{1FE62A4F-3ACE-41EB-BFC4-2BC73B320579}"/>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9">
              <a:extLst>
                <a:ext uri="{FF2B5EF4-FFF2-40B4-BE49-F238E27FC236}">
                  <a16:creationId xmlns:a16="http://schemas.microsoft.com/office/drawing/2014/main" id="{52FC97C0-51D0-4A7A-86EC-C333B248D606}"/>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20">
              <a:extLst>
                <a:ext uri="{FF2B5EF4-FFF2-40B4-BE49-F238E27FC236}">
                  <a16:creationId xmlns:a16="http://schemas.microsoft.com/office/drawing/2014/main" id="{09C6DC5D-92E0-4A83-AF7D-D3E9F84177A9}"/>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21">
              <a:extLst>
                <a:ext uri="{FF2B5EF4-FFF2-40B4-BE49-F238E27FC236}">
                  <a16:creationId xmlns:a16="http://schemas.microsoft.com/office/drawing/2014/main" id="{6582EAAE-F0A9-40D8-A148-E10A6166A056}"/>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22">
              <a:extLst>
                <a:ext uri="{FF2B5EF4-FFF2-40B4-BE49-F238E27FC236}">
                  <a16:creationId xmlns:a16="http://schemas.microsoft.com/office/drawing/2014/main" id="{6B2F51A6-77C9-4BF5-9ACA-546F6549632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23">
              <a:extLst>
                <a:ext uri="{FF2B5EF4-FFF2-40B4-BE49-F238E27FC236}">
                  <a16:creationId xmlns:a16="http://schemas.microsoft.com/office/drawing/2014/main" id="{B6BA6702-702F-412A-A234-B4D8E335A2E5}"/>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4">
              <a:extLst>
                <a:ext uri="{FF2B5EF4-FFF2-40B4-BE49-F238E27FC236}">
                  <a16:creationId xmlns:a16="http://schemas.microsoft.com/office/drawing/2014/main" id="{74DD4635-2E45-4A56-A303-C7BF80703A55}"/>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5">
              <a:extLst>
                <a:ext uri="{FF2B5EF4-FFF2-40B4-BE49-F238E27FC236}">
                  <a16:creationId xmlns:a16="http://schemas.microsoft.com/office/drawing/2014/main" id="{D53E9B98-716C-4E51-85C3-BEBE741FA634}"/>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6">
              <a:extLst>
                <a:ext uri="{FF2B5EF4-FFF2-40B4-BE49-F238E27FC236}">
                  <a16:creationId xmlns:a16="http://schemas.microsoft.com/office/drawing/2014/main" id="{81DD280A-92C3-4E8D-94F3-625177127558}"/>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7">
              <a:extLst>
                <a:ext uri="{FF2B5EF4-FFF2-40B4-BE49-F238E27FC236}">
                  <a16:creationId xmlns:a16="http://schemas.microsoft.com/office/drawing/2014/main" id="{49E9F4A0-AE00-4C84-89CE-DD9A5F96176A}"/>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8">
              <a:extLst>
                <a:ext uri="{FF2B5EF4-FFF2-40B4-BE49-F238E27FC236}">
                  <a16:creationId xmlns:a16="http://schemas.microsoft.com/office/drawing/2014/main" id="{204DD2F9-0EF2-493E-A454-D622184CBCA0}"/>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9">
              <a:extLst>
                <a:ext uri="{FF2B5EF4-FFF2-40B4-BE49-F238E27FC236}">
                  <a16:creationId xmlns:a16="http://schemas.microsoft.com/office/drawing/2014/main" id="{381B4380-3B13-4343-ADDB-F7C132374AA5}"/>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cxnSp>
        <p:nvCxnSpPr>
          <p:cNvPr id="36" name="Straight Connector 35">
            <a:extLst>
              <a:ext uri="{FF2B5EF4-FFF2-40B4-BE49-F238E27FC236}">
                <a16:creationId xmlns:a16="http://schemas.microsoft.com/office/drawing/2014/main" id="{CBFA1597-C884-4144-A869-26A7BE51B90D}"/>
              </a:ext>
            </a:extLst>
          </p:cNvPr>
          <p:cNvCxnSpPr/>
          <p:nvPr userDrawn="1"/>
        </p:nvCxnSpPr>
        <p:spPr>
          <a:xfrm>
            <a:off x="627418" y="2915320"/>
            <a:ext cx="8676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10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hart/table slide Blue">
    <p:spTree>
      <p:nvGrpSpPr>
        <p:cNvPr id="1" name=""/>
        <p:cNvGrpSpPr/>
        <p:nvPr/>
      </p:nvGrpSpPr>
      <p:grpSpPr>
        <a:xfrm>
          <a:off x="0" y="0"/>
          <a:ext cx="0" cy="0"/>
          <a:chOff x="0" y="0"/>
          <a:chExt cx="0" cy="0"/>
        </a:xfrm>
      </p:grpSpPr>
      <p:sp>
        <p:nvSpPr>
          <p:cNvPr id="13" name="Text Placeholder 11"/>
          <p:cNvSpPr>
            <a:spLocks noGrp="1"/>
          </p:cNvSpPr>
          <p:nvPr>
            <p:ph type="body" sz="quarter" idx="15"/>
          </p:nvPr>
        </p:nvSpPr>
        <p:spPr>
          <a:xfrm>
            <a:off x="8975725" y="0"/>
            <a:ext cx="3216275" cy="6858000"/>
          </a:xfrm>
          <a:solidFill>
            <a:schemeClr val="accent3"/>
          </a:solidFill>
        </p:spPr>
        <p:txBody>
          <a:bodyPr anchor="ctr"/>
          <a:lstStyle>
            <a:lvl1pPr algn="ctr">
              <a:defRPr>
                <a:solidFill>
                  <a:schemeClr val="accent3"/>
                </a:solidFill>
              </a:defRPr>
            </a:lvl1pPr>
          </a:lstStyle>
          <a:p>
            <a:pPr lvl="0"/>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bg1"/>
                </a:solidFill>
              </a:defRPr>
            </a:lvl1pPr>
          </a:lstStyle>
          <a:p>
            <a:r>
              <a:rPr lang="en-US" dirty="0">
                <a:solidFill>
                  <a:srgbClr val="000000"/>
                </a:solidFill>
              </a:rPr>
              <a:t>© JICMAIL</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solidFill>
                  <a:srgbClr val="FFFFFF"/>
                </a:solidFill>
              </a:rPr>
              <a:pPr/>
              <a:t>‹#›</a:t>
            </a:fld>
            <a:endParaRPr lang="en-US" dirty="0">
              <a:solidFill>
                <a:srgbClr val="FFFFFF"/>
              </a:solidFill>
            </a:endParaRPr>
          </a:p>
        </p:txBody>
      </p:sp>
      <p:sp>
        <p:nvSpPr>
          <p:cNvPr id="7" name="Content Placeholder 6"/>
          <p:cNvSpPr>
            <a:spLocks noGrp="1"/>
          </p:cNvSpPr>
          <p:nvPr>
            <p:ph sz="quarter" idx="13" hasCustomPrompt="1"/>
          </p:nvPr>
        </p:nvSpPr>
        <p:spPr>
          <a:xfrm>
            <a:off x="767408" y="1556792"/>
            <a:ext cx="8208317" cy="4392488"/>
          </a:xfrm>
          <a:solidFill>
            <a:schemeClr val="tx1"/>
          </a:solidFill>
        </p:spPr>
        <p:txBody>
          <a:bodyPr/>
          <a:lstStyle/>
          <a:p>
            <a:pPr lvl="0"/>
            <a:r>
              <a:rPr lang="en-US"/>
              <a:t>Click to insert chart or table</a:t>
            </a:r>
            <a:endParaRPr lang="en-US" dirty="0"/>
          </a:p>
        </p:txBody>
      </p:sp>
      <p:sp>
        <p:nvSpPr>
          <p:cNvPr id="10" name="Text Placeholder 9"/>
          <p:cNvSpPr>
            <a:spLocks noGrp="1"/>
          </p:cNvSpPr>
          <p:nvPr>
            <p:ph type="body" sz="quarter" idx="14" hasCustomPrompt="1"/>
          </p:nvPr>
        </p:nvSpPr>
        <p:spPr>
          <a:xfrm>
            <a:off x="9120336" y="1557338"/>
            <a:ext cx="2808312" cy="4392612"/>
          </a:xfrm>
        </p:spPr>
        <p:txBody>
          <a:bodyPr anchor="b">
            <a:normAutofit/>
          </a:bodyPr>
          <a:lstStyle>
            <a:lvl1pPr>
              <a:defRPr sz="1800" b="1">
                <a:solidFill>
                  <a:schemeClr val="tx1"/>
                </a:solidFill>
              </a:defRPr>
            </a:lvl1pPr>
            <a:lvl2pPr>
              <a:defRPr sz="1800" b="1">
                <a:solidFill>
                  <a:schemeClr val="tx1"/>
                </a:solidFill>
              </a:defRPr>
            </a:lvl2pPr>
            <a:lvl3pPr>
              <a:defRPr sz="1800" b="1">
                <a:solidFill>
                  <a:schemeClr val="tx1"/>
                </a:solidFill>
              </a:defRPr>
            </a:lvl3pPr>
            <a:lvl4pPr>
              <a:defRPr>
                <a:solidFill>
                  <a:schemeClr val="tx1"/>
                </a:solidFill>
              </a:defRPr>
            </a:lvl4pPr>
            <a:lvl5pPr>
              <a:defRPr>
                <a:solidFill>
                  <a:schemeClr val="tx1"/>
                </a:solidFill>
              </a:defRPr>
            </a:lvl5pPr>
          </a:lstStyle>
          <a:p>
            <a:pPr lvl="0"/>
            <a:r>
              <a:rPr lang="en-US" dirty="0"/>
              <a:t>Click to edit table supporting text</a:t>
            </a:r>
          </a:p>
          <a:p>
            <a:pPr lvl="1"/>
            <a:r>
              <a:rPr lang="en-US" dirty="0"/>
              <a:t>Second level</a:t>
            </a:r>
          </a:p>
          <a:p>
            <a:pPr lvl="2"/>
            <a:r>
              <a:rPr lang="en-US" dirty="0"/>
              <a:t>Third level</a:t>
            </a:r>
          </a:p>
        </p:txBody>
      </p:sp>
      <p:sp>
        <p:nvSpPr>
          <p:cNvPr id="9" name="Text Placeholder 15"/>
          <p:cNvSpPr>
            <a:spLocks noGrp="1"/>
          </p:cNvSpPr>
          <p:nvPr>
            <p:ph type="body" sz="quarter" idx="16" hasCustomPrompt="1"/>
          </p:nvPr>
        </p:nvSpPr>
        <p:spPr>
          <a:xfrm>
            <a:off x="1123806"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73086207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alphaModFix/>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1500187"/>
          </a:xfrm>
        </p:spPr>
        <p:txBody>
          <a:bodyPr anchor="t">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 JICMAIL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pPr/>
              <a:t>‹#›</a:t>
            </a:fld>
            <a:endParaRPr lang="en-US" dirty="0"/>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66098385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4704"/>
            <a:ext cx="10363200" cy="1368153"/>
          </a:xfrm>
        </p:spPr>
        <p:txBody>
          <a:bodyPr anchor="b">
            <a:normAutofit/>
          </a:bodyPr>
          <a:lstStyle>
            <a:lvl1pPr>
              <a:defRPr sz="3200"/>
            </a:lvl1pPr>
          </a:lstStyle>
          <a:p>
            <a:r>
              <a:rPr lang="en-US" dirty="0"/>
              <a:t>Click to edit Master title style</a:t>
            </a:r>
          </a:p>
        </p:txBody>
      </p:sp>
      <p:sp>
        <p:nvSpPr>
          <p:cNvPr id="3" name="Subtitle 2"/>
          <p:cNvSpPr>
            <a:spLocks noGrp="1"/>
          </p:cNvSpPr>
          <p:nvPr>
            <p:ph type="subTitle" idx="1"/>
          </p:nvPr>
        </p:nvSpPr>
        <p:spPr>
          <a:xfrm>
            <a:off x="914400" y="2204864"/>
            <a:ext cx="10363200" cy="17526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30526833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A35E6B5F-482A-430B-BCC9-C7962FEFBEE4}" type="datetime1">
              <a:rPr lang="en-GB" smtClean="0"/>
              <a:t>17/06/2020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Tree>
    <p:extLst>
      <p:ext uri="{BB962C8B-B14F-4D97-AF65-F5344CB8AC3E}">
        <p14:creationId xmlns:p14="http://schemas.microsoft.com/office/powerpoint/2010/main" val="164530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400" y="274638"/>
            <a:ext cx="11089232" cy="922114"/>
          </a:xfrm>
        </p:spPr>
        <p:txBody>
          <a:bodyPr anchor="b"/>
          <a:lstStyle/>
          <a:p>
            <a:r>
              <a:rPr lang="en-US" dirty="0"/>
              <a:t>Click to edit Master title style</a:t>
            </a:r>
          </a:p>
        </p:txBody>
      </p:sp>
      <p:sp>
        <p:nvSpPr>
          <p:cNvPr id="3" name="Content Placeholder 2"/>
          <p:cNvSpPr>
            <a:spLocks noGrp="1"/>
          </p:cNvSpPr>
          <p:nvPr>
            <p:ph idx="1"/>
          </p:nvPr>
        </p:nvSpPr>
        <p:spPr>
          <a:xfrm>
            <a:off x="695400" y="1196752"/>
            <a:ext cx="11089232" cy="4929413"/>
          </a:xfrm>
        </p:spPr>
        <p:txBody>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fld id="{A74EB0F2-648F-F340-8077-1363C8DB6354}" type="slidenum">
              <a:rPr lang="en-US" smtClean="0">
                <a:solidFill>
                  <a:srgbClr val="FFFFFF">
                    <a:tint val="75000"/>
                  </a:srgbClr>
                </a:solidFill>
              </a:rPr>
              <a:pPr/>
              <a:t>‹#›</a:t>
            </a:fld>
            <a:endParaRPr lang="en-US" dirty="0">
              <a:solidFill>
                <a:srgbClr val="FFFFFF">
                  <a:tint val="75000"/>
                </a:srgbClr>
              </a:solidFill>
            </a:endParaRPr>
          </a:p>
        </p:txBody>
      </p:sp>
      <p:sp>
        <p:nvSpPr>
          <p:cNvPr id="7" name="Footer Placeholder 4"/>
          <p:cNvSpPr txBox="1">
            <a:spLocks/>
          </p:cNvSpPr>
          <p:nvPr userDrawn="1"/>
        </p:nvSpPr>
        <p:spPr>
          <a:xfrm>
            <a:off x="0" y="6484833"/>
            <a:ext cx="3860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rgbClr val="FFFFFF">
                    <a:tint val="75000"/>
                  </a:srgbClr>
                </a:solidFill>
              </a:rPr>
              <a:t>© JICMAIL</a:t>
            </a:r>
          </a:p>
        </p:txBody>
      </p:sp>
      <p:sp>
        <p:nvSpPr>
          <p:cNvPr id="8"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104174682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g hitt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3960440"/>
          </a:xfrm>
        </p:spPr>
        <p:txBody>
          <a:bodyPr anchor="t">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1192487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1500187"/>
          </a:xfrm>
        </p:spPr>
        <p:txBody>
          <a:bodyPr anchor="t">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428154999"/>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solidFill>
                  <a:srgbClr val="FFFFFF">
                    <a:tint val="75000"/>
                  </a:srgbClr>
                </a:solidFill>
              </a:rPr>
              <a:t>© JICMAIL</a:t>
            </a:r>
          </a:p>
        </p:txBody>
      </p:sp>
      <p:sp>
        <p:nvSpPr>
          <p:cNvPr id="5" name="Slide Number Placeholder 4"/>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43621960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srgbClr val="FFFFFF">
                    <a:tint val="75000"/>
                  </a:srgbClr>
                </a:solidFill>
              </a:rPr>
              <a:t>© JICMAIL</a:t>
            </a:r>
          </a:p>
        </p:txBody>
      </p:sp>
      <p:sp>
        <p:nvSpPr>
          <p:cNvPr id="4" name="Slide Number Placeholder 3"/>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5"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414944418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le Only - No Waterm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tx1"/>
                </a:solidFill>
              </a:defRPr>
            </a:lvl1pPr>
          </a:lstStyle>
          <a:p>
            <a:r>
              <a:rPr lang="en-US" dirty="0">
                <a:solidFill>
                  <a:srgbClr val="FFFFFF"/>
                </a:solidFill>
              </a:rPr>
              <a:t>© JICMAIL</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solidFill>
                  <a:srgbClr val="FFFFFF"/>
                </a:solidFill>
              </a:rPr>
              <a:pPr/>
              <a:t>‹#›</a:t>
            </a:fld>
            <a:endParaRPr lang="en-US" dirty="0">
              <a:solidFill>
                <a:srgbClr val="FFFFFF"/>
              </a:solidFill>
            </a:endParaRPr>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316391239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4704"/>
            <a:ext cx="10363200" cy="1368153"/>
          </a:xfrm>
        </p:spPr>
        <p:txBody>
          <a:bodyPr anchor="b">
            <a:normAutofit/>
          </a:bodyPr>
          <a:lstStyle>
            <a:lvl1pPr>
              <a:defRPr sz="3200"/>
            </a:lvl1pPr>
          </a:lstStyle>
          <a:p>
            <a:r>
              <a:rPr lang="en-US" dirty="0"/>
              <a:t>Click to edit Master title style</a:t>
            </a:r>
          </a:p>
        </p:txBody>
      </p:sp>
      <p:sp>
        <p:nvSpPr>
          <p:cNvPr id="3" name="Subtitle 2"/>
          <p:cNvSpPr>
            <a:spLocks noGrp="1"/>
          </p:cNvSpPr>
          <p:nvPr>
            <p:ph type="subTitle" idx="1"/>
          </p:nvPr>
        </p:nvSpPr>
        <p:spPr>
          <a:xfrm>
            <a:off x="914400" y="2204864"/>
            <a:ext cx="10363200" cy="17526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065697404"/>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400" y="274638"/>
            <a:ext cx="11089232" cy="922114"/>
          </a:xfrm>
        </p:spPr>
        <p:txBody>
          <a:bodyPr anchor="b"/>
          <a:lstStyle/>
          <a:p>
            <a:r>
              <a:rPr lang="en-US" dirty="0"/>
              <a:t>Click to edit Master title style</a:t>
            </a:r>
          </a:p>
        </p:txBody>
      </p:sp>
      <p:sp>
        <p:nvSpPr>
          <p:cNvPr id="3" name="Content Placeholder 2"/>
          <p:cNvSpPr>
            <a:spLocks noGrp="1"/>
          </p:cNvSpPr>
          <p:nvPr>
            <p:ph idx="1"/>
          </p:nvPr>
        </p:nvSpPr>
        <p:spPr>
          <a:xfrm>
            <a:off x="695400" y="1196752"/>
            <a:ext cx="11089232" cy="4929413"/>
          </a:xfrm>
        </p:spPr>
        <p:txBody>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fld id="{A74EB0F2-648F-F340-8077-1363C8DB6354}" type="slidenum">
              <a:rPr lang="en-US" smtClean="0">
                <a:solidFill>
                  <a:srgbClr val="FFFFFF">
                    <a:tint val="75000"/>
                  </a:srgbClr>
                </a:solidFill>
              </a:rPr>
              <a:pPr/>
              <a:t>‹#›</a:t>
            </a:fld>
            <a:endParaRPr lang="en-US" dirty="0">
              <a:solidFill>
                <a:srgbClr val="FFFFFF">
                  <a:tint val="75000"/>
                </a:srgbClr>
              </a:solidFill>
            </a:endParaRPr>
          </a:p>
        </p:txBody>
      </p:sp>
      <p:sp>
        <p:nvSpPr>
          <p:cNvPr id="7" name="Footer Placeholder 4"/>
          <p:cNvSpPr txBox="1">
            <a:spLocks/>
          </p:cNvSpPr>
          <p:nvPr userDrawn="1"/>
        </p:nvSpPr>
        <p:spPr>
          <a:xfrm>
            <a:off x="0" y="6484833"/>
            <a:ext cx="3860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rgbClr val="FFFFFF">
                    <a:tint val="75000"/>
                  </a:srgbClr>
                </a:solidFill>
              </a:rPr>
              <a:t>© JICMAIL</a:t>
            </a:r>
          </a:p>
        </p:txBody>
      </p:sp>
      <p:sp>
        <p:nvSpPr>
          <p:cNvPr id="8"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1072220750"/>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g hitt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3960440"/>
          </a:xfrm>
        </p:spPr>
        <p:txBody>
          <a:bodyPr anchor="t">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554062573"/>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1500187"/>
          </a:xfrm>
        </p:spPr>
        <p:txBody>
          <a:bodyPr anchor="t">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85962602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D40580CD-E4A2-42C8-A67D-AA93CDC0907C}" type="datetime1">
              <a:rPr lang="en-GB" smtClean="0"/>
              <a:t>17/06/2020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Tree>
    <p:extLst>
      <p:ext uri="{BB962C8B-B14F-4D97-AF65-F5344CB8AC3E}">
        <p14:creationId xmlns:p14="http://schemas.microsoft.com/office/powerpoint/2010/main" val="327625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solidFill>
                  <a:srgbClr val="FFFFFF">
                    <a:tint val="75000"/>
                  </a:srgbClr>
                </a:solidFill>
              </a:rPr>
              <a:t>© JICMAIL</a:t>
            </a:r>
          </a:p>
        </p:txBody>
      </p:sp>
      <p:sp>
        <p:nvSpPr>
          <p:cNvPr id="5" name="Slide Number Placeholder 4"/>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3397419765"/>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srgbClr val="FFFFFF">
                    <a:tint val="75000"/>
                  </a:srgbClr>
                </a:solidFill>
              </a:rPr>
              <a:t>© JICMAIL</a:t>
            </a:r>
          </a:p>
        </p:txBody>
      </p:sp>
      <p:sp>
        <p:nvSpPr>
          <p:cNvPr id="4" name="Slide Number Placeholder 3"/>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5"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3948318383"/>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Title Only - No Waterm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tx1"/>
                </a:solidFill>
              </a:defRPr>
            </a:lvl1pPr>
          </a:lstStyle>
          <a:p>
            <a:r>
              <a:rPr lang="en-US" dirty="0">
                <a:solidFill>
                  <a:srgbClr val="FFFFFF"/>
                </a:solidFill>
              </a:rPr>
              <a:t>© JICMAIL</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solidFill>
                  <a:srgbClr val="FFFFFF"/>
                </a:solidFill>
              </a:rPr>
              <a:pPr/>
              <a:t>‹#›</a:t>
            </a:fld>
            <a:endParaRPr lang="en-US" dirty="0">
              <a:solidFill>
                <a:srgbClr val="FFFFFF"/>
              </a:solidFill>
            </a:endParaRPr>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87784635"/>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4704"/>
            <a:ext cx="10363200" cy="1368153"/>
          </a:xfrm>
        </p:spPr>
        <p:txBody>
          <a:bodyPr anchor="b">
            <a:normAutofit/>
          </a:bodyPr>
          <a:lstStyle>
            <a:lvl1pPr>
              <a:defRPr sz="3200"/>
            </a:lvl1pPr>
          </a:lstStyle>
          <a:p>
            <a:r>
              <a:rPr lang="en-US" dirty="0"/>
              <a:t>Click to edit Master title style</a:t>
            </a:r>
          </a:p>
        </p:txBody>
      </p:sp>
      <p:sp>
        <p:nvSpPr>
          <p:cNvPr id="3" name="Subtitle 2"/>
          <p:cNvSpPr>
            <a:spLocks noGrp="1"/>
          </p:cNvSpPr>
          <p:nvPr>
            <p:ph type="subTitle" idx="1"/>
          </p:nvPr>
        </p:nvSpPr>
        <p:spPr>
          <a:xfrm>
            <a:off x="914400" y="2204864"/>
            <a:ext cx="10363200" cy="17526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195946496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400" y="274638"/>
            <a:ext cx="11089232" cy="922114"/>
          </a:xfrm>
        </p:spPr>
        <p:txBody>
          <a:bodyPr anchor="b"/>
          <a:lstStyle/>
          <a:p>
            <a:r>
              <a:rPr lang="en-US" dirty="0"/>
              <a:t>Click to edit Master title style</a:t>
            </a:r>
          </a:p>
        </p:txBody>
      </p:sp>
      <p:sp>
        <p:nvSpPr>
          <p:cNvPr id="3" name="Content Placeholder 2"/>
          <p:cNvSpPr>
            <a:spLocks noGrp="1"/>
          </p:cNvSpPr>
          <p:nvPr>
            <p:ph idx="1"/>
          </p:nvPr>
        </p:nvSpPr>
        <p:spPr>
          <a:xfrm>
            <a:off x="695400" y="1196752"/>
            <a:ext cx="11089232" cy="4929413"/>
          </a:xfrm>
        </p:spPr>
        <p:txBody>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fld id="{A74EB0F2-648F-F340-8077-1363C8DB6354}" type="slidenum">
              <a:rPr lang="en-US" smtClean="0">
                <a:solidFill>
                  <a:srgbClr val="FFFFFF">
                    <a:tint val="75000"/>
                  </a:srgbClr>
                </a:solidFill>
              </a:rPr>
              <a:pPr/>
              <a:t>‹#›</a:t>
            </a:fld>
            <a:endParaRPr lang="en-US" dirty="0">
              <a:solidFill>
                <a:srgbClr val="FFFFFF">
                  <a:tint val="75000"/>
                </a:srgbClr>
              </a:solidFill>
            </a:endParaRPr>
          </a:p>
        </p:txBody>
      </p:sp>
      <p:sp>
        <p:nvSpPr>
          <p:cNvPr id="7" name="Footer Placeholder 4"/>
          <p:cNvSpPr txBox="1">
            <a:spLocks/>
          </p:cNvSpPr>
          <p:nvPr userDrawn="1"/>
        </p:nvSpPr>
        <p:spPr>
          <a:xfrm>
            <a:off x="0" y="6484833"/>
            <a:ext cx="3860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rgbClr val="FFFFFF">
                    <a:tint val="75000"/>
                  </a:srgbClr>
                </a:solidFill>
              </a:rPr>
              <a:t>© JICMAIL</a:t>
            </a:r>
          </a:p>
        </p:txBody>
      </p:sp>
      <p:sp>
        <p:nvSpPr>
          <p:cNvPr id="8"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641625190"/>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ig hitt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3960440"/>
          </a:xfrm>
        </p:spPr>
        <p:txBody>
          <a:bodyPr anchor="t">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075111247"/>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1500187"/>
          </a:xfrm>
        </p:spPr>
        <p:txBody>
          <a:bodyPr anchor="t">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solidFill>
                  <a:srgbClr val="FFFFFF">
                    <a:tint val="75000"/>
                  </a:srgbClr>
                </a:solidFill>
              </a:rPr>
              <a:t>© JICMAIL</a:t>
            </a:r>
          </a:p>
        </p:txBody>
      </p:sp>
      <p:sp>
        <p:nvSpPr>
          <p:cNvPr id="6" name="Slide Number Placeholder 5"/>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806211603"/>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solidFill>
                  <a:srgbClr val="FFFFFF">
                    <a:tint val="75000"/>
                  </a:srgbClr>
                </a:solidFill>
              </a:rPr>
              <a:t>© JICMAIL</a:t>
            </a:r>
          </a:p>
        </p:txBody>
      </p:sp>
      <p:sp>
        <p:nvSpPr>
          <p:cNvPr id="5" name="Slide Number Placeholder 4"/>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078353763"/>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srgbClr val="FFFFFF">
                    <a:tint val="75000"/>
                  </a:srgbClr>
                </a:solidFill>
              </a:rPr>
              <a:t>© JICMAIL</a:t>
            </a:r>
          </a:p>
        </p:txBody>
      </p:sp>
      <p:sp>
        <p:nvSpPr>
          <p:cNvPr id="4" name="Slide Number Placeholder 3"/>
          <p:cNvSpPr>
            <a:spLocks noGrp="1"/>
          </p:cNvSpPr>
          <p:nvPr>
            <p:ph type="sldNum" sz="quarter" idx="12"/>
          </p:nvPr>
        </p:nvSpPr>
        <p:spPr/>
        <p:txBody>
          <a:body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5"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807726779"/>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Title Only - No Waterm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tx1"/>
                </a:solidFill>
              </a:defRPr>
            </a:lvl1pPr>
          </a:lstStyle>
          <a:p>
            <a:r>
              <a:rPr lang="en-US" dirty="0">
                <a:solidFill>
                  <a:srgbClr val="FFFFFF"/>
                </a:solidFill>
              </a:rPr>
              <a:t>© JICMAIL</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solidFill>
                  <a:srgbClr val="FFFFFF"/>
                </a:solidFill>
              </a:rPr>
              <a:pPr/>
              <a:t>‹#›</a:t>
            </a:fld>
            <a:endParaRPr lang="en-US" dirty="0">
              <a:solidFill>
                <a:srgbClr val="FFFFFF"/>
              </a:solidFill>
            </a:endParaRPr>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151670202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hasCustomPrompt="1"/>
          </p:nvPr>
        </p:nvSpPr>
        <p:spPr>
          <a:xfrm>
            <a:off x="638176" y="496927"/>
            <a:ext cx="4170492" cy="607973"/>
          </a:xfrm>
        </p:spPr>
        <p:txBody>
          <a:bodyPr/>
          <a:lstStyle>
            <a:lvl1pPr>
              <a:defRPr/>
            </a:lvl1pPr>
          </a:lstStyle>
          <a:p>
            <a:r>
              <a:rPr lang="en-US" dirty="0"/>
              <a:t>Slide title here</a:t>
            </a:r>
            <a:endParaRPr lang="en-GB" dirty="0"/>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638177" y="2026423"/>
            <a:ext cx="3998370" cy="3524523"/>
          </a:xfrm>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502E9DEE-3B25-4EA2-BD54-EA289BA8FDB7}" type="datetime1">
              <a:rPr lang="en-GB" smtClean="0"/>
              <a:t>17/06/2020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cxnSp>
        <p:nvCxnSpPr>
          <p:cNvPr id="9" name="Straight Connector 8">
            <a:extLst>
              <a:ext uri="{FF2B5EF4-FFF2-40B4-BE49-F238E27FC236}">
                <a16:creationId xmlns:a16="http://schemas.microsoft.com/office/drawing/2014/main" id="{095C3772-1FA1-4DA3-946A-0E77E98037D3}"/>
              </a:ext>
            </a:extLst>
          </p:cNvPr>
          <p:cNvCxnSpPr>
            <a:cxnSpLocks/>
          </p:cNvCxnSpPr>
          <p:nvPr userDrawn="1"/>
        </p:nvCxnSpPr>
        <p:spPr>
          <a:xfrm>
            <a:off x="638175" y="1148578"/>
            <a:ext cx="376170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FCB7C64-CECB-4B16-B2E2-058F36DA768D}"/>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596244" y="5699638"/>
            <a:ext cx="967443" cy="693223"/>
          </a:xfrm>
          <a:prstGeom prst="rect">
            <a:avLst/>
          </a:prstGeom>
        </p:spPr>
      </p:pic>
      <p:sp>
        <p:nvSpPr>
          <p:cNvPr id="13" name="Picture Placeholder 12">
            <a:extLst>
              <a:ext uri="{FF2B5EF4-FFF2-40B4-BE49-F238E27FC236}">
                <a16:creationId xmlns:a16="http://schemas.microsoft.com/office/drawing/2014/main" id="{3ACE0E4A-5BE7-4570-98A8-AC92D8113C25}"/>
              </a:ext>
            </a:extLst>
          </p:cNvPr>
          <p:cNvSpPr>
            <a:spLocks noGrp="1"/>
          </p:cNvSpPr>
          <p:nvPr>
            <p:ph type="pic" sz="quarter" idx="13"/>
          </p:nvPr>
        </p:nvSpPr>
        <p:spPr>
          <a:xfrm>
            <a:off x="5153025" y="0"/>
            <a:ext cx="7038975" cy="6858000"/>
          </a:xfrm>
        </p:spPr>
        <p:txBody>
          <a:bodyPr/>
          <a:lstStyle/>
          <a:p>
            <a:r>
              <a:rPr lang="en-US"/>
              <a:t>Click icon to add picture</a:t>
            </a:r>
            <a:endParaRPr lang="en-GB"/>
          </a:p>
        </p:txBody>
      </p:sp>
    </p:spTree>
    <p:extLst>
      <p:ext uri="{BB962C8B-B14F-4D97-AF65-F5344CB8AC3E}">
        <p14:creationId xmlns:p14="http://schemas.microsoft.com/office/powerpoint/2010/main" val="407176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400" y="274638"/>
            <a:ext cx="11089232" cy="922114"/>
          </a:xfrm>
        </p:spPr>
        <p:txBody>
          <a:bodyPr anchor="b"/>
          <a:lstStyle/>
          <a:p>
            <a:r>
              <a:rPr lang="en-US" dirty="0"/>
              <a:t>Click to edit Master title style</a:t>
            </a:r>
          </a:p>
        </p:txBody>
      </p:sp>
      <p:sp>
        <p:nvSpPr>
          <p:cNvPr id="3" name="Content Placeholder 2"/>
          <p:cNvSpPr>
            <a:spLocks noGrp="1"/>
          </p:cNvSpPr>
          <p:nvPr>
            <p:ph idx="1"/>
          </p:nvPr>
        </p:nvSpPr>
        <p:spPr>
          <a:xfrm>
            <a:off x="695400" y="1196752"/>
            <a:ext cx="11089232" cy="4929413"/>
          </a:xfrm>
        </p:spPr>
        <p:txBody>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p:txBody>
          <a:bodyPr/>
          <a:lstStyle>
            <a:lvl1pPr>
              <a:defRPr sz="1000">
                <a:solidFill>
                  <a:schemeClr val="tx1"/>
                </a:solidFill>
                <a:latin typeface="Arial" panose="020B0604020202020204" pitchFamily="34" charset="0"/>
                <a:cs typeface="Arial" panose="020B0604020202020204" pitchFamily="34" charset="0"/>
              </a:defRPr>
            </a:lvl1pPr>
          </a:lstStyle>
          <a:p>
            <a:fld id="{A74EB0F2-648F-F340-8077-1363C8DB6354}" type="slidenum">
              <a:rPr lang="en-US" smtClean="0"/>
              <a:pPr/>
              <a:t>‹#›</a:t>
            </a:fld>
            <a:endParaRPr lang="en-US" dirty="0"/>
          </a:p>
        </p:txBody>
      </p:sp>
      <p:sp>
        <p:nvSpPr>
          <p:cNvPr id="7" name="Footer Placeholder 4"/>
          <p:cNvSpPr txBox="1">
            <a:spLocks/>
          </p:cNvSpPr>
          <p:nvPr userDrawn="1"/>
        </p:nvSpPr>
        <p:spPr>
          <a:xfrm>
            <a:off x="0" y="6484833"/>
            <a:ext cx="3860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tx1"/>
                </a:solidFill>
              </a:rPr>
              <a:t>© JICMAIL</a:t>
            </a:r>
          </a:p>
        </p:txBody>
      </p:sp>
      <p:sp>
        <p:nvSpPr>
          <p:cNvPr id="8"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139327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ection Header No Waterm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1500187"/>
          </a:xfrm>
        </p:spPr>
        <p:txBody>
          <a:bodyPr anchor="t">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pPr/>
              <a:t>‹#›</a:t>
            </a:fld>
            <a:endParaRPr lang="en-US" dirty="0"/>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4147344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alphaModFix/>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1500187"/>
          </a:xfrm>
        </p:spPr>
        <p:txBody>
          <a:bodyPr anchor="t">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pPr/>
              <a:t>‹#›</a:t>
            </a:fld>
            <a:endParaRPr lang="en-US" dirty="0"/>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418066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No Waterm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pPr/>
              <a:t>‹#›</a:t>
            </a:fld>
            <a:endParaRPr lang="en-US" dirty="0"/>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405422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alphaModFix/>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pPr/>
              <a:t>‹#›</a:t>
            </a:fld>
            <a:endParaRPr lang="en-US" dirty="0"/>
          </a:p>
        </p:txBody>
      </p:sp>
      <p:sp>
        <p:nvSpPr>
          <p:cNvPr id="6"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1140575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alphaModFix/>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3" name="Footer Placeholder 2"/>
          <p:cNvSpPr>
            <a:spLocks noGrp="1"/>
          </p:cNvSpPr>
          <p:nvPr>
            <p:ph type="ftr" sz="quarter" idx="11"/>
          </p:nvPr>
        </p:nvSpPr>
        <p:spPr/>
        <p:txBody>
          <a:bodyPr/>
          <a:lstStyle>
            <a:lvl1pPr>
              <a:defRPr>
                <a:solidFill>
                  <a:schemeClr val="tx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pPr/>
              <a:t>‹#›</a:t>
            </a:fld>
            <a:endParaRPr lang="en-US" dirty="0"/>
          </a:p>
        </p:txBody>
      </p:sp>
      <p:sp>
        <p:nvSpPr>
          <p:cNvPr id="5"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274604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 x Column (Cont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2888165" y="2026423"/>
            <a:ext cx="4168701" cy="4329923"/>
          </a:xfrm>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354EEE57-5FD4-4369-9DA0-8BF006D86AC8}" type="datetime1">
              <a:rPr lang="en-GB" smtClean="0"/>
              <a:t>17/06/2020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a:xfrm>
            <a:off x="2888165" y="6356351"/>
            <a:ext cx="8655203" cy="285750"/>
          </a:xfrm>
        </p:spPr>
        <p:txBody>
          <a:bodyPr/>
          <a:lstStyle/>
          <a:p>
            <a:endParaRPr lang="en-GB" dirty="0"/>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9" name="Content Placeholder 2">
            <a:extLst>
              <a:ext uri="{FF2B5EF4-FFF2-40B4-BE49-F238E27FC236}">
                <a16:creationId xmlns:a16="http://schemas.microsoft.com/office/drawing/2014/main" id="{2F461B4C-11A7-458C-B0F7-7CDDB4CC63D4}"/>
              </a:ext>
            </a:extLst>
          </p:cNvPr>
          <p:cNvSpPr>
            <a:spLocks noGrp="1"/>
          </p:cNvSpPr>
          <p:nvPr>
            <p:ph idx="13"/>
          </p:nvPr>
        </p:nvSpPr>
        <p:spPr>
          <a:xfrm>
            <a:off x="7374667" y="2026423"/>
            <a:ext cx="4168701" cy="4329923"/>
          </a:xfrm>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85299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2888165" y="3851238"/>
            <a:ext cx="2691885" cy="2505108"/>
          </a:xfrm>
        </p:spPr>
        <p:txBody>
          <a:bodyPr/>
          <a:lstStyle>
            <a:lvl1pPr marL="0" indent="0">
              <a:buNone/>
              <a:defRPr b="1"/>
            </a:lvl1pPr>
            <a:lvl2pPr marL="0" indent="0">
              <a:spcBef>
                <a:spcPts val="600"/>
              </a:spcBef>
              <a:buNone/>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382CBBD4-1FD6-4D40-A007-E8C568490308}" type="datetime1">
              <a:rPr lang="en-GB" smtClean="0"/>
              <a:t>17/06/2020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9" name="Content Placeholder 2">
            <a:extLst>
              <a:ext uri="{FF2B5EF4-FFF2-40B4-BE49-F238E27FC236}">
                <a16:creationId xmlns:a16="http://schemas.microsoft.com/office/drawing/2014/main" id="{7CA9DA44-D688-47C0-8C12-83C4FAD774DF}"/>
              </a:ext>
            </a:extLst>
          </p:cNvPr>
          <p:cNvSpPr>
            <a:spLocks noGrp="1"/>
          </p:cNvSpPr>
          <p:nvPr>
            <p:ph idx="13"/>
          </p:nvPr>
        </p:nvSpPr>
        <p:spPr>
          <a:xfrm>
            <a:off x="5869824" y="3851238"/>
            <a:ext cx="2691885" cy="2505108"/>
          </a:xfrm>
        </p:spPr>
        <p:txBody>
          <a:bodyPr/>
          <a:lstStyle>
            <a:lvl1pPr marL="0" indent="0">
              <a:buNone/>
              <a:defRPr b="1"/>
            </a:lvl1pPr>
            <a:lvl2pPr marL="0" indent="0">
              <a:spcBef>
                <a:spcPts val="600"/>
              </a:spcBef>
              <a:buNone/>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59E49CC9-9D35-45AC-9642-A864ACFFB46E}"/>
              </a:ext>
            </a:extLst>
          </p:cNvPr>
          <p:cNvSpPr>
            <a:spLocks noGrp="1"/>
          </p:cNvSpPr>
          <p:nvPr>
            <p:ph idx="14"/>
          </p:nvPr>
        </p:nvSpPr>
        <p:spPr>
          <a:xfrm>
            <a:off x="8851483" y="3851238"/>
            <a:ext cx="2691885" cy="2505108"/>
          </a:xfrm>
        </p:spPr>
        <p:txBody>
          <a:bodyPr/>
          <a:lstStyle>
            <a:lvl1pPr marL="0" indent="0">
              <a:buNone/>
              <a:defRPr b="1"/>
            </a:lvl1pPr>
            <a:lvl2pPr marL="0" indent="0">
              <a:spcBef>
                <a:spcPts val="600"/>
              </a:spcBef>
              <a:buNone/>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Oval 10">
            <a:extLst>
              <a:ext uri="{FF2B5EF4-FFF2-40B4-BE49-F238E27FC236}">
                <a16:creationId xmlns:a16="http://schemas.microsoft.com/office/drawing/2014/main" id="{CE63773F-ACC4-4BA9-94A1-B8F176F3064F}"/>
              </a:ext>
            </a:extLst>
          </p:cNvPr>
          <p:cNvSpPr/>
          <p:nvPr userDrawn="1"/>
        </p:nvSpPr>
        <p:spPr>
          <a:xfrm>
            <a:off x="2888165" y="1841255"/>
            <a:ext cx="1665738" cy="1665738"/>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7853F15C-CEE4-417A-9997-A3B5A745772C}"/>
              </a:ext>
            </a:extLst>
          </p:cNvPr>
          <p:cNvSpPr/>
          <p:nvPr userDrawn="1"/>
        </p:nvSpPr>
        <p:spPr>
          <a:xfrm>
            <a:off x="5869824" y="1841255"/>
            <a:ext cx="1665738" cy="1665738"/>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2F52888C-7BDD-4D95-B07C-BB1769A81A61}"/>
              </a:ext>
            </a:extLst>
          </p:cNvPr>
          <p:cNvSpPr/>
          <p:nvPr userDrawn="1"/>
        </p:nvSpPr>
        <p:spPr>
          <a:xfrm>
            <a:off x="8851483" y="1841255"/>
            <a:ext cx="1665738" cy="1665738"/>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9222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x Char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9E7667-39CD-4223-97B3-4BBF9BD6C15A}"/>
              </a:ext>
            </a:extLst>
          </p:cNvPr>
          <p:cNvSpPr/>
          <p:nvPr userDrawn="1"/>
        </p:nvSpPr>
        <p:spPr>
          <a:xfrm>
            <a:off x="2888164" y="2089914"/>
            <a:ext cx="8665659" cy="410649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638176" y="2026424"/>
            <a:ext cx="2072751" cy="3115732"/>
          </a:xfrm>
        </p:spPr>
        <p:txBody>
          <a:bodyPr>
            <a:normAutofit/>
          </a:bodyPr>
          <a:lstStyle>
            <a:lvl1pPr marL="0" indent="0">
              <a:buNone/>
              <a:defRPr sz="1500"/>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CC772B93-168A-4C56-BCBE-137E342B5280}" type="datetime1">
              <a:rPr lang="en-GB" smtClean="0"/>
              <a:t>17/06/2020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10" name="Content Placeholder 2">
            <a:extLst>
              <a:ext uri="{FF2B5EF4-FFF2-40B4-BE49-F238E27FC236}">
                <a16:creationId xmlns:a16="http://schemas.microsoft.com/office/drawing/2014/main" id="{086A6A8C-A6B7-4DD8-8568-F0E22B7811CF}"/>
              </a:ext>
            </a:extLst>
          </p:cNvPr>
          <p:cNvSpPr>
            <a:spLocks noGrp="1"/>
          </p:cNvSpPr>
          <p:nvPr>
            <p:ph idx="13"/>
          </p:nvPr>
        </p:nvSpPr>
        <p:spPr>
          <a:xfrm>
            <a:off x="2888164" y="6289124"/>
            <a:ext cx="8655203" cy="208495"/>
          </a:xfrm>
        </p:spPr>
        <p:txBody>
          <a:bodyPr>
            <a:normAutofit/>
          </a:bodyPr>
          <a:lstStyle>
            <a:lvl1pPr marL="0" indent="0">
              <a:buNone/>
              <a:defRPr sz="800">
                <a:solidFill>
                  <a:schemeClr val="bg2"/>
                </a:solidFill>
              </a:defRPr>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p:txBody>
      </p:sp>
      <p:sp>
        <p:nvSpPr>
          <p:cNvPr id="13" name="Chart Placeholder 12">
            <a:extLst>
              <a:ext uri="{FF2B5EF4-FFF2-40B4-BE49-F238E27FC236}">
                <a16:creationId xmlns:a16="http://schemas.microsoft.com/office/drawing/2014/main" id="{76916518-2AE6-422D-ACE2-EA74EC84D2BB}"/>
              </a:ext>
            </a:extLst>
          </p:cNvPr>
          <p:cNvSpPr>
            <a:spLocks noGrp="1"/>
          </p:cNvSpPr>
          <p:nvPr>
            <p:ph type="chart" sz="quarter" idx="15"/>
          </p:nvPr>
        </p:nvSpPr>
        <p:spPr>
          <a:xfrm>
            <a:off x="3108959" y="3001384"/>
            <a:ext cx="8294145" cy="2959068"/>
          </a:xfrm>
        </p:spPr>
        <p:txBody>
          <a:bodyPr>
            <a:normAutofit/>
          </a:bodyPr>
          <a:lstStyle>
            <a:lvl1pPr>
              <a:defRPr sz="1600"/>
            </a:lvl1pPr>
          </a:lstStyle>
          <a:p>
            <a:r>
              <a:rPr lang="en-US"/>
              <a:t>Click icon to add chart</a:t>
            </a:r>
            <a:endParaRPr lang="en-GB"/>
          </a:p>
        </p:txBody>
      </p:sp>
      <p:sp>
        <p:nvSpPr>
          <p:cNvPr id="14" name="Text Placeholder 13">
            <a:extLst>
              <a:ext uri="{FF2B5EF4-FFF2-40B4-BE49-F238E27FC236}">
                <a16:creationId xmlns:a16="http://schemas.microsoft.com/office/drawing/2014/main" id="{85A708F7-81A9-4A29-A413-3866CADACF73}"/>
              </a:ext>
            </a:extLst>
          </p:cNvPr>
          <p:cNvSpPr>
            <a:spLocks noGrp="1"/>
          </p:cNvSpPr>
          <p:nvPr>
            <p:ph type="body" sz="quarter" idx="16"/>
          </p:nvPr>
        </p:nvSpPr>
        <p:spPr>
          <a:xfrm>
            <a:off x="3108959" y="2241045"/>
            <a:ext cx="8294145" cy="746307"/>
          </a:xfrm>
        </p:spPr>
        <p:txBody>
          <a:bodyPr>
            <a:normAutofit/>
          </a:bodyPr>
          <a:lstStyle>
            <a:lvl1pPr marL="0" indent="0">
              <a:buNone/>
              <a:defRPr sz="2000" b="1"/>
            </a:lvl1pPr>
            <a:lvl2pPr marL="0" indent="0">
              <a:buNone/>
              <a:defRPr sz="2000"/>
            </a:lvl2pPr>
            <a:lvl3pPr marL="914400" indent="0">
              <a:buNone/>
              <a:defRPr sz="2000"/>
            </a:lvl3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84477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x Char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9E7667-39CD-4223-97B3-4BBF9BD6C15A}"/>
              </a:ext>
            </a:extLst>
          </p:cNvPr>
          <p:cNvSpPr/>
          <p:nvPr userDrawn="1"/>
        </p:nvSpPr>
        <p:spPr>
          <a:xfrm>
            <a:off x="2888165" y="2089914"/>
            <a:ext cx="4147636" cy="410649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638176" y="2026424"/>
            <a:ext cx="2072751" cy="3115732"/>
          </a:xfrm>
        </p:spPr>
        <p:txBody>
          <a:bodyPr>
            <a:normAutofit/>
          </a:bodyPr>
          <a:lstStyle>
            <a:lvl1pPr marL="0" indent="0">
              <a:buNone/>
              <a:defRPr sz="1500"/>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4B9D9822-1E6D-4C55-A4F5-57ACF3D3B00F}" type="datetime1">
              <a:rPr lang="en-GB" smtClean="0"/>
              <a:t>17/06/2020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10" name="Content Placeholder 2">
            <a:extLst>
              <a:ext uri="{FF2B5EF4-FFF2-40B4-BE49-F238E27FC236}">
                <a16:creationId xmlns:a16="http://schemas.microsoft.com/office/drawing/2014/main" id="{086A6A8C-A6B7-4DD8-8568-F0E22B7811CF}"/>
              </a:ext>
            </a:extLst>
          </p:cNvPr>
          <p:cNvSpPr>
            <a:spLocks noGrp="1"/>
          </p:cNvSpPr>
          <p:nvPr>
            <p:ph idx="13"/>
          </p:nvPr>
        </p:nvSpPr>
        <p:spPr>
          <a:xfrm>
            <a:off x="2888164" y="6289124"/>
            <a:ext cx="8655203" cy="208495"/>
          </a:xfrm>
        </p:spPr>
        <p:txBody>
          <a:bodyPr>
            <a:normAutofit/>
          </a:bodyPr>
          <a:lstStyle>
            <a:lvl1pPr marL="0" indent="0">
              <a:buNone/>
              <a:defRPr sz="800">
                <a:solidFill>
                  <a:schemeClr val="bg2"/>
                </a:solidFill>
              </a:defRPr>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p:txBody>
      </p:sp>
      <p:sp>
        <p:nvSpPr>
          <p:cNvPr id="13" name="Chart Placeholder 12">
            <a:extLst>
              <a:ext uri="{FF2B5EF4-FFF2-40B4-BE49-F238E27FC236}">
                <a16:creationId xmlns:a16="http://schemas.microsoft.com/office/drawing/2014/main" id="{76916518-2AE6-422D-ACE2-EA74EC84D2BB}"/>
              </a:ext>
            </a:extLst>
          </p:cNvPr>
          <p:cNvSpPr>
            <a:spLocks noGrp="1"/>
          </p:cNvSpPr>
          <p:nvPr>
            <p:ph type="chart" sz="quarter" idx="15"/>
          </p:nvPr>
        </p:nvSpPr>
        <p:spPr>
          <a:xfrm>
            <a:off x="3098801" y="3619500"/>
            <a:ext cx="3822700" cy="2340952"/>
          </a:xfrm>
        </p:spPr>
        <p:txBody>
          <a:bodyPr>
            <a:normAutofit/>
          </a:bodyPr>
          <a:lstStyle>
            <a:lvl1pPr>
              <a:defRPr sz="1600"/>
            </a:lvl1pPr>
          </a:lstStyle>
          <a:p>
            <a:r>
              <a:rPr lang="en-US"/>
              <a:t>Click icon to add chart</a:t>
            </a:r>
            <a:endParaRPr lang="en-GB" dirty="0"/>
          </a:p>
        </p:txBody>
      </p:sp>
      <p:sp>
        <p:nvSpPr>
          <p:cNvPr id="14" name="Text Placeholder 13">
            <a:extLst>
              <a:ext uri="{FF2B5EF4-FFF2-40B4-BE49-F238E27FC236}">
                <a16:creationId xmlns:a16="http://schemas.microsoft.com/office/drawing/2014/main" id="{51A38A1D-4BDA-4E0B-AF22-C05508C0D80C}"/>
              </a:ext>
            </a:extLst>
          </p:cNvPr>
          <p:cNvSpPr>
            <a:spLocks noGrp="1"/>
          </p:cNvSpPr>
          <p:nvPr>
            <p:ph type="body" sz="quarter" idx="16"/>
          </p:nvPr>
        </p:nvSpPr>
        <p:spPr>
          <a:xfrm>
            <a:off x="3098802" y="2242816"/>
            <a:ext cx="2578098" cy="1161214"/>
          </a:xfrm>
        </p:spPr>
        <p:txBody>
          <a:bodyPr/>
          <a:lstStyle>
            <a:lvl1pPr marL="0" indent="0">
              <a:buNone/>
              <a:defRPr b="1"/>
            </a:lvl1pPr>
          </a:lstStyle>
          <a:p>
            <a:pPr lvl="0"/>
            <a:r>
              <a:rPr lang="en-US"/>
              <a:t>Click to edit Master text styles</a:t>
            </a:r>
          </a:p>
        </p:txBody>
      </p:sp>
      <p:sp>
        <p:nvSpPr>
          <p:cNvPr id="16" name="Rectangle 15">
            <a:extLst>
              <a:ext uri="{FF2B5EF4-FFF2-40B4-BE49-F238E27FC236}">
                <a16:creationId xmlns:a16="http://schemas.microsoft.com/office/drawing/2014/main" id="{64CAD539-B9C8-49A2-B2C4-004915783AFB}"/>
              </a:ext>
            </a:extLst>
          </p:cNvPr>
          <p:cNvSpPr/>
          <p:nvPr userDrawn="1"/>
        </p:nvSpPr>
        <p:spPr>
          <a:xfrm>
            <a:off x="7395731" y="2089914"/>
            <a:ext cx="4147636" cy="410649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hart Placeholder 12">
            <a:extLst>
              <a:ext uri="{FF2B5EF4-FFF2-40B4-BE49-F238E27FC236}">
                <a16:creationId xmlns:a16="http://schemas.microsoft.com/office/drawing/2014/main" id="{CF6FC771-190B-4510-8EFE-FD3A374474CE}"/>
              </a:ext>
            </a:extLst>
          </p:cNvPr>
          <p:cNvSpPr>
            <a:spLocks noGrp="1"/>
          </p:cNvSpPr>
          <p:nvPr>
            <p:ph type="chart" sz="quarter" idx="17"/>
          </p:nvPr>
        </p:nvSpPr>
        <p:spPr>
          <a:xfrm>
            <a:off x="7606367" y="3619500"/>
            <a:ext cx="3822700" cy="2340952"/>
          </a:xfrm>
        </p:spPr>
        <p:txBody>
          <a:bodyPr>
            <a:normAutofit/>
          </a:bodyPr>
          <a:lstStyle>
            <a:lvl1pPr>
              <a:defRPr sz="1600"/>
            </a:lvl1pPr>
          </a:lstStyle>
          <a:p>
            <a:r>
              <a:rPr lang="en-US"/>
              <a:t>Click icon to add chart</a:t>
            </a:r>
            <a:endParaRPr lang="en-GB" dirty="0"/>
          </a:p>
        </p:txBody>
      </p:sp>
      <p:sp>
        <p:nvSpPr>
          <p:cNvPr id="18" name="Text Placeholder 13">
            <a:extLst>
              <a:ext uri="{FF2B5EF4-FFF2-40B4-BE49-F238E27FC236}">
                <a16:creationId xmlns:a16="http://schemas.microsoft.com/office/drawing/2014/main" id="{AA887148-D134-4A2B-9BD4-37DC8CFBA777}"/>
              </a:ext>
            </a:extLst>
          </p:cNvPr>
          <p:cNvSpPr>
            <a:spLocks noGrp="1"/>
          </p:cNvSpPr>
          <p:nvPr>
            <p:ph type="body" sz="quarter" idx="18"/>
          </p:nvPr>
        </p:nvSpPr>
        <p:spPr>
          <a:xfrm>
            <a:off x="7606368" y="2242816"/>
            <a:ext cx="2578098" cy="1161214"/>
          </a:xfrm>
        </p:spPr>
        <p:txBody>
          <a:bodyPr/>
          <a:lstStyle>
            <a:lvl1pPr marL="0" indent="0">
              <a:buNone/>
              <a:defRPr b="1"/>
            </a:lvl1pPr>
          </a:lstStyle>
          <a:p>
            <a:pPr lvl="0"/>
            <a:r>
              <a:rPr lang="en-US"/>
              <a:t>Click to edit Master text styles</a:t>
            </a:r>
          </a:p>
        </p:txBody>
      </p:sp>
    </p:spTree>
    <p:extLst>
      <p:ext uri="{BB962C8B-B14F-4D97-AF65-F5344CB8AC3E}">
        <p14:creationId xmlns:p14="http://schemas.microsoft.com/office/powerpoint/2010/main" val="291297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52.xml"/><Relationship Id="rId7"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3AD61E-1EEE-4CC5-B63F-3E2B5609E691}"/>
              </a:ext>
            </a:extLst>
          </p:cNvPr>
          <p:cNvSpPr>
            <a:spLocks noGrp="1"/>
          </p:cNvSpPr>
          <p:nvPr>
            <p:ph type="title"/>
          </p:nvPr>
        </p:nvSpPr>
        <p:spPr>
          <a:xfrm>
            <a:off x="638176" y="496927"/>
            <a:ext cx="10100448" cy="607973"/>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A8F2411E-BFFF-465E-A0D7-F6DC2FDC8E4E}"/>
              </a:ext>
            </a:extLst>
          </p:cNvPr>
          <p:cNvSpPr>
            <a:spLocks noGrp="1"/>
          </p:cNvSpPr>
          <p:nvPr>
            <p:ph type="body" idx="1"/>
          </p:nvPr>
        </p:nvSpPr>
        <p:spPr>
          <a:xfrm>
            <a:off x="2888165" y="2026423"/>
            <a:ext cx="8655204" cy="432992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72FA66-3589-46BE-8596-AEA53A7EEF30}"/>
              </a:ext>
            </a:extLst>
          </p:cNvPr>
          <p:cNvSpPr>
            <a:spLocks noGrp="1"/>
          </p:cNvSpPr>
          <p:nvPr>
            <p:ph type="dt" sz="half" idx="2"/>
          </p:nvPr>
        </p:nvSpPr>
        <p:spPr>
          <a:xfrm>
            <a:off x="2888165" y="6356351"/>
            <a:ext cx="6415670" cy="285750"/>
          </a:xfrm>
          <a:prstGeom prst="rect">
            <a:avLst/>
          </a:prstGeom>
        </p:spPr>
        <p:txBody>
          <a:bodyPr vert="horz" lIns="0" tIns="0" rIns="0" bIns="0" rtlCol="0" anchor="ctr"/>
          <a:lstStyle>
            <a:lvl1pPr algn="ctr">
              <a:defRPr sz="1200" b="0">
                <a:solidFill>
                  <a:schemeClr val="tx1"/>
                </a:solidFill>
              </a:defRPr>
            </a:lvl1pPr>
          </a:lstStyle>
          <a:p>
            <a:fld id="{4A15B1AD-C6F8-4AEB-B336-41821C4CAF81}" type="datetime1">
              <a:rPr lang="en-GB" smtClean="0"/>
              <a:t>17/06/2020</a:t>
            </a:fld>
            <a:endParaRPr lang="en-GB"/>
          </a:p>
        </p:txBody>
      </p:sp>
      <p:sp>
        <p:nvSpPr>
          <p:cNvPr id="5" name="Footer Placeholder 4">
            <a:extLst>
              <a:ext uri="{FF2B5EF4-FFF2-40B4-BE49-F238E27FC236}">
                <a16:creationId xmlns:a16="http://schemas.microsoft.com/office/drawing/2014/main" id="{1EB65F72-2F18-4138-9C4E-1D1EEC6707D6}"/>
              </a:ext>
            </a:extLst>
          </p:cNvPr>
          <p:cNvSpPr>
            <a:spLocks noGrp="1"/>
          </p:cNvSpPr>
          <p:nvPr>
            <p:ph type="ftr" sz="quarter" idx="3"/>
          </p:nvPr>
        </p:nvSpPr>
        <p:spPr>
          <a:xfrm>
            <a:off x="2888165" y="6356351"/>
            <a:ext cx="8655203" cy="285750"/>
          </a:xfrm>
          <a:prstGeom prst="rect">
            <a:avLst/>
          </a:prstGeom>
        </p:spPr>
        <p:txBody>
          <a:bodyPr vert="horz" lIns="0" tIns="0" rIns="0" bIns="0" rtlCol="0" anchor="ctr"/>
          <a:lstStyle>
            <a:lvl1pPr algn="r">
              <a:defRPr sz="1200" b="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EDDD1D97-18D8-45C1-821D-D77143B16AE4}"/>
              </a:ext>
            </a:extLst>
          </p:cNvPr>
          <p:cNvSpPr>
            <a:spLocks noGrp="1"/>
          </p:cNvSpPr>
          <p:nvPr>
            <p:ph type="sldNum" sz="quarter" idx="4"/>
          </p:nvPr>
        </p:nvSpPr>
        <p:spPr>
          <a:xfrm>
            <a:off x="10738623" y="559594"/>
            <a:ext cx="804746" cy="545294"/>
          </a:xfrm>
          <a:prstGeom prst="rect">
            <a:avLst/>
          </a:prstGeom>
        </p:spPr>
        <p:txBody>
          <a:bodyPr vert="horz" lIns="0" tIns="0" rIns="0" bIns="0" rtlCol="0" anchor="ctr"/>
          <a:lstStyle>
            <a:lvl1pPr algn="r">
              <a:defRPr sz="1500" b="1">
                <a:solidFill>
                  <a:schemeClr val="tx1"/>
                </a:solidFill>
              </a:defRPr>
            </a:lvl1pPr>
          </a:lstStyle>
          <a:p>
            <a:fld id="{C0C3EC5B-4348-466D-90FB-B48FCA4BBB3D}" type="slidenum">
              <a:rPr lang="en-GB" smtClean="0"/>
              <a:pPr/>
              <a:t>‹#›</a:t>
            </a:fld>
            <a:endParaRPr lang="en-GB" dirty="0"/>
          </a:p>
        </p:txBody>
      </p:sp>
      <p:cxnSp>
        <p:nvCxnSpPr>
          <p:cNvPr id="10" name="Straight Connector 9">
            <a:extLst>
              <a:ext uri="{FF2B5EF4-FFF2-40B4-BE49-F238E27FC236}">
                <a16:creationId xmlns:a16="http://schemas.microsoft.com/office/drawing/2014/main" id="{5A8B8668-E9B8-41CF-8193-16F5D1D09C26}"/>
              </a:ext>
            </a:extLst>
          </p:cNvPr>
          <p:cNvCxnSpPr>
            <a:cxnSpLocks/>
          </p:cNvCxnSpPr>
          <p:nvPr userDrawn="1"/>
        </p:nvCxnSpPr>
        <p:spPr>
          <a:xfrm>
            <a:off x="638175" y="1148578"/>
            <a:ext cx="109051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41D819EF-69C6-45EE-8341-A390CE54D9ED}"/>
              </a:ext>
            </a:extLst>
          </p:cNvPr>
          <p:cNvPicPr>
            <a:picLocks noChangeAspect="1"/>
          </p:cNvPicPr>
          <p:nvPr userDrawn="1"/>
        </p:nvPicPr>
        <p:blipFill>
          <a:blip r:embed="rId30" cstate="screen">
            <a:extLst>
              <a:ext uri="{28A0092B-C50C-407E-A947-70E740481C1C}">
                <a14:useLocalDpi xmlns:a14="http://schemas.microsoft.com/office/drawing/2010/main" val="0"/>
              </a:ext>
            </a:extLst>
          </a:blip>
          <a:stretch>
            <a:fillRect/>
          </a:stretch>
        </p:blipFill>
        <p:spPr>
          <a:xfrm>
            <a:off x="596244" y="5699638"/>
            <a:ext cx="967443" cy="693223"/>
          </a:xfrm>
          <a:prstGeom prst="rect">
            <a:avLst/>
          </a:prstGeom>
        </p:spPr>
      </p:pic>
    </p:spTree>
    <p:extLst>
      <p:ext uri="{BB962C8B-B14F-4D97-AF65-F5344CB8AC3E}">
        <p14:creationId xmlns:p14="http://schemas.microsoft.com/office/powerpoint/2010/main" val="1630951716"/>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50" r:id="rId3"/>
    <p:sldLayoutId id="2147483652" r:id="rId4"/>
    <p:sldLayoutId id="2147483656" r:id="rId5"/>
    <p:sldLayoutId id="2147483653" r:id="rId6"/>
    <p:sldLayoutId id="2147483657" r:id="rId7"/>
    <p:sldLayoutId id="2147483658" r:id="rId8"/>
    <p:sldLayoutId id="2147483659" r:id="rId9"/>
    <p:sldLayoutId id="2147483651" r:id="rId10"/>
    <p:sldLayoutId id="2147483660" r:id="rId11"/>
    <p:sldLayoutId id="2147483661" r:id="rId12"/>
    <p:sldLayoutId id="2147483662" r:id="rId13"/>
    <p:sldLayoutId id="2147483663" r:id="rId14"/>
    <p:sldLayoutId id="2147483664" r:id="rId15"/>
    <p:sldLayoutId id="2147483665" r:id="rId16"/>
    <p:sldLayoutId id="2147483666" r:id="rId17"/>
    <p:sldLayoutId id="2147483655" r:id="rId18"/>
    <p:sldLayoutId id="2147483667" r:id="rId19"/>
    <p:sldLayoutId id="2147483668" r:id="rId20"/>
    <p:sldLayoutId id="2147483669" r:id="rId21"/>
    <p:sldLayoutId id="2147483670" r:id="rId22"/>
    <p:sldLayoutId id="2147483671" r:id="rId23"/>
    <p:sldLayoutId id="2147483672" r:id="rId24"/>
    <p:sldLayoutId id="2147483673" r:id="rId25"/>
    <p:sldLayoutId id="2147483675" r:id="rId26"/>
    <p:sldLayoutId id="2147483678" r:id="rId27"/>
    <p:sldLayoutId id="2147483679" r:id="rId2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400" y="346646"/>
            <a:ext cx="11089232" cy="85010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95400" y="1196753"/>
            <a:ext cx="11089232" cy="4929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0" y="6484833"/>
            <a:ext cx="90044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solidFill>
                  <a:srgbClr val="FFFFFF">
                    <a:tint val="75000"/>
                  </a:srgbClr>
                </a:solidFill>
              </a:rPr>
              <a:t>© JICMAIL</a:t>
            </a:r>
          </a:p>
        </p:txBody>
      </p:sp>
      <p:sp>
        <p:nvSpPr>
          <p:cNvPr id="6" name="Slide Number Placeholder 5"/>
          <p:cNvSpPr>
            <a:spLocks noGrp="1"/>
          </p:cNvSpPr>
          <p:nvPr>
            <p:ph type="sldNum" sz="quarter" idx="4"/>
          </p:nvPr>
        </p:nvSpPr>
        <p:spPr>
          <a:xfrm>
            <a:off x="11784632" y="6492875"/>
            <a:ext cx="407368"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txBox="1">
            <a:spLocks/>
          </p:cNvSpPr>
          <p:nvPr userDrawn="1"/>
        </p:nvSpPr>
        <p:spPr>
          <a:xfrm>
            <a:off x="3932712" y="6499856"/>
            <a:ext cx="7851920" cy="305794"/>
          </a:xfrm>
          <a:prstGeom prst="rect">
            <a:avLst/>
          </a:prstGeom>
        </p:spPr>
        <p:txBody>
          <a:bodyPr anchor="b">
            <a:normAutofit/>
          </a:bodyPr>
          <a:lstStyle>
            <a:lvl1pPr marL="0" indent="0" algn="r" defTabSz="914400" rtl="0" eaLnBrk="1" latinLnBrk="0" hangingPunct="1">
              <a:spcBef>
                <a:spcPct val="20000"/>
              </a:spcBef>
              <a:buFont typeface=".AppleSystemUIFont" charset="-120"/>
              <a:buNone/>
              <a:tabLst/>
              <a:defRPr sz="1000" kern="1200" baseline="0">
                <a:solidFill>
                  <a:schemeClr val="tx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3pPr>
            <a:lvl4pPr marL="538162"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4pPr>
            <a:lvl5pPr marL="71120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solidFill>
                <a:srgbClr val="FFFFFF"/>
              </a:solidFill>
            </a:endParaRPr>
          </a:p>
        </p:txBody>
      </p:sp>
    </p:spTree>
    <p:extLst>
      <p:ext uri="{BB962C8B-B14F-4D97-AF65-F5344CB8AC3E}">
        <p14:creationId xmlns:p14="http://schemas.microsoft.com/office/powerpoint/2010/main" val="176729412"/>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Lst>
  <p:transition>
    <p:fade/>
  </p:transition>
  <p:hf hdr="0" dt="0"/>
  <p:txStyles>
    <p:titleStyle>
      <a:lvl1pPr algn="l" defTabSz="914400" rtl="0" eaLnBrk="1" latinLnBrk="0" hangingPunct="1">
        <a:lnSpc>
          <a:spcPts val="3400"/>
        </a:lnSpc>
        <a:spcBef>
          <a:spcPct val="0"/>
        </a:spcBef>
        <a:buNone/>
        <a:defRPr sz="3200" b="1" kern="1200" spc="-50" baseline="0">
          <a:solidFill>
            <a:schemeClr val="tx1"/>
          </a:solidFill>
          <a:latin typeface="+mj-lt"/>
          <a:ea typeface="+mj-ea"/>
          <a:cs typeface="+mj-cs"/>
        </a:defRPr>
      </a:lvl1pPr>
    </p:titleStyle>
    <p:bodyStyle>
      <a:lvl1pPr marL="0" indent="0" algn="l" defTabSz="914400" rtl="0" eaLnBrk="1" latinLnBrk="0" hangingPunct="1">
        <a:spcBef>
          <a:spcPct val="20000"/>
        </a:spcBef>
        <a:buFont typeface=".AppleSystemUIFont" charset="-120"/>
        <a:buNone/>
        <a:tabLst/>
        <a:defRPr sz="1600" kern="1200">
          <a:solidFill>
            <a:schemeClr val="tx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3pPr>
      <a:lvl4pPr marL="538162"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4pPr>
      <a:lvl5pPr marL="71120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400" y="346646"/>
            <a:ext cx="11089232" cy="85010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95400" y="1196753"/>
            <a:ext cx="11089232" cy="4929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0" y="6484833"/>
            <a:ext cx="90044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solidFill>
                  <a:srgbClr val="FFFFFF">
                    <a:tint val="75000"/>
                  </a:srgbClr>
                </a:solidFill>
              </a:rPr>
              <a:t>© JICMAIL</a:t>
            </a:r>
          </a:p>
        </p:txBody>
      </p:sp>
      <p:sp>
        <p:nvSpPr>
          <p:cNvPr id="6" name="Slide Number Placeholder 5"/>
          <p:cNvSpPr>
            <a:spLocks noGrp="1"/>
          </p:cNvSpPr>
          <p:nvPr>
            <p:ph type="sldNum" sz="quarter" idx="4"/>
          </p:nvPr>
        </p:nvSpPr>
        <p:spPr>
          <a:xfrm>
            <a:off x="11784632" y="6492875"/>
            <a:ext cx="407368"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txBox="1">
            <a:spLocks/>
          </p:cNvSpPr>
          <p:nvPr userDrawn="1"/>
        </p:nvSpPr>
        <p:spPr>
          <a:xfrm>
            <a:off x="3932712" y="6499856"/>
            <a:ext cx="7851920" cy="305794"/>
          </a:xfrm>
          <a:prstGeom prst="rect">
            <a:avLst/>
          </a:prstGeom>
        </p:spPr>
        <p:txBody>
          <a:bodyPr anchor="b">
            <a:normAutofit/>
          </a:bodyPr>
          <a:lstStyle>
            <a:lvl1pPr marL="0" indent="0" algn="r" defTabSz="914400" rtl="0" eaLnBrk="1" latinLnBrk="0" hangingPunct="1">
              <a:spcBef>
                <a:spcPct val="20000"/>
              </a:spcBef>
              <a:buFont typeface=".AppleSystemUIFont" charset="-120"/>
              <a:buNone/>
              <a:tabLst/>
              <a:defRPr sz="1000" kern="1200" baseline="0">
                <a:solidFill>
                  <a:schemeClr val="tx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3pPr>
            <a:lvl4pPr marL="538162"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4pPr>
            <a:lvl5pPr marL="71120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solidFill>
                <a:srgbClr val="FFFFFF"/>
              </a:solidFill>
            </a:endParaRPr>
          </a:p>
        </p:txBody>
      </p:sp>
    </p:spTree>
    <p:extLst>
      <p:ext uri="{BB962C8B-B14F-4D97-AF65-F5344CB8AC3E}">
        <p14:creationId xmlns:p14="http://schemas.microsoft.com/office/powerpoint/2010/main" val="3594101322"/>
      </p:ext>
    </p:extLst>
  </p:cSld>
  <p:clrMap bg1="dk1" tx1="lt1" bg2="dk2"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Lst>
  <p:transition>
    <p:fade/>
  </p:transition>
  <p:hf hdr="0" dt="0"/>
  <p:txStyles>
    <p:titleStyle>
      <a:lvl1pPr algn="l" defTabSz="914400" rtl="0" eaLnBrk="1" latinLnBrk="0" hangingPunct="1">
        <a:lnSpc>
          <a:spcPts val="3400"/>
        </a:lnSpc>
        <a:spcBef>
          <a:spcPct val="0"/>
        </a:spcBef>
        <a:buNone/>
        <a:defRPr sz="3200" b="1" kern="1200" spc="-50" baseline="0">
          <a:solidFill>
            <a:schemeClr val="tx1"/>
          </a:solidFill>
          <a:latin typeface="+mj-lt"/>
          <a:ea typeface="+mj-ea"/>
          <a:cs typeface="+mj-cs"/>
        </a:defRPr>
      </a:lvl1pPr>
    </p:titleStyle>
    <p:bodyStyle>
      <a:lvl1pPr marL="0" indent="0" algn="l" defTabSz="914400" rtl="0" eaLnBrk="1" latinLnBrk="0" hangingPunct="1">
        <a:spcBef>
          <a:spcPct val="20000"/>
        </a:spcBef>
        <a:buFont typeface=".AppleSystemUIFont" charset="-120"/>
        <a:buNone/>
        <a:tabLst/>
        <a:defRPr sz="1600" kern="1200">
          <a:solidFill>
            <a:schemeClr val="tx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3pPr>
      <a:lvl4pPr marL="538162"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4pPr>
      <a:lvl5pPr marL="71120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400" y="346646"/>
            <a:ext cx="11089232" cy="85010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95400" y="1196753"/>
            <a:ext cx="11089232" cy="4929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0" y="6484833"/>
            <a:ext cx="90044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solidFill>
                  <a:srgbClr val="FFFFFF">
                    <a:tint val="75000"/>
                  </a:srgbClr>
                </a:solidFill>
              </a:rPr>
              <a:t>© JICMAIL</a:t>
            </a:r>
          </a:p>
        </p:txBody>
      </p:sp>
      <p:sp>
        <p:nvSpPr>
          <p:cNvPr id="6" name="Slide Number Placeholder 5"/>
          <p:cNvSpPr>
            <a:spLocks noGrp="1"/>
          </p:cNvSpPr>
          <p:nvPr>
            <p:ph type="sldNum" sz="quarter" idx="4"/>
          </p:nvPr>
        </p:nvSpPr>
        <p:spPr>
          <a:xfrm>
            <a:off x="11784632" y="6492875"/>
            <a:ext cx="407368"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6417CC-6C78-4BD9-905F-FEAD471F6E0D}" type="slidenum">
              <a:rPr lang="en-US" smtClean="0">
                <a:solidFill>
                  <a:srgbClr val="FFFFFF">
                    <a:tint val="75000"/>
                  </a:srgbClr>
                </a:solidFill>
              </a:rPr>
              <a:pPr/>
              <a:t>‹#›</a:t>
            </a:fld>
            <a:endParaRPr lang="en-US" dirty="0">
              <a:solidFill>
                <a:srgbClr val="FFFFFF">
                  <a:tint val="75000"/>
                </a:srgbClr>
              </a:solidFill>
            </a:endParaRPr>
          </a:p>
        </p:txBody>
      </p:sp>
      <p:sp>
        <p:nvSpPr>
          <p:cNvPr id="7" name="Text Placeholder 15"/>
          <p:cNvSpPr txBox="1">
            <a:spLocks/>
          </p:cNvSpPr>
          <p:nvPr userDrawn="1"/>
        </p:nvSpPr>
        <p:spPr>
          <a:xfrm>
            <a:off x="3932712" y="6499856"/>
            <a:ext cx="7851920" cy="305794"/>
          </a:xfrm>
          <a:prstGeom prst="rect">
            <a:avLst/>
          </a:prstGeom>
        </p:spPr>
        <p:txBody>
          <a:bodyPr anchor="b">
            <a:normAutofit/>
          </a:bodyPr>
          <a:lstStyle>
            <a:lvl1pPr marL="0" indent="0" algn="r" defTabSz="914400" rtl="0" eaLnBrk="1" latinLnBrk="0" hangingPunct="1">
              <a:spcBef>
                <a:spcPct val="20000"/>
              </a:spcBef>
              <a:buFont typeface=".AppleSystemUIFont" charset="-120"/>
              <a:buNone/>
              <a:tabLst/>
              <a:defRPr sz="1000" kern="1200" baseline="0">
                <a:solidFill>
                  <a:schemeClr val="tx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3pPr>
            <a:lvl4pPr marL="538162"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4pPr>
            <a:lvl5pPr marL="71120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solidFill>
                <a:srgbClr val="FFFFFF"/>
              </a:solidFill>
            </a:endParaRPr>
          </a:p>
        </p:txBody>
      </p:sp>
    </p:spTree>
    <p:extLst>
      <p:ext uri="{BB962C8B-B14F-4D97-AF65-F5344CB8AC3E}">
        <p14:creationId xmlns:p14="http://schemas.microsoft.com/office/powerpoint/2010/main" val="1166881116"/>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Lst>
  <p:transition>
    <p:fade/>
  </p:transition>
  <p:hf hdr="0" dt="0"/>
  <p:txStyles>
    <p:titleStyle>
      <a:lvl1pPr algn="l" defTabSz="914400" rtl="0" eaLnBrk="1" latinLnBrk="0" hangingPunct="1">
        <a:lnSpc>
          <a:spcPts val="3400"/>
        </a:lnSpc>
        <a:spcBef>
          <a:spcPct val="0"/>
        </a:spcBef>
        <a:buNone/>
        <a:defRPr sz="3200" b="1" kern="1200" spc="-50" baseline="0">
          <a:solidFill>
            <a:schemeClr val="tx1"/>
          </a:solidFill>
          <a:latin typeface="+mj-lt"/>
          <a:ea typeface="+mj-ea"/>
          <a:cs typeface="+mj-cs"/>
        </a:defRPr>
      </a:lvl1pPr>
    </p:titleStyle>
    <p:bodyStyle>
      <a:lvl1pPr marL="0" indent="0" algn="l" defTabSz="914400" rtl="0" eaLnBrk="1" latinLnBrk="0" hangingPunct="1">
        <a:spcBef>
          <a:spcPct val="20000"/>
        </a:spcBef>
        <a:buFont typeface=".AppleSystemUIFont" charset="-120"/>
        <a:buNone/>
        <a:tabLst/>
        <a:defRPr sz="1600" kern="1200">
          <a:solidFill>
            <a:schemeClr val="tx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3pPr>
      <a:lvl4pPr marL="538162"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4pPr>
      <a:lvl5pPr marL="71120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400" y="346646"/>
            <a:ext cx="11089232" cy="85010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95400" y="1196753"/>
            <a:ext cx="11089232" cy="4929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0" y="6484833"/>
            <a:ext cx="90044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784632" y="6492875"/>
            <a:ext cx="407368"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6417CC-6C78-4BD9-905F-FEAD471F6E0D}" type="slidenum">
              <a:rPr lang="en-US" smtClean="0"/>
              <a:pPr/>
              <a:t>‹#›</a:t>
            </a:fld>
            <a:endParaRPr lang="en-US" dirty="0"/>
          </a:p>
        </p:txBody>
      </p:sp>
    </p:spTree>
    <p:extLst>
      <p:ext uri="{BB962C8B-B14F-4D97-AF65-F5344CB8AC3E}">
        <p14:creationId xmlns:p14="http://schemas.microsoft.com/office/powerpoint/2010/main" val="4078547096"/>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ts val="3400"/>
        </a:lnSpc>
        <a:spcBef>
          <a:spcPct val="0"/>
        </a:spcBef>
        <a:buNone/>
        <a:defRPr sz="3200" b="1" kern="1200" spc="-50" baseline="0">
          <a:solidFill>
            <a:schemeClr val="tx1"/>
          </a:solidFill>
          <a:latin typeface="+mj-lt"/>
          <a:ea typeface="+mj-ea"/>
          <a:cs typeface="+mj-cs"/>
        </a:defRPr>
      </a:lvl1pPr>
    </p:titleStyle>
    <p:bodyStyle>
      <a:lvl1pPr marL="0" indent="0" algn="l" defTabSz="914400" rtl="0" eaLnBrk="1" latinLnBrk="0" hangingPunct="1">
        <a:spcBef>
          <a:spcPct val="20000"/>
        </a:spcBef>
        <a:buFont typeface=".AppleSystemUIFont" charset="-120"/>
        <a:buNone/>
        <a:tabLst/>
        <a:defRPr sz="1600" kern="1200">
          <a:solidFill>
            <a:schemeClr val="tx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tx1"/>
          </a:solidFill>
          <a:latin typeface="+mn-lt"/>
          <a:ea typeface="+mn-ea"/>
          <a:cs typeface="+mn-cs"/>
        </a:defRPr>
      </a:lvl3pPr>
      <a:lvl4pPr marL="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4pPr>
      <a:lvl5pPr marL="0" indent="0" algn="l" defTabSz="914400" rtl="0" eaLnBrk="1" latinLnBrk="0" hangingPunct="1">
        <a:spcBef>
          <a:spcPct val="20000"/>
        </a:spcBef>
        <a:buFont typeface="Arial" panose="020B0604020202020204" pitchFamily="34" charset="0"/>
        <a:buNone/>
        <a:tabLs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6.xml"/><Relationship Id="rId5" Type="http://schemas.openxmlformats.org/officeDocument/2006/relationships/image" Target="../media/image21.emf"/><Relationship Id="rId4" Type="http://schemas.openxmlformats.org/officeDocument/2006/relationships/image" Target="../media/image2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5.xml"/><Relationship Id="rId16" Type="http://schemas.openxmlformats.org/officeDocument/2006/relationships/image" Target="../media/image14.png"/><Relationship Id="rId1" Type="http://schemas.openxmlformats.org/officeDocument/2006/relationships/slideLayout" Target="../slideLayouts/slideLayout27.xml"/><Relationship Id="rId6" Type="http://schemas.openxmlformats.org/officeDocument/2006/relationships/diagramColors" Target="../diagrams/colors1.xml"/><Relationship Id="rId11" Type="http://schemas.openxmlformats.org/officeDocument/2006/relationships/image" Target="../media/image9.png"/><Relationship Id="rId5" Type="http://schemas.openxmlformats.org/officeDocument/2006/relationships/diagramQuickStyle" Target="../diagrams/quickStyle1.xml"/><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diagramLayout" Target="../diagrams/layout1.xml"/><Relationship Id="rId9" Type="http://schemas.openxmlformats.org/officeDocument/2006/relationships/image" Target="../media/image7.png"/><Relationship Id="rId1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47FEC0B-B72B-4E1C-81E5-B5D9048DA638}"/>
              </a:ext>
            </a:extLst>
          </p:cNvPr>
          <p:cNvSpPr>
            <a:spLocks noGrp="1"/>
          </p:cNvSpPr>
          <p:nvPr>
            <p:ph type="subTitle" idx="1"/>
          </p:nvPr>
        </p:nvSpPr>
        <p:spPr>
          <a:xfrm>
            <a:off x="645292" y="1232430"/>
            <a:ext cx="7172279" cy="3789454"/>
          </a:xfrm>
        </p:spPr>
        <p:txBody>
          <a:bodyPr>
            <a:normAutofit/>
          </a:bodyPr>
          <a:lstStyle/>
          <a:p>
            <a:r>
              <a:rPr lang="en-GB" sz="4000" dirty="0"/>
              <a:t>CHRISTMAS 2019 REVIEW - HIGHLIGHTS</a:t>
            </a:r>
          </a:p>
          <a:p>
            <a:r>
              <a:rPr lang="en-GB" sz="1400" dirty="0"/>
              <a:t>FOR RETAIL / ONLINE RETAIL ADVERTISING MAIL  </a:t>
            </a:r>
          </a:p>
          <a:p>
            <a:endParaRPr lang="en-GB" sz="1400" b="0" i="1" dirty="0"/>
          </a:p>
          <a:p>
            <a:r>
              <a:rPr lang="en-GB" sz="1800" b="0" i="1" dirty="0"/>
              <a:t>A review of direct mail and door drop performance for key retailers and online retailers using JICMAIL, the industry’s planning currency data</a:t>
            </a:r>
          </a:p>
          <a:p>
            <a:endParaRPr lang="en-GB" sz="1800" dirty="0"/>
          </a:p>
          <a:p>
            <a:r>
              <a:rPr lang="en-GB" sz="1800" dirty="0"/>
              <a:t>For further analysis or queries email tara@jicmail.org.uk</a:t>
            </a:r>
          </a:p>
          <a:p>
            <a:endParaRPr lang="en-GB" sz="1800" b="0" i="1" dirty="0"/>
          </a:p>
        </p:txBody>
      </p:sp>
    </p:spTree>
    <p:extLst>
      <p:ext uri="{BB962C8B-B14F-4D97-AF65-F5344CB8AC3E}">
        <p14:creationId xmlns:p14="http://schemas.microsoft.com/office/powerpoint/2010/main" val="165045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E4B7695-9E85-4558-9CB2-7AF871EDE56F}"/>
              </a:ext>
            </a:extLst>
          </p:cNvPr>
          <p:cNvSpPr txBox="1"/>
          <p:nvPr/>
        </p:nvSpPr>
        <p:spPr>
          <a:xfrm>
            <a:off x="441435" y="322918"/>
            <a:ext cx="1160402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Arial"/>
                <a:ea typeface="+mn-ea"/>
                <a:cs typeface="+mn-cs"/>
              </a:rPr>
              <a:t>The retail / online retail sector is highly fragmented with the top brand accounting for only 3.3% share of mail voice and the top 25 brands accounting for 33% of the total. </a:t>
            </a:r>
            <a:endParaRPr kumimoji="0" lang="en-GB" sz="2200" b="0" i="0" u="none" strike="noStrike" kern="1200" cap="none" spc="0" normalizeH="0" baseline="0" noProof="0" dirty="0">
              <a:ln>
                <a:noFill/>
              </a:ln>
              <a:solidFill>
                <a:srgbClr val="002060"/>
              </a:solidFill>
              <a:effectLst/>
              <a:uLnTx/>
              <a:uFillTx/>
              <a:latin typeface="Arial"/>
              <a:ea typeface="+mn-ea"/>
              <a:cs typeface="+mn-cs"/>
            </a:endParaRPr>
          </a:p>
        </p:txBody>
      </p:sp>
      <p:sp>
        <p:nvSpPr>
          <p:cNvPr id="2" name="Rectangle 1">
            <a:extLst>
              <a:ext uri="{FF2B5EF4-FFF2-40B4-BE49-F238E27FC236}">
                <a16:creationId xmlns:a16="http://schemas.microsoft.com/office/drawing/2014/main" id="{F93FAFB5-BA80-475B-96C8-D129667A8F99}"/>
              </a:ext>
            </a:extLst>
          </p:cNvPr>
          <p:cNvSpPr/>
          <p:nvPr/>
        </p:nvSpPr>
        <p:spPr>
          <a:xfrm>
            <a:off x="2066925" y="6421708"/>
            <a:ext cx="9522453" cy="349968"/>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Source:  Kantar TNS ITEM DATA Q22017 – Q42019   n= 133627 all items, Mail items database 69600 items, </a:t>
            </a:r>
            <a:r>
              <a:rPr kumimoji="0" lang="en-GB"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Studio 394, </a:t>
            </a:r>
            <a:r>
              <a:rPr kumimoji="0" lang="en-GB" sz="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JDWilliams</a:t>
            </a:r>
            <a:r>
              <a:rPr kumimoji="0" lang="en-GB"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384, Boots 323,Boden 299, Go Outdoors 214, </a:t>
            </a:r>
            <a:r>
              <a:rPr kumimoji="0" lang="en-GB" sz="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Hillarys</a:t>
            </a:r>
            <a:r>
              <a:rPr kumimoji="0" lang="en-GB"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202, Specsavers 199, John Lewis 195, Marks &amp; Spencer 171, Cotton Traders 165, Matalan 147, </a:t>
            </a:r>
            <a:r>
              <a:rPr kumimoji="0" lang="en-GB" sz="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Damart</a:t>
            </a:r>
            <a:r>
              <a:rPr kumimoji="0" lang="en-GB"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135, Next 133, Amazon 124, Very (Shop Direct) 121, Boundary Mill Stores 105, Original Fac. Shop 93, Freemans 84, Kaleidoscope 80, </a:t>
            </a:r>
            <a:r>
              <a:rPr kumimoji="0" lang="en-GB" sz="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M&amp;Co</a:t>
            </a:r>
            <a:r>
              <a:rPr kumimoji="0" lang="en-GB"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70</a:t>
            </a:r>
          </a:p>
        </p:txBody>
      </p:sp>
      <p:pic>
        <p:nvPicPr>
          <p:cNvPr id="3" name="Picture 2">
            <a:extLst>
              <a:ext uri="{FF2B5EF4-FFF2-40B4-BE49-F238E27FC236}">
                <a16:creationId xmlns:a16="http://schemas.microsoft.com/office/drawing/2014/main" id="{86A28A6F-B8AF-4F2D-8E6B-58BCF7122331}"/>
              </a:ext>
            </a:extLst>
          </p:cNvPr>
          <p:cNvPicPr>
            <a:picLocks noChangeAspect="1"/>
          </p:cNvPicPr>
          <p:nvPr/>
        </p:nvPicPr>
        <p:blipFill>
          <a:blip r:embed="rId3"/>
          <a:stretch>
            <a:fillRect/>
          </a:stretch>
        </p:blipFill>
        <p:spPr>
          <a:xfrm>
            <a:off x="562707" y="1484765"/>
            <a:ext cx="11364753" cy="4552241"/>
          </a:xfrm>
          <a:prstGeom prst="rect">
            <a:avLst/>
          </a:prstGeom>
        </p:spPr>
      </p:pic>
      <p:sp>
        <p:nvSpPr>
          <p:cNvPr id="4" name="TextBox 3">
            <a:extLst>
              <a:ext uri="{FF2B5EF4-FFF2-40B4-BE49-F238E27FC236}">
                <a16:creationId xmlns:a16="http://schemas.microsoft.com/office/drawing/2014/main" id="{44E6ED89-7F92-457A-BA44-E508DFB3FC58}"/>
              </a:ext>
            </a:extLst>
          </p:cNvPr>
          <p:cNvSpPr txBox="1"/>
          <p:nvPr/>
        </p:nvSpPr>
        <p:spPr>
          <a:xfrm flipH="1">
            <a:off x="4650969" y="1300099"/>
            <a:ext cx="2564478"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a:ea typeface="+mn-ea"/>
                <a:cs typeface="+mn-cs"/>
              </a:rPr>
              <a:t>Share of Mail Voice</a:t>
            </a:r>
          </a:p>
        </p:txBody>
      </p:sp>
    </p:spTree>
    <p:extLst>
      <p:ext uri="{BB962C8B-B14F-4D97-AF65-F5344CB8AC3E}">
        <p14:creationId xmlns:p14="http://schemas.microsoft.com/office/powerpoint/2010/main" val="4207213323"/>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087CF27-8DAA-428B-B673-9C8B8ECEBAE9}"/>
              </a:ext>
            </a:extLst>
          </p:cNvPr>
          <p:cNvSpPr>
            <a:spLocks noGrp="1"/>
          </p:cNvSpPr>
          <p:nvPr>
            <p:ph type="title"/>
          </p:nvPr>
        </p:nvSpPr>
        <p:spPr/>
        <p:txBody>
          <a:bodyPr/>
          <a:lstStyle/>
          <a:p>
            <a:r>
              <a:rPr lang="en-GB" dirty="0"/>
              <a:t>Thank you</a:t>
            </a:r>
          </a:p>
        </p:txBody>
      </p:sp>
      <p:sp>
        <p:nvSpPr>
          <p:cNvPr id="9" name="Title 7">
            <a:extLst>
              <a:ext uri="{FF2B5EF4-FFF2-40B4-BE49-F238E27FC236}">
                <a16:creationId xmlns:a16="http://schemas.microsoft.com/office/drawing/2014/main" id="{89094C15-DAFE-48AD-AF8E-1C381C4FFF50}"/>
              </a:ext>
            </a:extLst>
          </p:cNvPr>
          <p:cNvSpPr txBox="1">
            <a:spLocks/>
          </p:cNvSpPr>
          <p:nvPr/>
        </p:nvSpPr>
        <p:spPr>
          <a:xfrm>
            <a:off x="1099970" y="3121973"/>
            <a:ext cx="2910055" cy="381735"/>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jicmail.org.uk</a:t>
            </a:r>
          </a:p>
        </p:txBody>
      </p:sp>
      <p:sp>
        <p:nvSpPr>
          <p:cNvPr id="10" name="Title 7">
            <a:extLst>
              <a:ext uri="{FF2B5EF4-FFF2-40B4-BE49-F238E27FC236}">
                <a16:creationId xmlns:a16="http://schemas.microsoft.com/office/drawing/2014/main" id="{E84AA272-678F-4B28-93C1-487B131E5E00}"/>
              </a:ext>
            </a:extLst>
          </p:cNvPr>
          <p:cNvSpPr txBox="1">
            <a:spLocks/>
          </p:cNvSpPr>
          <p:nvPr/>
        </p:nvSpPr>
        <p:spPr>
          <a:xfrm>
            <a:off x="1099970" y="3619747"/>
            <a:ext cx="2910055" cy="381735"/>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tara@jicmail.org.uk</a:t>
            </a:r>
          </a:p>
        </p:txBody>
      </p:sp>
      <p:sp>
        <p:nvSpPr>
          <p:cNvPr id="11" name="Title 7">
            <a:extLst>
              <a:ext uri="{FF2B5EF4-FFF2-40B4-BE49-F238E27FC236}">
                <a16:creationId xmlns:a16="http://schemas.microsoft.com/office/drawing/2014/main" id="{6AABE1F8-F382-48B5-8E06-BC8376B1E599}"/>
              </a:ext>
            </a:extLst>
          </p:cNvPr>
          <p:cNvSpPr txBox="1">
            <a:spLocks/>
          </p:cNvSpPr>
          <p:nvPr/>
        </p:nvSpPr>
        <p:spPr>
          <a:xfrm>
            <a:off x="5648158" y="3121973"/>
            <a:ext cx="3302541" cy="381735"/>
          </a:xfrm>
          <a:prstGeom prst="rect">
            <a:avLst/>
          </a:prstGeom>
        </p:spPr>
        <p:txBody>
          <a:bodyPr vert="horz" lIns="0" tIns="0" rIns="0" bIns="0" rtlCol="0" anchor="ctr">
            <a:normAutofit fontScale="85000" lnSpcReduction="10000"/>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linkedin.com/company/</a:t>
            </a:r>
            <a:r>
              <a:rPr kumimoji="0" lang="en-GB" sz="2000" b="1" i="0" u="none" strike="noStrike" kern="1200" cap="none" spc="0" normalizeH="0" baseline="0" noProof="0" dirty="0" err="1">
                <a:ln>
                  <a:noFill/>
                </a:ln>
                <a:solidFill>
                  <a:prstClr val="white"/>
                </a:solidFill>
                <a:effectLst/>
                <a:uLnTx/>
                <a:uFillTx/>
                <a:latin typeface="Arial"/>
                <a:ea typeface="+mj-ea"/>
                <a:cs typeface="+mj-cs"/>
              </a:rPr>
              <a:t>jicmail</a:t>
            </a:r>
            <a:endParaRPr kumimoji="0" lang="en-GB" sz="2000" b="1" i="0" u="none" strike="noStrike" kern="1200" cap="none" spc="0" normalizeH="0" baseline="0" noProof="0" dirty="0">
              <a:ln>
                <a:noFill/>
              </a:ln>
              <a:solidFill>
                <a:prstClr val="white"/>
              </a:solidFill>
              <a:effectLst/>
              <a:uLnTx/>
              <a:uFillTx/>
              <a:latin typeface="Arial"/>
              <a:ea typeface="+mj-ea"/>
              <a:cs typeface="+mj-cs"/>
            </a:endParaRPr>
          </a:p>
        </p:txBody>
      </p:sp>
      <p:sp>
        <p:nvSpPr>
          <p:cNvPr id="12" name="Title 7">
            <a:extLst>
              <a:ext uri="{FF2B5EF4-FFF2-40B4-BE49-F238E27FC236}">
                <a16:creationId xmlns:a16="http://schemas.microsoft.com/office/drawing/2014/main" id="{E0090E59-BC51-457F-9D1C-72CFD85512CD}"/>
              </a:ext>
            </a:extLst>
          </p:cNvPr>
          <p:cNvSpPr txBox="1">
            <a:spLocks/>
          </p:cNvSpPr>
          <p:nvPr/>
        </p:nvSpPr>
        <p:spPr>
          <a:xfrm>
            <a:off x="5648158" y="3619747"/>
            <a:ext cx="2910055" cy="381735"/>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a:t>
            </a:r>
            <a:r>
              <a:rPr kumimoji="0" lang="en-GB" sz="2000" b="1" i="0" u="none" strike="noStrike" kern="1200" cap="none" spc="0" normalizeH="0" baseline="0" noProof="0" dirty="0" err="1">
                <a:ln>
                  <a:noFill/>
                </a:ln>
                <a:solidFill>
                  <a:prstClr val="white"/>
                </a:solidFill>
                <a:effectLst/>
                <a:uLnTx/>
                <a:uFillTx/>
                <a:latin typeface="Arial"/>
                <a:ea typeface="+mj-ea"/>
                <a:cs typeface="+mj-cs"/>
              </a:rPr>
              <a:t>jicmailuk</a:t>
            </a:r>
            <a:endParaRPr kumimoji="0" lang="en-GB" sz="2000" b="1" i="0" u="none" strike="noStrike" kern="1200" cap="none" spc="0" normalizeH="0" baseline="0" noProof="0" dirty="0">
              <a:ln>
                <a:noFill/>
              </a:ln>
              <a:solidFill>
                <a:prstClr val="white"/>
              </a:solidFill>
              <a:effectLst/>
              <a:uLnTx/>
              <a:uFillTx/>
              <a:latin typeface="Arial"/>
              <a:ea typeface="+mj-ea"/>
              <a:cs typeface="+mj-cs"/>
            </a:endParaRPr>
          </a:p>
        </p:txBody>
      </p:sp>
      <p:grpSp>
        <p:nvGrpSpPr>
          <p:cNvPr id="27" name="Group 26">
            <a:extLst>
              <a:ext uri="{FF2B5EF4-FFF2-40B4-BE49-F238E27FC236}">
                <a16:creationId xmlns:a16="http://schemas.microsoft.com/office/drawing/2014/main" id="{DEAE4AE2-F65A-496A-8328-6C635C83BCE5}"/>
              </a:ext>
            </a:extLst>
          </p:cNvPr>
          <p:cNvGrpSpPr/>
          <p:nvPr/>
        </p:nvGrpSpPr>
        <p:grpSpPr>
          <a:xfrm>
            <a:off x="5145882" y="3154754"/>
            <a:ext cx="348954" cy="348954"/>
            <a:chOff x="5145882" y="3154754"/>
            <a:chExt cx="348954" cy="348954"/>
          </a:xfrm>
        </p:grpSpPr>
        <p:sp>
          <p:nvSpPr>
            <p:cNvPr id="15" name="Oval 14">
              <a:extLst>
                <a:ext uri="{FF2B5EF4-FFF2-40B4-BE49-F238E27FC236}">
                  <a16:creationId xmlns:a16="http://schemas.microsoft.com/office/drawing/2014/main" id="{6F50ECBF-2B44-4243-9DF5-724DE0B7B1EF}"/>
                </a:ext>
              </a:extLst>
            </p:cNvPr>
            <p:cNvSpPr/>
            <p:nvPr/>
          </p:nvSpPr>
          <p:spPr>
            <a:xfrm>
              <a:off x="5145882" y="3154754"/>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18" name="Picture 17">
              <a:extLst>
                <a:ext uri="{FF2B5EF4-FFF2-40B4-BE49-F238E27FC236}">
                  <a16:creationId xmlns:a16="http://schemas.microsoft.com/office/drawing/2014/main" id="{A97B4F2D-229C-4A42-9BB7-1F01238A5935}"/>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5162332" y="3220076"/>
              <a:ext cx="324000" cy="213277"/>
            </a:xfrm>
            <a:prstGeom prst="rect">
              <a:avLst/>
            </a:prstGeom>
          </p:spPr>
        </p:pic>
      </p:grpSp>
      <p:grpSp>
        <p:nvGrpSpPr>
          <p:cNvPr id="25" name="Group 24">
            <a:extLst>
              <a:ext uri="{FF2B5EF4-FFF2-40B4-BE49-F238E27FC236}">
                <a16:creationId xmlns:a16="http://schemas.microsoft.com/office/drawing/2014/main" id="{2A1FBF68-BE18-4501-B69E-9B8CC98BB441}"/>
              </a:ext>
            </a:extLst>
          </p:cNvPr>
          <p:cNvGrpSpPr/>
          <p:nvPr/>
        </p:nvGrpSpPr>
        <p:grpSpPr>
          <a:xfrm>
            <a:off x="633414" y="3155156"/>
            <a:ext cx="348954" cy="348954"/>
            <a:chOff x="633414" y="3155156"/>
            <a:chExt cx="348954" cy="348954"/>
          </a:xfrm>
        </p:grpSpPr>
        <p:sp>
          <p:nvSpPr>
            <p:cNvPr id="13" name="Oval 12">
              <a:extLst>
                <a:ext uri="{FF2B5EF4-FFF2-40B4-BE49-F238E27FC236}">
                  <a16:creationId xmlns:a16="http://schemas.microsoft.com/office/drawing/2014/main" id="{F1908FD0-019E-41F6-9F35-6D8D0E4CAFF5}"/>
                </a:ext>
              </a:extLst>
            </p:cNvPr>
            <p:cNvSpPr/>
            <p:nvPr/>
          </p:nvSpPr>
          <p:spPr>
            <a:xfrm>
              <a:off x="633414" y="3155156"/>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20" name="Picture 19">
              <a:extLst>
                <a:ext uri="{FF2B5EF4-FFF2-40B4-BE49-F238E27FC236}">
                  <a16:creationId xmlns:a16="http://schemas.microsoft.com/office/drawing/2014/main" id="{1D487F92-4061-49A3-8057-22C52074BB1B}"/>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719911" y="3217069"/>
              <a:ext cx="182901" cy="228600"/>
            </a:xfrm>
            <a:prstGeom prst="rect">
              <a:avLst/>
            </a:prstGeom>
          </p:spPr>
        </p:pic>
      </p:grpSp>
      <p:grpSp>
        <p:nvGrpSpPr>
          <p:cNvPr id="26" name="Group 25">
            <a:extLst>
              <a:ext uri="{FF2B5EF4-FFF2-40B4-BE49-F238E27FC236}">
                <a16:creationId xmlns:a16="http://schemas.microsoft.com/office/drawing/2014/main" id="{BA63CD74-8582-4D41-9834-7412A092C644}"/>
              </a:ext>
            </a:extLst>
          </p:cNvPr>
          <p:cNvGrpSpPr/>
          <p:nvPr/>
        </p:nvGrpSpPr>
        <p:grpSpPr>
          <a:xfrm>
            <a:off x="625366" y="3664744"/>
            <a:ext cx="360509" cy="348954"/>
            <a:chOff x="625366" y="3664744"/>
            <a:chExt cx="360509" cy="348954"/>
          </a:xfrm>
        </p:grpSpPr>
        <p:sp>
          <p:nvSpPr>
            <p:cNvPr id="14" name="Oval 13">
              <a:extLst>
                <a:ext uri="{FF2B5EF4-FFF2-40B4-BE49-F238E27FC236}">
                  <a16:creationId xmlns:a16="http://schemas.microsoft.com/office/drawing/2014/main" id="{A816FC3C-2AF1-4C90-A609-871B08C7D582}"/>
                </a:ext>
              </a:extLst>
            </p:cNvPr>
            <p:cNvSpPr/>
            <p:nvPr/>
          </p:nvSpPr>
          <p:spPr>
            <a:xfrm>
              <a:off x="633414" y="3664744"/>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22" name="Picture 21">
              <a:extLst>
                <a:ext uri="{FF2B5EF4-FFF2-40B4-BE49-F238E27FC236}">
                  <a16:creationId xmlns:a16="http://schemas.microsoft.com/office/drawing/2014/main" id="{E19EA6C2-967D-48F4-BC26-831085F7213E}"/>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625366" y="3733394"/>
              <a:ext cx="360509" cy="198000"/>
            </a:xfrm>
            <a:prstGeom prst="rect">
              <a:avLst/>
            </a:prstGeom>
          </p:spPr>
        </p:pic>
      </p:grpSp>
      <p:grpSp>
        <p:nvGrpSpPr>
          <p:cNvPr id="28" name="Group 27">
            <a:extLst>
              <a:ext uri="{FF2B5EF4-FFF2-40B4-BE49-F238E27FC236}">
                <a16:creationId xmlns:a16="http://schemas.microsoft.com/office/drawing/2014/main" id="{0F070399-F911-428F-9FFE-43327647A684}"/>
              </a:ext>
            </a:extLst>
          </p:cNvPr>
          <p:cNvGrpSpPr/>
          <p:nvPr/>
        </p:nvGrpSpPr>
        <p:grpSpPr>
          <a:xfrm>
            <a:off x="5145882" y="3664342"/>
            <a:ext cx="348954" cy="348954"/>
            <a:chOff x="5145882" y="3664342"/>
            <a:chExt cx="348954" cy="348954"/>
          </a:xfrm>
        </p:grpSpPr>
        <p:sp>
          <p:nvSpPr>
            <p:cNvPr id="16" name="Oval 15">
              <a:extLst>
                <a:ext uri="{FF2B5EF4-FFF2-40B4-BE49-F238E27FC236}">
                  <a16:creationId xmlns:a16="http://schemas.microsoft.com/office/drawing/2014/main" id="{938FF51D-2FFE-45CE-895F-9A0AC2899A29}"/>
                </a:ext>
              </a:extLst>
            </p:cNvPr>
            <p:cNvSpPr/>
            <p:nvPr/>
          </p:nvSpPr>
          <p:spPr>
            <a:xfrm>
              <a:off x="5145882" y="3664342"/>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24" name="Picture 23">
              <a:extLst>
                <a:ext uri="{FF2B5EF4-FFF2-40B4-BE49-F238E27FC236}">
                  <a16:creationId xmlns:a16="http://schemas.microsoft.com/office/drawing/2014/main" id="{6D6B534A-5E39-4ED9-A179-15484AFD0C3A}"/>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5148412" y="3713721"/>
              <a:ext cx="303615" cy="239177"/>
            </a:xfrm>
            <a:prstGeom prst="rect">
              <a:avLst/>
            </a:prstGeom>
          </p:spPr>
        </p:pic>
      </p:grpSp>
    </p:spTree>
    <p:extLst>
      <p:ext uri="{BB962C8B-B14F-4D97-AF65-F5344CB8AC3E}">
        <p14:creationId xmlns:p14="http://schemas.microsoft.com/office/powerpoint/2010/main" val="190382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2B99D-BBA7-4000-ACF2-1164DA47429A}"/>
              </a:ext>
            </a:extLst>
          </p:cNvPr>
          <p:cNvSpPr>
            <a:spLocks noGrp="1"/>
          </p:cNvSpPr>
          <p:nvPr>
            <p:ph type="title"/>
          </p:nvPr>
        </p:nvSpPr>
        <p:spPr>
          <a:xfrm>
            <a:off x="648631" y="434385"/>
            <a:ext cx="10100448" cy="607973"/>
          </a:xfrm>
        </p:spPr>
        <p:txBody>
          <a:bodyPr>
            <a:normAutofit/>
          </a:bodyPr>
          <a:lstStyle/>
          <a:p>
            <a:r>
              <a:rPr lang="en-GB" dirty="0"/>
              <a:t>Christmas 2019 Review – Five key learnings</a:t>
            </a:r>
            <a:endParaRPr lang="en-GB" sz="2000" dirty="0">
              <a:solidFill>
                <a:srgbClr val="C00000"/>
              </a:solidFill>
            </a:endParaRPr>
          </a:p>
        </p:txBody>
      </p:sp>
      <p:sp>
        <p:nvSpPr>
          <p:cNvPr id="3" name="Content Placeholder 2">
            <a:extLst>
              <a:ext uri="{FF2B5EF4-FFF2-40B4-BE49-F238E27FC236}">
                <a16:creationId xmlns:a16="http://schemas.microsoft.com/office/drawing/2014/main" id="{E2ACF1FB-E6BE-4974-AF03-F2318EB1AB42}"/>
              </a:ext>
            </a:extLst>
          </p:cNvPr>
          <p:cNvSpPr>
            <a:spLocks noGrp="1"/>
          </p:cNvSpPr>
          <p:nvPr>
            <p:ph idx="1"/>
          </p:nvPr>
        </p:nvSpPr>
        <p:spPr>
          <a:xfrm>
            <a:off x="648632" y="1167567"/>
            <a:ext cx="11219114" cy="4260467"/>
          </a:xfrm>
        </p:spPr>
        <p:txBody>
          <a:bodyPr>
            <a:noAutofit/>
          </a:bodyPr>
          <a:lstStyle/>
          <a:p>
            <a:pPr marL="0" indent="0">
              <a:lnSpc>
                <a:spcPct val="100000"/>
              </a:lnSpc>
              <a:buClr>
                <a:schemeClr val="accent1"/>
              </a:buClr>
              <a:buNone/>
            </a:pPr>
            <a:endParaRPr lang="en-GB" sz="1250" dirty="0"/>
          </a:p>
          <a:p>
            <a:pPr marL="342900" indent="-342900">
              <a:lnSpc>
                <a:spcPct val="100000"/>
              </a:lnSpc>
              <a:buClr>
                <a:schemeClr val="accent1"/>
              </a:buClr>
              <a:buFont typeface="+mj-lt"/>
              <a:buAutoNum type="arabicPeriod"/>
            </a:pPr>
            <a:endParaRPr lang="en-GB" sz="1400" dirty="0"/>
          </a:p>
          <a:p>
            <a:pPr marL="342900" indent="-342900">
              <a:lnSpc>
                <a:spcPct val="100000"/>
              </a:lnSpc>
              <a:buClr>
                <a:schemeClr val="accent1"/>
              </a:buClr>
              <a:buSzPct val="100000"/>
              <a:buFont typeface="+mj-lt"/>
              <a:buAutoNum type="arabicPeriod"/>
            </a:pPr>
            <a:r>
              <a:rPr lang="en-GB" sz="1400" dirty="0"/>
              <a:t>Christmas is a time for sharing! Over the 2019 festive period 1.14 people per household interacted with the average retail DM piece and 1.06 people with Door Drop. Mail reaches more than just the person it’s addressed to, and more than just one person in the household it’s targeted at.</a:t>
            </a:r>
          </a:p>
          <a:p>
            <a:pPr marL="342900" indent="-342900">
              <a:lnSpc>
                <a:spcPct val="100000"/>
              </a:lnSpc>
              <a:buClr>
                <a:schemeClr val="accent1"/>
              </a:buClr>
              <a:buSzPct val="100000"/>
              <a:buFont typeface="+mj-lt"/>
              <a:buAutoNum type="arabicPeriod"/>
            </a:pPr>
            <a:endParaRPr lang="en-GB" sz="1400" dirty="0"/>
          </a:p>
          <a:p>
            <a:pPr marL="342900" indent="-342900">
              <a:lnSpc>
                <a:spcPct val="100000"/>
              </a:lnSpc>
              <a:buClr>
                <a:schemeClr val="accent1"/>
              </a:buClr>
              <a:buSzPct val="100000"/>
              <a:buFont typeface="+mj-lt"/>
              <a:buAutoNum type="arabicPeriod"/>
            </a:pPr>
            <a:r>
              <a:rPr lang="en-GB" sz="1400" dirty="0"/>
              <a:t>Both Direct Mail and Door Drops average lifespans are up on their 2018 figures (averaging at 8.6 and 6 days respectively). Mail has staying power during a season when there is more ad clutter and media noise than at any other time of year. </a:t>
            </a:r>
          </a:p>
          <a:p>
            <a:pPr marL="342900" indent="-342900">
              <a:lnSpc>
                <a:spcPct val="100000"/>
              </a:lnSpc>
              <a:buClr>
                <a:schemeClr val="accent1"/>
              </a:buClr>
              <a:buSzPct val="100000"/>
              <a:buFont typeface="+mj-lt"/>
              <a:buAutoNum type="arabicPeriod"/>
            </a:pPr>
            <a:endParaRPr lang="en-GB" sz="1400" dirty="0"/>
          </a:p>
          <a:p>
            <a:pPr marL="342900" indent="-342900">
              <a:lnSpc>
                <a:spcPct val="100000"/>
              </a:lnSpc>
              <a:buClr>
                <a:schemeClr val="accent1"/>
              </a:buClr>
              <a:buSzPct val="100000"/>
              <a:buFont typeface="+mj-lt"/>
              <a:buAutoNum type="arabicPeriod"/>
            </a:pPr>
            <a:r>
              <a:rPr lang="en-GB" sz="1400" dirty="0"/>
              <a:t>Variations in lifespans by brand for mail across this key trading season were notable, with Marks &amp; Spencer (over 12 days on average) and Boots (over 11 days) standing out as top performers.</a:t>
            </a:r>
          </a:p>
          <a:p>
            <a:pPr marL="342900" indent="-342900">
              <a:lnSpc>
                <a:spcPct val="100000"/>
              </a:lnSpc>
              <a:buClr>
                <a:schemeClr val="accent1"/>
              </a:buClr>
              <a:buSzPct val="100000"/>
              <a:buFont typeface="+mj-lt"/>
              <a:buAutoNum type="arabicPeriod"/>
            </a:pPr>
            <a:endParaRPr lang="en-GB" sz="1400" dirty="0"/>
          </a:p>
          <a:p>
            <a:pPr marL="342900" indent="-342900">
              <a:lnSpc>
                <a:spcPct val="100000"/>
              </a:lnSpc>
              <a:buClr>
                <a:schemeClr val="accent1"/>
              </a:buClr>
              <a:buSzPct val="100000"/>
              <a:buFont typeface="+mj-lt"/>
              <a:buAutoNum type="arabicPeriod"/>
            </a:pPr>
            <a:r>
              <a:rPr lang="en-GB" sz="1400" dirty="0"/>
              <a:t>The average retail DM piece was interacted with 4.2 times per item and for Door Drops the figure was 2.8. These interactions / exposures prompt positive commercial outcomes: DM initiated positive </a:t>
            </a:r>
            <a:r>
              <a:rPr lang="en-GB" sz="1400" dirty="0">
                <a:solidFill>
                  <a:prstClr val="black"/>
                </a:solidFill>
              </a:rPr>
              <a:t>effects throughout the purchase funnel with 12% prompting word of mouth brand discussions and 16% driving online actions (effects often attributed to other channels).  A further 8% of items drove a purchase and 9% a voucher redemption.</a:t>
            </a:r>
            <a:r>
              <a:rPr lang="en-GB" sz="1400" dirty="0"/>
              <a:t> 4% of Door Drops in the retail sector resulted in either a purchase or the use of a voucher/ discount code while 8% drove upper funnel discovery actions such as planning a large purchase, brand discussions and online browsing. </a:t>
            </a:r>
          </a:p>
          <a:p>
            <a:pPr marL="342900" indent="-342900">
              <a:lnSpc>
                <a:spcPct val="100000"/>
              </a:lnSpc>
              <a:buClr>
                <a:schemeClr val="accent1"/>
              </a:buClr>
              <a:buSzPct val="100000"/>
              <a:buFont typeface="+mj-lt"/>
              <a:buAutoNum type="arabicPeriod"/>
            </a:pPr>
            <a:endParaRPr lang="en-GB" sz="1400" dirty="0"/>
          </a:p>
          <a:p>
            <a:pPr marL="342900" indent="-342900">
              <a:lnSpc>
                <a:spcPct val="100000"/>
              </a:lnSpc>
              <a:buClr>
                <a:schemeClr val="accent1"/>
              </a:buClr>
              <a:buSzPct val="100000"/>
              <a:buFont typeface="+mj-lt"/>
              <a:buAutoNum type="arabicPeriod"/>
            </a:pPr>
            <a:r>
              <a:rPr lang="en-GB" sz="1400" dirty="0"/>
              <a:t>Complementing its longer than average lifespans, Marks &amp; Spencer mail enjoyed the highest exposure rates with 4.84 interactions per item, closely followed by Cotton Traders and Studio as top performing brands.</a:t>
            </a:r>
          </a:p>
        </p:txBody>
      </p:sp>
      <p:sp>
        <p:nvSpPr>
          <p:cNvPr id="4" name="Slide Number Placeholder 3">
            <a:extLst>
              <a:ext uri="{FF2B5EF4-FFF2-40B4-BE49-F238E27FC236}">
                <a16:creationId xmlns:a16="http://schemas.microsoft.com/office/drawing/2014/main" id="{9B3C961C-43C6-4EF7-8EFE-3F8116D889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3EC5B-4348-466D-90FB-B48FCA4BBB3D}" type="slidenum">
              <a:rPr kumimoji="0" lang="en-GB" sz="1500" b="1"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500"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31614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2B99D-BBA7-4000-ACF2-1164DA47429A}"/>
              </a:ext>
            </a:extLst>
          </p:cNvPr>
          <p:cNvSpPr>
            <a:spLocks noGrp="1"/>
          </p:cNvSpPr>
          <p:nvPr>
            <p:ph type="title"/>
          </p:nvPr>
        </p:nvSpPr>
        <p:spPr>
          <a:xfrm>
            <a:off x="648631" y="403853"/>
            <a:ext cx="10645182" cy="607973"/>
          </a:xfrm>
        </p:spPr>
        <p:txBody>
          <a:bodyPr>
            <a:normAutofit/>
          </a:bodyPr>
          <a:lstStyle/>
          <a:p>
            <a:r>
              <a:rPr lang="en-GB" sz="2800" dirty="0"/>
              <a:t>Christmas 2019 Review – Explore your brand’s performance</a:t>
            </a:r>
            <a:endParaRPr lang="en-GB" sz="2000" dirty="0">
              <a:solidFill>
                <a:srgbClr val="C00000"/>
              </a:solidFill>
            </a:endParaRPr>
          </a:p>
        </p:txBody>
      </p:sp>
      <p:sp>
        <p:nvSpPr>
          <p:cNvPr id="3" name="Content Placeholder 2">
            <a:extLst>
              <a:ext uri="{FF2B5EF4-FFF2-40B4-BE49-F238E27FC236}">
                <a16:creationId xmlns:a16="http://schemas.microsoft.com/office/drawing/2014/main" id="{E2ACF1FB-E6BE-4974-AF03-F2318EB1AB42}"/>
              </a:ext>
            </a:extLst>
          </p:cNvPr>
          <p:cNvSpPr>
            <a:spLocks noGrp="1"/>
          </p:cNvSpPr>
          <p:nvPr>
            <p:ph idx="1"/>
          </p:nvPr>
        </p:nvSpPr>
        <p:spPr>
          <a:xfrm>
            <a:off x="648631" y="1522508"/>
            <a:ext cx="10894738" cy="1925829"/>
          </a:xfrm>
        </p:spPr>
        <p:txBody>
          <a:bodyPr>
            <a:noAutofit/>
          </a:bodyPr>
          <a:lstStyle/>
          <a:p>
            <a:pPr marL="342900" indent="-342900">
              <a:lnSpc>
                <a:spcPct val="100000"/>
              </a:lnSpc>
              <a:buClr>
                <a:schemeClr val="accent1"/>
              </a:buClr>
              <a:buFont typeface="+mj-lt"/>
              <a:buAutoNum type="arabicPeriod"/>
            </a:pPr>
            <a:r>
              <a:rPr lang="en-GB" sz="1400" dirty="0"/>
              <a:t>The JICMAIL dataset contains 145,100 mail journeys with reliable sample sizes for the top 150 UK brands across nine key industry categories.</a:t>
            </a:r>
          </a:p>
          <a:p>
            <a:pPr marL="342900" indent="-342900">
              <a:lnSpc>
                <a:spcPct val="100000"/>
              </a:lnSpc>
              <a:buClr>
                <a:schemeClr val="accent1"/>
              </a:buClr>
              <a:buFont typeface="+mj-lt"/>
              <a:buAutoNum type="arabicPeriod"/>
            </a:pPr>
            <a:endParaRPr lang="en-GB" sz="1400" dirty="0"/>
          </a:p>
          <a:p>
            <a:pPr marL="342900" indent="-342900">
              <a:lnSpc>
                <a:spcPct val="100000"/>
              </a:lnSpc>
              <a:buClr>
                <a:schemeClr val="accent1"/>
              </a:buClr>
              <a:buFont typeface="+mj-lt"/>
              <a:buAutoNum type="arabicPeriod"/>
            </a:pPr>
            <a:r>
              <a:rPr lang="en-GB" sz="1400" dirty="0"/>
              <a:t>Data is updated quarterly, six weeks after the end of each quarter.</a:t>
            </a:r>
          </a:p>
          <a:p>
            <a:pPr marL="342900" indent="-342900">
              <a:lnSpc>
                <a:spcPct val="100000"/>
              </a:lnSpc>
              <a:buClr>
                <a:schemeClr val="accent1"/>
              </a:buClr>
              <a:buFont typeface="+mj-lt"/>
              <a:buAutoNum type="arabicPeriod"/>
            </a:pPr>
            <a:endParaRPr lang="en-GB" sz="1400" dirty="0"/>
          </a:p>
          <a:p>
            <a:pPr marL="342900" indent="-342900">
              <a:lnSpc>
                <a:spcPct val="100000"/>
              </a:lnSpc>
              <a:buClr>
                <a:schemeClr val="accent1"/>
              </a:buClr>
              <a:buFont typeface="+mj-lt"/>
              <a:buAutoNum type="arabicPeriod"/>
            </a:pPr>
            <a:r>
              <a:rPr lang="en-GB" sz="1400" dirty="0"/>
              <a:t>While normal patterns of Christmas mail were disrupted by the December 2019 general election with political parties comprising 4 of the top 10 senders of admail, the depth of JICMAIL’s data still allows us to explore mail performance at the retail category and brand level.</a:t>
            </a:r>
          </a:p>
          <a:p>
            <a:pPr marL="342900" indent="-342900">
              <a:lnSpc>
                <a:spcPct val="100000"/>
              </a:lnSpc>
              <a:buClr>
                <a:schemeClr val="accent1"/>
              </a:buClr>
              <a:buFont typeface="+mj-lt"/>
              <a:buAutoNum type="arabicPeriod"/>
            </a:pPr>
            <a:endParaRPr lang="en-GB" sz="1400" dirty="0"/>
          </a:p>
          <a:p>
            <a:pPr marL="342900" indent="-342900">
              <a:lnSpc>
                <a:spcPct val="100000"/>
              </a:lnSpc>
              <a:buClr>
                <a:schemeClr val="accent1"/>
              </a:buClr>
              <a:buFont typeface="+mj-lt"/>
              <a:buAutoNum type="arabicPeriod"/>
            </a:pPr>
            <a:r>
              <a:rPr lang="en-GB" sz="1400" dirty="0"/>
              <a:t>Share of Mail Voice: the retail sector is highly fragmented with the top brand accounting for only 3.3% share of mail voice. The top 25 brands account for only 33% of the total. Use JICMAIL data to explore where your brand fits into the retail mail landscape and generate data driven recommendations on how to boost campaign performance during this key trading period.</a:t>
            </a:r>
          </a:p>
          <a:p>
            <a:pPr>
              <a:lnSpc>
                <a:spcPct val="100000"/>
              </a:lnSpc>
              <a:buClr>
                <a:schemeClr val="accent1"/>
              </a:buClr>
              <a:buFont typeface="Courier New" panose="02070309020205020404" pitchFamily="49" charset="0"/>
              <a:buChar char="o"/>
            </a:pPr>
            <a:endParaRPr lang="en-GB" sz="1250" dirty="0"/>
          </a:p>
          <a:p>
            <a:pPr marL="0" indent="0">
              <a:lnSpc>
                <a:spcPct val="100000"/>
              </a:lnSpc>
              <a:buNone/>
            </a:pPr>
            <a:endParaRPr lang="en-GB" sz="1300" dirty="0"/>
          </a:p>
        </p:txBody>
      </p:sp>
      <p:sp>
        <p:nvSpPr>
          <p:cNvPr id="4" name="Slide Number Placeholder 3">
            <a:extLst>
              <a:ext uri="{FF2B5EF4-FFF2-40B4-BE49-F238E27FC236}">
                <a16:creationId xmlns:a16="http://schemas.microsoft.com/office/drawing/2014/main" id="{9B3C961C-43C6-4EF7-8EFE-3F8116D889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3EC5B-4348-466D-90FB-B48FCA4BBB3D}" type="slidenum">
              <a:rPr kumimoji="0" lang="en-GB" sz="1500" b="1"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500"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13554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EB03EF-C5F5-4B35-B325-C52E8A09D6D9}"/>
              </a:ext>
            </a:extLst>
          </p:cNvPr>
          <p:cNvSpPr/>
          <p:nvPr/>
        </p:nvSpPr>
        <p:spPr>
          <a:xfrm>
            <a:off x="540728" y="344210"/>
            <a:ext cx="11110544"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Arial"/>
                <a:ea typeface="+mn-ea"/>
                <a:cs typeface="+mn-cs"/>
              </a:rPr>
              <a:t>Over the 2019 Christmas season, Retail / Online Retail Door Drops were live in the home for almost 6 days while Direct Mail was live in the home for 8.5 days on average</a:t>
            </a:r>
          </a:p>
        </p:txBody>
      </p:sp>
      <p:sp>
        <p:nvSpPr>
          <p:cNvPr id="10" name="Text Placeholder 30">
            <a:extLst>
              <a:ext uri="{FF2B5EF4-FFF2-40B4-BE49-F238E27FC236}">
                <a16:creationId xmlns:a16="http://schemas.microsoft.com/office/drawing/2014/main" id="{E549D2AA-5BA0-4E6D-AA15-E090E5036933}"/>
              </a:ext>
            </a:extLst>
          </p:cNvPr>
          <p:cNvSpPr txBox="1">
            <a:spLocks/>
          </p:cNvSpPr>
          <p:nvPr/>
        </p:nvSpPr>
        <p:spPr>
          <a:xfrm>
            <a:off x="483577" y="6553005"/>
            <a:ext cx="11517756" cy="393567"/>
          </a:xfrm>
          <a:prstGeom prst="rect">
            <a:avLst/>
          </a:prstGeom>
        </p:spPr>
        <p:txBody>
          <a:bodyPr>
            <a:noAutofit/>
          </a:bodyPr>
          <a:lstStyle>
            <a:lvl1pPr marL="0" indent="0" algn="l" defTabSz="914400" rtl="0" eaLnBrk="1" latinLnBrk="0" hangingPunct="1">
              <a:spcBef>
                <a:spcPct val="20000"/>
              </a:spcBef>
              <a:buFont typeface=".AppleSystemUIFont" charset="-120"/>
              <a:buNone/>
              <a:tabLst/>
              <a:defRPr sz="1600" kern="1200">
                <a:solidFill>
                  <a:schemeClr val="bg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bg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bg1"/>
                </a:solidFill>
                <a:latin typeface="+mn-lt"/>
                <a:ea typeface="+mn-ea"/>
                <a:cs typeface="+mn-cs"/>
              </a:defRPr>
            </a:lvl3pPr>
            <a:lvl4pPr marL="711200" indent="-173038" algn="l" defTabSz="914400" rtl="0" eaLnBrk="1" latinLnBrk="0" hangingPunct="1">
              <a:spcBef>
                <a:spcPct val="20000"/>
              </a:spcBef>
              <a:buFont typeface="Arial" panose="020B0604020202020204" pitchFamily="34" charset="0"/>
              <a:buChar char="–"/>
              <a:tabLst/>
              <a:defRPr sz="1600" kern="1200">
                <a:solidFill>
                  <a:schemeClr val="bg1"/>
                </a:solidFill>
                <a:latin typeface="+mn-lt"/>
                <a:ea typeface="+mn-ea"/>
                <a:cs typeface="+mn-cs"/>
              </a:defRPr>
            </a:lvl4pPr>
            <a:lvl5pPr marL="890588" indent="-179388" algn="l" defTabSz="914400" rtl="0" eaLnBrk="1" latinLnBrk="0" hangingPunct="1">
              <a:spcBef>
                <a:spcPct val="20000"/>
              </a:spcBef>
              <a:buFont typeface="Arial" panose="020B0604020202020204" pitchFamily="34" charset="0"/>
              <a:buChar char="»"/>
              <a:tabLst/>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ppleSystemUIFont" charset="-120"/>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a:ea typeface="+mn-ea"/>
                <a:cs typeface="+mn-cs"/>
              </a:rPr>
              <a:t>Source:  Kantar TNS ITEM DATA Q22017 – Q42019   n= 133627 all items, Mail items database 69600 items,  Retail n=16199, Online Retail=10557, Retail and Online Retail and Xmas 2019=2961, Xmas 2019 DM=2198, Xmas 2019 Door Drops=530</a:t>
            </a:r>
          </a:p>
        </p:txBody>
      </p:sp>
      <p:pic>
        <p:nvPicPr>
          <p:cNvPr id="3" name="Picture 2">
            <a:extLst>
              <a:ext uri="{FF2B5EF4-FFF2-40B4-BE49-F238E27FC236}">
                <a16:creationId xmlns:a16="http://schemas.microsoft.com/office/drawing/2014/main" id="{DEC6815C-E642-4BEF-A7B6-8B05F68FBDFB}"/>
              </a:ext>
            </a:extLst>
          </p:cNvPr>
          <p:cNvPicPr>
            <a:picLocks noChangeAspect="1"/>
          </p:cNvPicPr>
          <p:nvPr/>
        </p:nvPicPr>
        <p:blipFill>
          <a:blip r:embed="rId3"/>
          <a:stretch>
            <a:fillRect/>
          </a:stretch>
        </p:blipFill>
        <p:spPr>
          <a:xfrm>
            <a:off x="2162906" y="1950760"/>
            <a:ext cx="8488643" cy="3700755"/>
          </a:xfrm>
          <a:prstGeom prst="rect">
            <a:avLst/>
          </a:prstGeom>
        </p:spPr>
      </p:pic>
    </p:spTree>
    <p:extLst>
      <p:ext uri="{BB962C8B-B14F-4D97-AF65-F5344CB8AC3E}">
        <p14:creationId xmlns:p14="http://schemas.microsoft.com/office/powerpoint/2010/main" val="849397150"/>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EB03EF-C5F5-4B35-B325-C52E8A09D6D9}"/>
              </a:ext>
            </a:extLst>
          </p:cNvPr>
          <p:cNvSpPr/>
          <p:nvPr/>
        </p:nvSpPr>
        <p:spPr>
          <a:xfrm>
            <a:off x="534865" y="559567"/>
            <a:ext cx="11122269" cy="446276"/>
          </a:xfrm>
          <a:prstGeom prst="rect">
            <a:avLst/>
          </a:prstGeom>
        </p:spPr>
        <p:txBody>
          <a:bodyPr wrap="square">
            <a:spAutoFit/>
          </a:bodyPr>
          <a:lstStyle/>
          <a:p>
            <a:pPr lvl="0">
              <a:defRPr/>
            </a:pPr>
            <a:r>
              <a:rPr lang="en-GB" sz="2300" b="1" dirty="0"/>
              <a:t>2019 DM interaction rates increased YoY exceeding 4  interactions per item </a:t>
            </a:r>
            <a:endParaRPr kumimoji="0" lang="en-GB" sz="2300" b="1" i="0" u="none" strike="noStrike" kern="1200" cap="none" spc="0" normalizeH="0" baseline="0" noProof="0" dirty="0">
              <a:ln>
                <a:noFill/>
              </a:ln>
              <a:effectLst/>
              <a:uLnTx/>
              <a:uFillTx/>
              <a:latin typeface="Arial"/>
              <a:ea typeface="+mn-ea"/>
              <a:cs typeface="+mn-cs"/>
            </a:endParaRPr>
          </a:p>
        </p:txBody>
      </p:sp>
      <p:sp>
        <p:nvSpPr>
          <p:cNvPr id="10" name="Text Placeholder 30">
            <a:extLst>
              <a:ext uri="{FF2B5EF4-FFF2-40B4-BE49-F238E27FC236}">
                <a16:creationId xmlns:a16="http://schemas.microsoft.com/office/drawing/2014/main" id="{E549D2AA-5BA0-4E6D-AA15-E090E5036933}"/>
              </a:ext>
            </a:extLst>
          </p:cNvPr>
          <p:cNvSpPr txBox="1">
            <a:spLocks/>
          </p:cNvSpPr>
          <p:nvPr/>
        </p:nvSpPr>
        <p:spPr>
          <a:xfrm>
            <a:off x="514057" y="6583120"/>
            <a:ext cx="11517756" cy="393567"/>
          </a:xfrm>
          <a:prstGeom prst="rect">
            <a:avLst/>
          </a:prstGeom>
        </p:spPr>
        <p:txBody>
          <a:bodyPr>
            <a:noAutofit/>
          </a:bodyPr>
          <a:lstStyle>
            <a:lvl1pPr marL="0" indent="0" algn="l" defTabSz="914400" rtl="0" eaLnBrk="1" latinLnBrk="0" hangingPunct="1">
              <a:spcBef>
                <a:spcPct val="20000"/>
              </a:spcBef>
              <a:buFont typeface=".AppleSystemUIFont" charset="-120"/>
              <a:buNone/>
              <a:tabLst/>
              <a:defRPr sz="1600" kern="1200">
                <a:solidFill>
                  <a:schemeClr val="bg1"/>
                </a:solidFill>
                <a:latin typeface="+mn-lt"/>
                <a:ea typeface="+mn-ea"/>
                <a:cs typeface="+mn-cs"/>
              </a:defRPr>
            </a:lvl1pPr>
            <a:lvl2pPr marL="179388" indent="-179388" algn="l" defTabSz="914400" rtl="0" eaLnBrk="1" latinLnBrk="0" hangingPunct="1">
              <a:spcBef>
                <a:spcPct val="20000"/>
              </a:spcBef>
              <a:buFont typeface=".AppleSystemUIFont" charset="-120"/>
              <a:buChar char="*"/>
              <a:tabLst/>
              <a:defRPr sz="1600" kern="1200">
                <a:solidFill>
                  <a:schemeClr val="bg1"/>
                </a:solidFill>
                <a:latin typeface="+mn-lt"/>
                <a:ea typeface="+mn-ea"/>
                <a:cs typeface="+mn-cs"/>
              </a:defRPr>
            </a:lvl2pPr>
            <a:lvl3pPr marL="179388" indent="-179388" algn="l" defTabSz="914400" rtl="0" eaLnBrk="1" latinLnBrk="0" hangingPunct="1">
              <a:spcBef>
                <a:spcPct val="20000"/>
              </a:spcBef>
              <a:buFont typeface=".AppleSystemUIFont" charset="-120"/>
              <a:buChar char="*"/>
              <a:tabLst/>
              <a:defRPr sz="1600" kern="1200">
                <a:solidFill>
                  <a:schemeClr val="bg1"/>
                </a:solidFill>
                <a:latin typeface="+mn-lt"/>
                <a:ea typeface="+mn-ea"/>
                <a:cs typeface="+mn-cs"/>
              </a:defRPr>
            </a:lvl3pPr>
            <a:lvl4pPr marL="711200" indent="-173038" algn="l" defTabSz="914400" rtl="0" eaLnBrk="1" latinLnBrk="0" hangingPunct="1">
              <a:spcBef>
                <a:spcPct val="20000"/>
              </a:spcBef>
              <a:buFont typeface="Arial" panose="020B0604020202020204" pitchFamily="34" charset="0"/>
              <a:buChar char="–"/>
              <a:tabLst/>
              <a:defRPr sz="1600" kern="1200">
                <a:solidFill>
                  <a:schemeClr val="bg1"/>
                </a:solidFill>
                <a:latin typeface="+mn-lt"/>
                <a:ea typeface="+mn-ea"/>
                <a:cs typeface="+mn-cs"/>
              </a:defRPr>
            </a:lvl4pPr>
            <a:lvl5pPr marL="890588" indent="-179388" algn="l" defTabSz="914400" rtl="0" eaLnBrk="1" latinLnBrk="0" hangingPunct="1">
              <a:spcBef>
                <a:spcPct val="20000"/>
              </a:spcBef>
              <a:buFont typeface="Arial" panose="020B0604020202020204" pitchFamily="34" charset="0"/>
              <a:buChar char="»"/>
              <a:tabLst/>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ppleSystemUIFont" charset="-120"/>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a:ea typeface="+mn-ea"/>
                <a:cs typeface="+mn-cs"/>
              </a:rPr>
              <a:t>Source:  Kantar TNS ITEM DATA Q22017 – Q42019   n= 133627 all items, Mail items database 69600 items,  Retail n=16199, Online Retail=10557, Retail and Online Retail and Xmas 2019=2961, Xmas 2019 DM=2198, Xmas 2019 Door Drops=530</a:t>
            </a:r>
          </a:p>
        </p:txBody>
      </p:sp>
      <p:graphicFrame>
        <p:nvGraphicFramePr>
          <p:cNvPr id="9" name="Chart 8">
            <a:extLst>
              <a:ext uri="{FF2B5EF4-FFF2-40B4-BE49-F238E27FC236}">
                <a16:creationId xmlns:a16="http://schemas.microsoft.com/office/drawing/2014/main" id="{34DE7ED4-B968-4954-ABCE-2FE8DF90B6B1}"/>
              </a:ext>
            </a:extLst>
          </p:cNvPr>
          <p:cNvGraphicFramePr>
            <a:graphicFrameLocks/>
          </p:cNvGraphicFramePr>
          <p:nvPr>
            <p:extLst>
              <p:ext uri="{D42A27DB-BD31-4B8C-83A1-F6EECF244321}">
                <p14:modId xmlns:p14="http://schemas.microsoft.com/office/powerpoint/2010/main" val="2236226957"/>
              </p:ext>
            </p:extLst>
          </p:nvPr>
        </p:nvGraphicFramePr>
        <p:xfrm>
          <a:off x="2285739" y="1951163"/>
          <a:ext cx="8412480" cy="3947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7605696"/>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3158EA4-C986-42F8-9DCB-884777D33E67}"/>
              </a:ext>
            </a:extLst>
          </p:cNvPr>
          <p:cNvSpPr txBox="1"/>
          <p:nvPr/>
        </p:nvSpPr>
        <p:spPr>
          <a:xfrm>
            <a:off x="525761" y="259182"/>
            <a:ext cx="11325875" cy="1200329"/>
          </a:xfrm>
          <a:prstGeom prst="rect">
            <a:avLst/>
          </a:prstGeom>
          <a:noFill/>
        </p:spPr>
        <p:txBody>
          <a:bodyPr wrap="square" rtlCol="0">
            <a:spAutoFit/>
          </a:bodyPr>
          <a:lstStyle/>
          <a:p>
            <a:r>
              <a:rPr lang="en-GB" sz="2400" b="1" dirty="0"/>
              <a:t>With JICMAIL reach and frequency metrics, mail can now  be planned and measured on the same basis as other major channels</a:t>
            </a:r>
          </a:p>
          <a:p>
            <a:r>
              <a:rPr lang="en-GB" sz="2400" b="1" dirty="0">
                <a:solidFill>
                  <a:srgbClr val="0070C0"/>
                </a:solidFill>
              </a:rPr>
              <a:t> </a:t>
            </a:r>
          </a:p>
        </p:txBody>
      </p:sp>
      <p:pic>
        <p:nvPicPr>
          <p:cNvPr id="8" name="Picture 7">
            <a:extLst>
              <a:ext uri="{FF2B5EF4-FFF2-40B4-BE49-F238E27FC236}">
                <a16:creationId xmlns:a16="http://schemas.microsoft.com/office/drawing/2014/main" id="{38AF2F9A-EC86-45D0-BD1A-5BED469E77DA}"/>
              </a:ext>
            </a:extLst>
          </p:cNvPr>
          <p:cNvPicPr>
            <a:picLocks noChangeAspect="1"/>
          </p:cNvPicPr>
          <p:nvPr/>
        </p:nvPicPr>
        <p:blipFill rotWithShape="1">
          <a:blip r:embed="rId3"/>
          <a:srcRect b="24992"/>
          <a:stretch/>
        </p:blipFill>
        <p:spPr>
          <a:xfrm>
            <a:off x="2612629" y="1268031"/>
            <a:ext cx="9292763" cy="5053639"/>
          </a:xfrm>
          <a:prstGeom prst="rect">
            <a:avLst/>
          </a:prstGeom>
        </p:spPr>
      </p:pic>
      <p:sp>
        <p:nvSpPr>
          <p:cNvPr id="9" name="TextBox 8">
            <a:extLst>
              <a:ext uri="{FF2B5EF4-FFF2-40B4-BE49-F238E27FC236}">
                <a16:creationId xmlns:a16="http://schemas.microsoft.com/office/drawing/2014/main" id="{F97446C8-05F5-4B2B-8FB1-A94D3BB7FB97}"/>
              </a:ext>
            </a:extLst>
          </p:cNvPr>
          <p:cNvSpPr txBox="1"/>
          <p:nvPr/>
        </p:nvSpPr>
        <p:spPr>
          <a:xfrm>
            <a:off x="263769" y="1643461"/>
            <a:ext cx="2348860" cy="3139321"/>
          </a:xfrm>
          <a:prstGeom prst="rect">
            <a:avLst/>
          </a:prstGeom>
          <a:noFill/>
        </p:spPr>
        <p:txBody>
          <a:bodyPr wrap="square" rtlCol="0">
            <a:spAutoFit/>
          </a:bodyPr>
          <a:lstStyle/>
          <a:p>
            <a:r>
              <a:rPr lang="en-GB" dirty="0">
                <a:solidFill>
                  <a:srgbClr val="0070C0"/>
                </a:solidFill>
              </a:rPr>
              <a:t>The extract alongside from the Mail Campaign Calculator (available on the Discovery portal) shows  a circulation 1 million DM items targeting all adults delivers nearly 4.2 million campaign impacts! </a:t>
            </a:r>
          </a:p>
        </p:txBody>
      </p:sp>
      <p:grpSp>
        <p:nvGrpSpPr>
          <p:cNvPr id="18" name="Group 17">
            <a:extLst>
              <a:ext uri="{FF2B5EF4-FFF2-40B4-BE49-F238E27FC236}">
                <a16:creationId xmlns:a16="http://schemas.microsoft.com/office/drawing/2014/main" id="{DDC7C503-DD97-4216-B007-C0760ECCB042}"/>
              </a:ext>
            </a:extLst>
          </p:cNvPr>
          <p:cNvGrpSpPr/>
          <p:nvPr/>
        </p:nvGrpSpPr>
        <p:grpSpPr>
          <a:xfrm>
            <a:off x="3429001" y="5811716"/>
            <a:ext cx="7183314" cy="571499"/>
            <a:chOff x="3393826" y="5934808"/>
            <a:chExt cx="6875589" cy="571499"/>
          </a:xfrm>
        </p:grpSpPr>
        <p:sp>
          <p:nvSpPr>
            <p:cNvPr id="19" name="Arrow: Bent-Up 18">
              <a:extLst>
                <a:ext uri="{FF2B5EF4-FFF2-40B4-BE49-F238E27FC236}">
                  <a16:creationId xmlns:a16="http://schemas.microsoft.com/office/drawing/2014/main" id="{FB9A9603-0860-40E1-99FC-37DF211C9971}"/>
                </a:ext>
              </a:extLst>
            </p:cNvPr>
            <p:cNvSpPr/>
            <p:nvPr/>
          </p:nvSpPr>
          <p:spPr>
            <a:xfrm flipH="1">
              <a:off x="3393826" y="5934808"/>
              <a:ext cx="6180995" cy="571499"/>
            </a:xfrm>
            <a:prstGeom prst="bentUpArrow">
              <a:avLst>
                <a:gd name="adj1" fmla="val 25000"/>
                <a:gd name="adj2" fmla="val 23305"/>
                <a:gd name="adj3" fmla="val 25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Bent-Up 19">
              <a:extLst>
                <a:ext uri="{FF2B5EF4-FFF2-40B4-BE49-F238E27FC236}">
                  <a16:creationId xmlns:a16="http://schemas.microsoft.com/office/drawing/2014/main" id="{34A8CBD1-7CA7-4EB5-AA11-3189A1B2A5FC}"/>
                </a:ext>
              </a:extLst>
            </p:cNvPr>
            <p:cNvSpPr/>
            <p:nvPr/>
          </p:nvSpPr>
          <p:spPr>
            <a:xfrm>
              <a:off x="9574821" y="5934808"/>
              <a:ext cx="694594" cy="571499"/>
            </a:xfrm>
            <a:prstGeom prst="bentUpArrow">
              <a:avLst>
                <a:gd name="adj1" fmla="val 25000"/>
                <a:gd name="adj2" fmla="val 23305"/>
                <a:gd name="adj3" fmla="val 25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3536827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18"/>
                                        </p:tgtEl>
                                      </p:cBhvr>
                                    </p:animEffect>
                                    <p:animScale>
                                      <p:cBhvr>
                                        <p:cTn id="7" dur="500" autoRev="1" fill="hold"/>
                                        <p:tgtEl>
                                          <p:spTgt spid="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Chart 26">
            <a:extLst>
              <a:ext uri="{FF2B5EF4-FFF2-40B4-BE49-F238E27FC236}">
                <a16:creationId xmlns:a16="http://schemas.microsoft.com/office/drawing/2014/main" id="{297DC435-DBA9-43CA-9205-D14EFC7E75E4}"/>
              </a:ext>
            </a:extLst>
          </p:cNvPr>
          <p:cNvGraphicFramePr>
            <a:graphicFrameLocks/>
          </p:cNvGraphicFramePr>
          <p:nvPr>
            <p:extLst>
              <p:ext uri="{D42A27DB-BD31-4B8C-83A1-F6EECF244321}">
                <p14:modId xmlns:p14="http://schemas.microsoft.com/office/powerpoint/2010/main" val="3931139591"/>
              </p:ext>
            </p:extLst>
          </p:nvPr>
        </p:nvGraphicFramePr>
        <p:xfrm>
          <a:off x="616755" y="1616353"/>
          <a:ext cx="11440908" cy="362529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2DEB03EF-C5F5-4B35-B325-C52E8A09D6D9}"/>
              </a:ext>
            </a:extLst>
          </p:cNvPr>
          <p:cNvSpPr/>
          <p:nvPr/>
        </p:nvSpPr>
        <p:spPr>
          <a:xfrm>
            <a:off x="531072" y="309705"/>
            <a:ext cx="11014383" cy="830997"/>
          </a:xfrm>
          <a:prstGeom prst="rect">
            <a:avLst/>
          </a:prstGeom>
        </p:spPr>
        <p:txBody>
          <a:bodyPr wrap="square">
            <a:spAutoFit/>
          </a:bodyPr>
          <a:lstStyle/>
          <a:p>
            <a:pPr lvl="0">
              <a:defRPr/>
            </a:pPr>
            <a:r>
              <a:rPr kumimoji="0" lang="en-GB" sz="2400" b="1" i="0" u="none" strike="noStrike" kern="1200" cap="none" spc="0" normalizeH="0" baseline="0" noProof="0" dirty="0">
                <a:ln>
                  <a:noFill/>
                </a:ln>
                <a:effectLst/>
                <a:uLnTx/>
                <a:uFillTx/>
                <a:latin typeface="Arial"/>
                <a:ea typeface="+mn-ea"/>
                <a:cs typeface="+mn-cs"/>
              </a:rPr>
              <a:t>12% of DM initiated word of mouth, plus other ‘upper funnel’ actions, 8% drove a purchase, 9% a voucher redemption and 3% a shop visit!</a:t>
            </a:r>
          </a:p>
        </p:txBody>
      </p:sp>
      <p:grpSp>
        <p:nvGrpSpPr>
          <p:cNvPr id="9" name="Group 8">
            <a:extLst>
              <a:ext uri="{FF2B5EF4-FFF2-40B4-BE49-F238E27FC236}">
                <a16:creationId xmlns:a16="http://schemas.microsoft.com/office/drawing/2014/main" id="{F084B760-C6AB-4955-B50E-801221D924DA}"/>
              </a:ext>
            </a:extLst>
          </p:cNvPr>
          <p:cNvGrpSpPr/>
          <p:nvPr/>
        </p:nvGrpSpPr>
        <p:grpSpPr>
          <a:xfrm>
            <a:off x="1550009" y="2219999"/>
            <a:ext cx="8673161" cy="2209997"/>
            <a:chOff x="1550010" y="2791499"/>
            <a:chExt cx="8673161" cy="2209997"/>
          </a:xfrm>
        </p:grpSpPr>
        <p:sp>
          <p:nvSpPr>
            <p:cNvPr id="3" name="Oval 2">
              <a:extLst>
                <a:ext uri="{FF2B5EF4-FFF2-40B4-BE49-F238E27FC236}">
                  <a16:creationId xmlns:a16="http://schemas.microsoft.com/office/drawing/2014/main" id="{C1633004-8CF9-4E9D-A6D0-811F840D8CA0}"/>
                </a:ext>
              </a:extLst>
            </p:cNvPr>
            <p:cNvSpPr/>
            <p:nvPr/>
          </p:nvSpPr>
          <p:spPr>
            <a:xfrm>
              <a:off x="1550010" y="2791499"/>
              <a:ext cx="615296" cy="545123"/>
            </a:xfrm>
            <a:prstGeom prst="ellipse">
              <a:avLst/>
            </a:prstGeom>
            <a:noFill/>
            <a:ln w="349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Arrow: Right 27">
              <a:extLst>
                <a:ext uri="{FF2B5EF4-FFF2-40B4-BE49-F238E27FC236}">
                  <a16:creationId xmlns:a16="http://schemas.microsoft.com/office/drawing/2014/main" id="{57CAB4E2-BBBE-400B-B455-AF558C0D2704}"/>
                </a:ext>
              </a:extLst>
            </p:cNvPr>
            <p:cNvSpPr/>
            <p:nvPr/>
          </p:nvSpPr>
          <p:spPr>
            <a:xfrm>
              <a:off x="7458263" y="4799273"/>
              <a:ext cx="316523" cy="202223"/>
            </a:xfrm>
            <a:prstGeom prst="rightArrow">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Arrow: Right 32">
              <a:extLst>
                <a:ext uri="{FF2B5EF4-FFF2-40B4-BE49-F238E27FC236}">
                  <a16:creationId xmlns:a16="http://schemas.microsoft.com/office/drawing/2014/main" id="{B593A083-7309-4100-BE54-11804DD384DA}"/>
                </a:ext>
              </a:extLst>
            </p:cNvPr>
            <p:cNvSpPr/>
            <p:nvPr/>
          </p:nvSpPr>
          <p:spPr>
            <a:xfrm>
              <a:off x="6337209" y="4698162"/>
              <a:ext cx="316523" cy="202223"/>
            </a:xfrm>
            <a:prstGeom prst="rightArrow">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Arrow: Right 33">
              <a:extLst>
                <a:ext uri="{FF2B5EF4-FFF2-40B4-BE49-F238E27FC236}">
                  <a16:creationId xmlns:a16="http://schemas.microsoft.com/office/drawing/2014/main" id="{C4F5980A-D965-4CA1-AA32-99D04C2B0F9F}"/>
                </a:ext>
              </a:extLst>
            </p:cNvPr>
            <p:cNvSpPr/>
            <p:nvPr/>
          </p:nvSpPr>
          <p:spPr>
            <a:xfrm>
              <a:off x="2754706" y="3742817"/>
              <a:ext cx="316523" cy="202223"/>
            </a:xfrm>
            <a:prstGeom prst="rightArrow">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Right 34">
              <a:extLst>
                <a:ext uri="{FF2B5EF4-FFF2-40B4-BE49-F238E27FC236}">
                  <a16:creationId xmlns:a16="http://schemas.microsoft.com/office/drawing/2014/main" id="{6ABEEBC6-5CCB-4FD7-9FE1-AA2C90D8E264}"/>
                </a:ext>
              </a:extLst>
            </p:cNvPr>
            <p:cNvSpPr/>
            <p:nvPr/>
          </p:nvSpPr>
          <p:spPr>
            <a:xfrm>
              <a:off x="3927567" y="4100484"/>
              <a:ext cx="316523" cy="202223"/>
            </a:xfrm>
            <a:prstGeom prst="rightArrow">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Arrow: Right 36">
              <a:extLst>
                <a:ext uri="{FF2B5EF4-FFF2-40B4-BE49-F238E27FC236}">
                  <a16:creationId xmlns:a16="http://schemas.microsoft.com/office/drawing/2014/main" id="{25D94748-C14A-4939-B3AA-563F0C6AAC80}"/>
                </a:ext>
              </a:extLst>
            </p:cNvPr>
            <p:cNvSpPr/>
            <p:nvPr/>
          </p:nvSpPr>
          <p:spPr>
            <a:xfrm>
              <a:off x="9906648" y="4799273"/>
              <a:ext cx="316523" cy="202223"/>
            </a:xfrm>
            <a:prstGeom prst="rightArrow">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Arrow: Right 39">
              <a:extLst>
                <a:ext uri="{FF2B5EF4-FFF2-40B4-BE49-F238E27FC236}">
                  <a16:creationId xmlns:a16="http://schemas.microsoft.com/office/drawing/2014/main" id="{C7CBE362-537F-4291-ABB7-AC5104FC0DC2}"/>
                </a:ext>
              </a:extLst>
            </p:cNvPr>
            <p:cNvSpPr/>
            <p:nvPr/>
          </p:nvSpPr>
          <p:spPr>
            <a:xfrm>
              <a:off x="5083093" y="4100483"/>
              <a:ext cx="316523" cy="202223"/>
            </a:xfrm>
            <a:prstGeom prst="rightArrow">
              <a:avLst/>
            </a:prstGeom>
            <a:solidFill>
              <a:srgbClr val="00B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 name="Picture 3">
            <a:extLst>
              <a:ext uri="{FF2B5EF4-FFF2-40B4-BE49-F238E27FC236}">
                <a16:creationId xmlns:a16="http://schemas.microsoft.com/office/drawing/2014/main" id="{505AD677-3566-46A4-83D3-17BCF97B5044}"/>
              </a:ext>
            </a:extLst>
          </p:cNvPr>
          <p:cNvPicPr>
            <a:picLocks noChangeAspect="1"/>
          </p:cNvPicPr>
          <p:nvPr/>
        </p:nvPicPr>
        <p:blipFill>
          <a:blip r:embed="rId4"/>
          <a:stretch>
            <a:fillRect/>
          </a:stretch>
        </p:blipFill>
        <p:spPr>
          <a:xfrm>
            <a:off x="334107" y="6569244"/>
            <a:ext cx="12192000" cy="396240"/>
          </a:xfrm>
          <a:prstGeom prst="rect">
            <a:avLst/>
          </a:prstGeom>
        </p:spPr>
      </p:pic>
      <p:sp>
        <p:nvSpPr>
          <p:cNvPr id="7" name="Rectangle 6">
            <a:extLst>
              <a:ext uri="{FF2B5EF4-FFF2-40B4-BE49-F238E27FC236}">
                <a16:creationId xmlns:a16="http://schemas.microsoft.com/office/drawing/2014/main" id="{5DE0CECA-7580-47F8-BD0E-B2E31AB02C3B}"/>
              </a:ext>
            </a:extLst>
          </p:cNvPr>
          <p:cNvSpPr/>
          <p:nvPr/>
        </p:nvSpPr>
        <p:spPr>
          <a:xfrm>
            <a:off x="7458262" y="6061546"/>
            <a:ext cx="4145430" cy="307777"/>
          </a:xfrm>
          <a:prstGeom prst="rect">
            <a:avLst/>
          </a:prstGeom>
        </p:spPr>
        <p:txBody>
          <a:bodyPr wrap="none">
            <a:spAutoFit/>
          </a:bodyPr>
          <a:lstStyle/>
          <a:p>
            <a:r>
              <a:rPr lang="en-GB" sz="1400" b="1" dirty="0">
                <a:solidFill>
                  <a:schemeClr val="tx2">
                    <a:lumMod val="75000"/>
                  </a:schemeClr>
                </a:solidFill>
              </a:rPr>
              <a:t>(Combined gross on-line actions 16%  Amber) </a:t>
            </a:r>
            <a:endParaRPr lang="en-GB" sz="1400" dirty="0">
              <a:solidFill>
                <a:schemeClr val="tx2">
                  <a:lumMod val="75000"/>
                </a:schemeClr>
              </a:solidFill>
            </a:endParaRPr>
          </a:p>
        </p:txBody>
      </p:sp>
    </p:spTree>
    <p:extLst>
      <p:ext uri="{BB962C8B-B14F-4D97-AF65-F5344CB8AC3E}">
        <p14:creationId xmlns:p14="http://schemas.microsoft.com/office/powerpoint/2010/main" val="1466279450"/>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2F2969-219E-4005-A855-20AE26377CF4}"/>
              </a:ext>
            </a:extLst>
          </p:cNvPr>
          <p:cNvSpPr>
            <a:spLocks noGrp="1"/>
          </p:cNvSpPr>
          <p:nvPr>
            <p:ph type="title"/>
          </p:nvPr>
        </p:nvSpPr>
        <p:spPr>
          <a:xfrm>
            <a:off x="638175" y="403909"/>
            <a:ext cx="10100448" cy="607973"/>
          </a:xfrm>
        </p:spPr>
        <p:txBody>
          <a:bodyPr>
            <a:normAutofit/>
          </a:bodyPr>
          <a:lstStyle/>
          <a:p>
            <a:r>
              <a:rPr lang="en-GB" dirty="0"/>
              <a:t>DM drives effects throughout the AIDA purchase funnel</a:t>
            </a:r>
          </a:p>
        </p:txBody>
      </p:sp>
      <p:sp>
        <p:nvSpPr>
          <p:cNvPr id="4" name="Slide Number Placeholder 3">
            <a:extLst>
              <a:ext uri="{FF2B5EF4-FFF2-40B4-BE49-F238E27FC236}">
                <a16:creationId xmlns:a16="http://schemas.microsoft.com/office/drawing/2014/main" id="{2F8C3C46-408B-4117-BFE1-D8312C8DA391}"/>
              </a:ext>
            </a:extLst>
          </p:cNvPr>
          <p:cNvSpPr>
            <a:spLocks noGrp="1"/>
          </p:cNvSpPr>
          <p:nvPr>
            <p:ph type="sldNum" sz="quarter" idx="12"/>
          </p:nvPr>
        </p:nvSpPr>
        <p:spPr>
          <a:xfrm>
            <a:off x="10496260" y="561169"/>
            <a:ext cx="804746" cy="54529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6417CC-6C78-4BD9-905F-FEAD471F6E0D}" type="slidenum">
              <a:rPr kumimoji="0" lang="en-US" sz="1500" b="1"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500" b="1" i="0" u="none" strike="noStrike" kern="1200" cap="none" spc="0" normalizeH="0" baseline="0" noProof="0" dirty="0">
              <a:ln>
                <a:noFill/>
              </a:ln>
              <a:solidFill>
                <a:srgbClr val="FFFFFF"/>
              </a:solidFill>
              <a:effectLst/>
              <a:uLnTx/>
              <a:uFillTx/>
              <a:latin typeface="Arial"/>
              <a:ea typeface="+mn-ea"/>
              <a:cs typeface="+mn-cs"/>
            </a:endParaRPr>
          </a:p>
        </p:txBody>
      </p:sp>
      <p:graphicFrame>
        <p:nvGraphicFramePr>
          <p:cNvPr id="8" name="Diagram 7">
            <a:extLst>
              <a:ext uri="{FF2B5EF4-FFF2-40B4-BE49-F238E27FC236}">
                <a16:creationId xmlns:a16="http://schemas.microsoft.com/office/drawing/2014/main" id="{1AE371CA-1F45-466B-984D-F5D013655B6D}"/>
              </a:ext>
            </a:extLst>
          </p:cNvPr>
          <p:cNvGraphicFramePr/>
          <p:nvPr/>
        </p:nvGraphicFramePr>
        <p:xfrm>
          <a:off x="760929" y="1537643"/>
          <a:ext cx="4716229" cy="4789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1" name="Picture 30">
            <a:extLst>
              <a:ext uri="{FF2B5EF4-FFF2-40B4-BE49-F238E27FC236}">
                <a16:creationId xmlns:a16="http://schemas.microsoft.com/office/drawing/2014/main" id="{012AAE06-07E0-4186-9F7E-5A262E38049D}"/>
              </a:ext>
            </a:extLst>
          </p:cNvPr>
          <p:cNvPicPr>
            <a:picLocks noChangeAspect="1"/>
          </p:cNvPicPr>
          <p:nvPr/>
        </p:nvPicPr>
        <p:blipFill>
          <a:blip r:embed="rId8"/>
          <a:stretch>
            <a:fillRect/>
          </a:stretch>
        </p:blipFill>
        <p:spPr>
          <a:xfrm>
            <a:off x="334107" y="6652369"/>
            <a:ext cx="12192000" cy="396240"/>
          </a:xfrm>
          <a:prstGeom prst="rect">
            <a:avLst/>
          </a:prstGeom>
        </p:spPr>
      </p:pic>
      <p:grpSp>
        <p:nvGrpSpPr>
          <p:cNvPr id="16" name="Group 15">
            <a:extLst>
              <a:ext uri="{FF2B5EF4-FFF2-40B4-BE49-F238E27FC236}">
                <a16:creationId xmlns:a16="http://schemas.microsoft.com/office/drawing/2014/main" id="{CEB1BB69-6CEB-4AC4-BDC5-2E51CB8B0F66}"/>
              </a:ext>
            </a:extLst>
          </p:cNvPr>
          <p:cNvGrpSpPr/>
          <p:nvPr/>
        </p:nvGrpSpPr>
        <p:grpSpPr>
          <a:xfrm>
            <a:off x="5628421" y="1792502"/>
            <a:ext cx="6294751" cy="850889"/>
            <a:chOff x="5382245" y="1792502"/>
            <a:chExt cx="6294751" cy="850889"/>
          </a:xfrm>
        </p:grpSpPr>
        <p:pic>
          <p:nvPicPr>
            <p:cNvPr id="6" name="Picture 5">
              <a:extLst>
                <a:ext uri="{FF2B5EF4-FFF2-40B4-BE49-F238E27FC236}">
                  <a16:creationId xmlns:a16="http://schemas.microsoft.com/office/drawing/2014/main" id="{3065634C-1A0F-437D-8AF1-25E856D0A6A0}"/>
                </a:ext>
              </a:extLst>
            </p:cNvPr>
            <p:cNvPicPr>
              <a:picLocks noChangeAspect="1"/>
            </p:cNvPicPr>
            <p:nvPr/>
          </p:nvPicPr>
          <p:blipFill>
            <a:blip r:embed="rId9"/>
            <a:stretch>
              <a:fillRect/>
            </a:stretch>
          </p:blipFill>
          <p:spPr>
            <a:xfrm>
              <a:off x="5382245" y="1792502"/>
              <a:ext cx="6294751" cy="506666"/>
            </a:xfrm>
            <a:prstGeom prst="rect">
              <a:avLst/>
            </a:prstGeom>
          </p:spPr>
        </p:pic>
        <p:pic>
          <p:nvPicPr>
            <p:cNvPr id="9" name="Picture 8">
              <a:extLst>
                <a:ext uri="{FF2B5EF4-FFF2-40B4-BE49-F238E27FC236}">
                  <a16:creationId xmlns:a16="http://schemas.microsoft.com/office/drawing/2014/main" id="{4D57207E-4A9E-436F-81B7-0CDCDD43BBC9}"/>
                </a:ext>
              </a:extLst>
            </p:cNvPr>
            <p:cNvPicPr>
              <a:picLocks noChangeAspect="1"/>
            </p:cNvPicPr>
            <p:nvPr/>
          </p:nvPicPr>
          <p:blipFill>
            <a:blip r:embed="rId10"/>
            <a:stretch>
              <a:fillRect/>
            </a:stretch>
          </p:blipFill>
          <p:spPr>
            <a:xfrm>
              <a:off x="5680941" y="2176666"/>
              <a:ext cx="3495675" cy="466725"/>
            </a:xfrm>
            <a:prstGeom prst="rect">
              <a:avLst/>
            </a:prstGeom>
          </p:spPr>
        </p:pic>
      </p:grpSp>
      <p:grpSp>
        <p:nvGrpSpPr>
          <p:cNvPr id="15" name="Group 14">
            <a:extLst>
              <a:ext uri="{FF2B5EF4-FFF2-40B4-BE49-F238E27FC236}">
                <a16:creationId xmlns:a16="http://schemas.microsoft.com/office/drawing/2014/main" id="{19D96077-DAEB-4B75-ACEC-6029260DEB25}"/>
              </a:ext>
            </a:extLst>
          </p:cNvPr>
          <p:cNvGrpSpPr/>
          <p:nvPr/>
        </p:nvGrpSpPr>
        <p:grpSpPr>
          <a:xfrm>
            <a:off x="4960345" y="2853563"/>
            <a:ext cx="6122930" cy="873993"/>
            <a:chOff x="4626237" y="2818395"/>
            <a:chExt cx="6122930" cy="873993"/>
          </a:xfrm>
        </p:grpSpPr>
        <p:pic>
          <p:nvPicPr>
            <p:cNvPr id="10" name="Picture 9">
              <a:extLst>
                <a:ext uri="{FF2B5EF4-FFF2-40B4-BE49-F238E27FC236}">
                  <a16:creationId xmlns:a16="http://schemas.microsoft.com/office/drawing/2014/main" id="{F8C6B0BB-21F9-4FCA-B0FF-FDC1B38A3BD5}"/>
                </a:ext>
              </a:extLst>
            </p:cNvPr>
            <p:cNvPicPr>
              <a:picLocks noChangeAspect="1"/>
            </p:cNvPicPr>
            <p:nvPr/>
          </p:nvPicPr>
          <p:blipFill>
            <a:blip r:embed="rId11"/>
            <a:stretch>
              <a:fillRect/>
            </a:stretch>
          </p:blipFill>
          <p:spPr>
            <a:xfrm>
              <a:off x="4919867" y="2818395"/>
              <a:ext cx="5829300" cy="447675"/>
            </a:xfrm>
            <a:prstGeom prst="rect">
              <a:avLst/>
            </a:prstGeom>
          </p:spPr>
        </p:pic>
        <p:pic>
          <p:nvPicPr>
            <p:cNvPr id="19" name="Picture 18">
              <a:extLst>
                <a:ext uri="{FF2B5EF4-FFF2-40B4-BE49-F238E27FC236}">
                  <a16:creationId xmlns:a16="http://schemas.microsoft.com/office/drawing/2014/main" id="{624FADE9-EF10-481D-9432-70F3C95B2D1B}"/>
                </a:ext>
              </a:extLst>
            </p:cNvPr>
            <p:cNvPicPr>
              <a:picLocks noChangeAspect="1"/>
            </p:cNvPicPr>
            <p:nvPr/>
          </p:nvPicPr>
          <p:blipFill>
            <a:blip r:embed="rId12"/>
            <a:stretch>
              <a:fillRect/>
            </a:stretch>
          </p:blipFill>
          <p:spPr>
            <a:xfrm>
              <a:off x="4626237" y="3254238"/>
              <a:ext cx="3467100" cy="438150"/>
            </a:xfrm>
            <a:prstGeom prst="rect">
              <a:avLst/>
            </a:prstGeom>
          </p:spPr>
        </p:pic>
      </p:grpSp>
      <p:grpSp>
        <p:nvGrpSpPr>
          <p:cNvPr id="13" name="Group 12">
            <a:extLst>
              <a:ext uri="{FF2B5EF4-FFF2-40B4-BE49-F238E27FC236}">
                <a16:creationId xmlns:a16="http://schemas.microsoft.com/office/drawing/2014/main" id="{238578BF-8E03-486E-9B17-675C00DA3418}"/>
              </a:ext>
            </a:extLst>
          </p:cNvPr>
          <p:cNvGrpSpPr/>
          <p:nvPr/>
        </p:nvGrpSpPr>
        <p:grpSpPr>
          <a:xfrm>
            <a:off x="3789819" y="5290381"/>
            <a:ext cx="5314365" cy="869787"/>
            <a:chOff x="3622771" y="5290381"/>
            <a:chExt cx="5314365" cy="869787"/>
          </a:xfrm>
        </p:grpSpPr>
        <p:pic>
          <p:nvPicPr>
            <p:cNvPr id="23" name="Picture 22">
              <a:extLst>
                <a:ext uri="{FF2B5EF4-FFF2-40B4-BE49-F238E27FC236}">
                  <a16:creationId xmlns:a16="http://schemas.microsoft.com/office/drawing/2014/main" id="{211408DC-56E2-4DD6-8967-0BC9F02B7D5D}"/>
                </a:ext>
              </a:extLst>
            </p:cNvPr>
            <p:cNvPicPr>
              <a:picLocks noChangeAspect="1"/>
            </p:cNvPicPr>
            <p:nvPr/>
          </p:nvPicPr>
          <p:blipFill>
            <a:blip r:embed="rId13"/>
            <a:stretch>
              <a:fillRect/>
            </a:stretch>
          </p:blipFill>
          <p:spPr>
            <a:xfrm>
              <a:off x="3631711" y="5290381"/>
              <a:ext cx="5305425" cy="457200"/>
            </a:xfrm>
            <a:prstGeom prst="rect">
              <a:avLst/>
            </a:prstGeom>
          </p:spPr>
        </p:pic>
        <p:pic>
          <p:nvPicPr>
            <p:cNvPr id="25" name="Picture 24">
              <a:extLst>
                <a:ext uri="{FF2B5EF4-FFF2-40B4-BE49-F238E27FC236}">
                  <a16:creationId xmlns:a16="http://schemas.microsoft.com/office/drawing/2014/main" id="{08BF83C1-1F82-4898-9A5F-F9638557CBBA}"/>
                </a:ext>
              </a:extLst>
            </p:cNvPr>
            <p:cNvPicPr>
              <a:picLocks noChangeAspect="1"/>
            </p:cNvPicPr>
            <p:nvPr/>
          </p:nvPicPr>
          <p:blipFill>
            <a:blip r:embed="rId14"/>
            <a:stretch>
              <a:fillRect/>
            </a:stretch>
          </p:blipFill>
          <p:spPr>
            <a:xfrm>
              <a:off x="3622771" y="5741068"/>
              <a:ext cx="5038725" cy="419100"/>
            </a:xfrm>
            <a:prstGeom prst="rect">
              <a:avLst/>
            </a:prstGeom>
          </p:spPr>
        </p:pic>
      </p:grpSp>
      <p:cxnSp>
        <p:nvCxnSpPr>
          <p:cNvPr id="33" name="Straight Connector 32">
            <a:extLst>
              <a:ext uri="{FF2B5EF4-FFF2-40B4-BE49-F238E27FC236}">
                <a16:creationId xmlns:a16="http://schemas.microsoft.com/office/drawing/2014/main" id="{4AE80B19-36E5-4BA1-A2AF-1DEAC444FA9D}"/>
              </a:ext>
            </a:extLst>
          </p:cNvPr>
          <p:cNvCxnSpPr>
            <a:cxnSpLocks/>
          </p:cNvCxnSpPr>
          <p:nvPr/>
        </p:nvCxnSpPr>
        <p:spPr>
          <a:xfrm flipV="1">
            <a:off x="5257800" y="1537643"/>
            <a:ext cx="6831621" cy="1758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61F079C-DED0-4F31-9661-A8E7F9B7617A}"/>
              </a:ext>
            </a:extLst>
          </p:cNvPr>
          <p:cNvCxnSpPr>
            <a:cxnSpLocks/>
          </p:cNvCxnSpPr>
          <p:nvPr/>
        </p:nvCxnSpPr>
        <p:spPr>
          <a:xfrm flipV="1">
            <a:off x="4840180" y="2691808"/>
            <a:ext cx="7258035" cy="248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C495990-14B4-44AE-A0C7-57E0169AE629}"/>
              </a:ext>
            </a:extLst>
          </p:cNvPr>
          <p:cNvCxnSpPr/>
          <p:nvPr/>
        </p:nvCxnSpPr>
        <p:spPr>
          <a:xfrm>
            <a:off x="4044462" y="3932238"/>
            <a:ext cx="8053753"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551E8-0D8A-4801-AF07-F2317A54ED54}"/>
              </a:ext>
            </a:extLst>
          </p:cNvPr>
          <p:cNvCxnSpPr>
            <a:cxnSpLocks/>
          </p:cNvCxnSpPr>
          <p:nvPr/>
        </p:nvCxnSpPr>
        <p:spPr>
          <a:xfrm>
            <a:off x="3701903" y="5101615"/>
            <a:ext cx="8387518"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4C73970-65D2-43A3-A8D6-68230F7BB5D0}"/>
              </a:ext>
            </a:extLst>
          </p:cNvPr>
          <p:cNvCxnSpPr>
            <a:cxnSpLocks/>
          </p:cNvCxnSpPr>
          <p:nvPr/>
        </p:nvCxnSpPr>
        <p:spPr>
          <a:xfrm>
            <a:off x="3099384" y="6300457"/>
            <a:ext cx="8990037"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E52177AD-2771-4004-B75C-9E4DBD0C0B93}"/>
              </a:ext>
            </a:extLst>
          </p:cNvPr>
          <p:cNvGrpSpPr/>
          <p:nvPr/>
        </p:nvGrpSpPr>
        <p:grpSpPr>
          <a:xfrm>
            <a:off x="4620357" y="4104320"/>
            <a:ext cx="3619500" cy="854679"/>
            <a:chOff x="4286250" y="3998409"/>
            <a:chExt cx="3619500" cy="854679"/>
          </a:xfrm>
        </p:grpSpPr>
        <p:pic>
          <p:nvPicPr>
            <p:cNvPr id="26" name="Picture 25">
              <a:extLst>
                <a:ext uri="{FF2B5EF4-FFF2-40B4-BE49-F238E27FC236}">
                  <a16:creationId xmlns:a16="http://schemas.microsoft.com/office/drawing/2014/main" id="{AA4D6120-708F-4921-B76D-0F651BC3B98E}"/>
                </a:ext>
              </a:extLst>
            </p:cNvPr>
            <p:cNvPicPr>
              <a:picLocks noChangeAspect="1"/>
            </p:cNvPicPr>
            <p:nvPr/>
          </p:nvPicPr>
          <p:blipFill>
            <a:blip r:embed="rId15"/>
            <a:stretch>
              <a:fillRect/>
            </a:stretch>
          </p:blipFill>
          <p:spPr>
            <a:xfrm>
              <a:off x="4286250" y="3998409"/>
              <a:ext cx="3619500" cy="438150"/>
            </a:xfrm>
            <a:prstGeom prst="rect">
              <a:avLst/>
            </a:prstGeom>
          </p:spPr>
        </p:pic>
        <p:pic>
          <p:nvPicPr>
            <p:cNvPr id="27" name="Picture 26">
              <a:extLst>
                <a:ext uri="{FF2B5EF4-FFF2-40B4-BE49-F238E27FC236}">
                  <a16:creationId xmlns:a16="http://schemas.microsoft.com/office/drawing/2014/main" id="{0001E06A-DFD1-47DA-BA1A-6EA380D85C94}"/>
                </a:ext>
              </a:extLst>
            </p:cNvPr>
            <p:cNvPicPr>
              <a:picLocks noChangeAspect="1"/>
            </p:cNvPicPr>
            <p:nvPr/>
          </p:nvPicPr>
          <p:blipFill>
            <a:blip r:embed="rId16"/>
            <a:stretch>
              <a:fillRect/>
            </a:stretch>
          </p:blipFill>
          <p:spPr>
            <a:xfrm>
              <a:off x="4653045" y="4386363"/>
              <a:ext cx="3248025" cy="466725"/>
            </a:xfrm>
            <a:prstGeom prst="rect">
              <a:avLst/>
            </a:prstGeom>
          </p:spPr>
        </p:pic>
      </p:grpSp>
      <p:grpSp>
        <p:nvGrpSpPr>
          <p:cNvPr id="7" name="Group 6">
            <a:extLst>
              <a:ext uri="{FF2B5EF4-FFF2-40B4-BE49-F238E27FC236}">
                <a16:creationId xmlns:a16="http://schemas.microsoft.com/office/drawing/2014/main" id="{ECD01F9B-5081-41F9-B0F3-9C926934BE9B}"/>
              </a:ext>
            </a:extLst>
          </p:cNvPr>
          <p:cNvGrpSpPr/>
          <p:nvPr/>
        </p:nvGrpSpPr>
        <p:grpSpPr>
          <a:xfrm>
            <a:off x="7231910" y="1190226"/>
            <a:ext cx="4381764" cy="338554"/>
            <a:chOff x="6041608" y="6324942"/>
            <a:chExt cx="4381764" cy="338554"/>
          </a:xfrm>
        </p:grpSpPr>
        <p:pic>
          <p:nvPicPr>
            <p:cNvPr id="5" name="Picture 4">
              <a:extLst>
                <a:ext uri="{FF2B5EF4-FFF2-40B4-BE49-F238E27FC236}">
                  <a16:creationId xmlns:a16="http://schemas.microsoft.com/office/drawing/2014/main" id="{54FD71D5-571F-4203-A1AF-C4F42C5BBA58}"/>
                </a:ext>
              </a:extLst>
            </p:cNvPr>
            <p:cNvPicPr>
              <a:picLocks noChangeAspect="1"/>
            </p:cNvPicPr>
            <p:nvPr/>
          </p:nvPicPr>
          <p:blipFill>
            <a:blip r:embed="rId17"/>
            <a:stretch>
              <a:fillRect/>
            </a:stretch>
          </p:blipFill>
          <p:spPr>
            <a:xfrm>
              <a:off x="6041608" y="6363786"/>
              <a:ext cx="2761896" cy="283506"/>
            </a:xfrm>
            <a:prstGeom prst="rect">
              <a:avLst/>
            </a:prstGeom>
          </p:spPr>
        </p:pic>
        <p:sp>
          <p:nvSpPr>
            <p:cNvPr id="2" name="TextBox 1">
              <a:extLst>
                <a:ext uri="{FF2B5EF4-FFF2-40B4-BE49-F238E27FC236}">
                  <a16:creationId xmlns:a16="http://schemas.microsoft.com/office/drawing/2014/main" id="{2DD5FCE7-4E05-4BF8-87E1-DFB357E4DFAD}"/>
                </a:ext>
              </a:extLst>
            </p:cNvPr>
            <p:cNvSpPr txBox="1"/>
            <p:nvPr/>
          </p:nvSpPr>
          <p:spPr>
            <a:xfrm>
              <a:off x="7898162" y="6324942"/>
              <a:ext cx="2525210" cy="338554"/>
            </a:xfrm>
            <a:prstGeom prst="rect">
              <a:avLst/>
            </a:prstGeom>
            <a:solidFill>
              <a:schemeClr val="bg1"/>
            </a:solidFill>
          </p:spPr>
          <p:txBody>
            <a:bodyPr wrap="square" rtlCol="0">
              <a:spAutoFit/>
            </a:bodyPr>
            <a:lstStyle/>
            <a:p>
              <a:r>
                <a:rPr lang="en-GB" sz="1600" b="1" dirty="0">
                  <a:solidFill>
                    <a:schemeClr val="tx1">
                      <a:lumMod val="65000"/>
                      <a:lumOff val="35000"/>
                    </a:schemeClr>
                  </a:solidFill>
                </a:rPr>
                <a:t>DM Past 24 Months</a:t>
              </a:r>
            </a:p>
          </p:txBody>
        </p:sp>
      </p:grpSp>
    </p:spTree>
    <p:extLst>
      <p:ext uri="{BB962C8B-B14F-4D97-AF65-F5344CB8AC3E}">
        <p14:creationId xmlns:p14="http://schemas.microsoft.com/office/powerpoint/2010/main" val="277015446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52451B-7AFA-4FF9-906C-26EF36FE27A5}"/>
              </a:ext>
            </a:extLst>
          </p:cNvPr>
          <p:cNvSpPr/>
          <p:nvPr/>
        </p:nvSpPr>
        <p:spPr>
          <a:xfrm>
            <a:off x="549123" y="225961"/>
            <a:ext cx="11093754" cy="769441"/>
          </a:xfrm>
          <a:prstGeom prst="rect">
            <a:avLst/>
          </a:prstGeom>
        </p:spPr>
        <p:txBody>
          <a:bodyPr wrap="square">
            <a:spAutoFit/>
          </a:bodyPr>
          <a:lstStyle/>
          <a:p>
            <a:pPr lvl="0">
              <a:defRPr/>
            </a:pPr>
            <a:r>
              <a:rPr lang="en-GB" sz="2200" b="1" dirty="0"/>
              <a:t>Despite an intense Christmas media marketplace, </a:t>
            </a:r>
            <a:r>
              <a:rPr kumimoji="0" lang="en-GB" sz="2200" b="1" i="0" u="none" strike="noStrike" kern="1200" cap="none" spc="0" normalizeH="0" baseline="0" noProof="0" dirty="0">
                <a:ln>
                  <a:noFill/>
                </a:ln>
                <a:effectLst/>
                <a:uLnTx/>
                <a:uFillTx/>
                <a:latin typeface="Arial"/>
                <a:ea typeface="+mn-ea"/>
                <a:cs typeface="+mn-cs"/>
              </a:rPr>
              <a:t>5% of door drops initiated brand conversations/planning, 3% online browsing and 4% buying behaviours</a:t>
            </a:r>
          </a:p>
        </p:txBody>
      </p:sp>
      <p:pic>
        <p:nvPicPr>
          <p:cNvPr id="3" name="Picture 2">
            <a:extLst>
              <a:ext uri="{FF2B5EF4-FFF2-40B4-BE49-F238E27FC236}">
                <a16:creationId xmlns:a16="http://schemas.microsoft.com/office/drawing/2014/main" id="{2C3D0EE5-516F-40D6-8298-10E7FEF3AAD5}"/>
              </a:ext>
            </a:extLst>
          </p:cNvPr>
          <p:cNvPicPr>
            <a:picLocks noChangeAspect="1"/>
          </p:cNvPicPr>
          <p:nvPr/>
        </p:nvPicPr>
        <p:blipFill>
          <a:blip r:embed="rId3"/>
          <a:stretch>
            <a:fillRect/>
          </a:stretch>
        </p:blipFill>
        <p:spPr>
          <a:xfrm>
            <a:off x="250497" y="6533909"/>
            <a:ext cx="12192000" cy="396240"/>
          </a:xfrm>
          <a:prstGeom prst="rect">
            <a:avLst/>
          </a:prstGeom>
        </p:spPr>
      </p:pic>
      <p:pic>
        <p:nvPicPr>
          <p:cNvPr id="4" name="Picture 3">
            <a:extLst>
              <a:ext uri="{FF2B5EF4-FFF2-40B4-BE49-F238E27FC236}">
                <a16:creationId xmlns:a16="http://schemas.microsoft.com/office/drawing/2014/main" id="{59701C43-2AD9-4D4C-A81D-54CFFB3E4358}"/>
              </a:ext>
            </a:extLst>
          </p:cNvPr>
          <p:cNvPicPr>
            <a:picLocks noChangeAspect="1"/>
          </p:cNvPicPr>
          <p:nvPr/>
        </p:nvPicPr>
        <p:blipFill rotWithShape="1">
          <a:blip r:embed="rId4"/>
          <a:srcRect t="7356"/>
          <a:stretch/>
        </p:blipFill>
        <p:spPr>
          <a:xfrm>
            <a:off x="3052365" y="1835510"/>
            <a:ext cx="5893840" cy="4698399"/>
          </a:xfrm>
          <a:prstGeom prst="rect">
            <a:avLst/>
          </a:prstGeom>
        </p:spPr>
      </p:pic>
      <p:sp>
        <p:nvSpPr>
          <p:cNvPr id="17" name="Arrow: Right 16">
            <a:extLst>
              <a:ext uri="{FF2B5EF4-FFF2-40B4-BE49-F238E27FC236}">
                <a16:creationId xmlns:a16="http://schemas.microsoft.com/office/drawing/2014/main" id="{C60F7976-8D12-4759-810C-C658967954E2}"/>
              </a:ext>
            </a:extLst>
          </p:cNvPr>
          <p:cNvSpPr/>
          <p:nvPr/>
        </p:nvSpPr>
        <p:spPr>
          <a:xfrm>
            <a:off x="4344455" y="3214461"/>
            <a:ext cx="377014" cy="214539"/>
          </a:xfrm>
          <a:prstGeom prst="rightArrow">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99264FEF-746E-40E5-8DF7-45E47CAC83E2}"/>
              </a:ext>
            </a:extLst>
          </p:cNvPr>
          <p:cNvSpPr/>
          <p:nvPr/>
        </p:nvSpPr>
        <p:spPr>
          <a:xfrm>
            <a:off x="7826208" y="4489346"/>
            <a:ext cx="377014" cy="214539"/>
          </a:xfrm>
          <a:prstGeom prst="rightArrow">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12A84489-32BF-4391-A95F-BBA3C2C4538D}"/>
              </a:ext>
            </a:extLst>
          </p:cNvPr>
          <p:cNvSpPr txBox="1"/>
          <p:nvPr/>
        </p:nvSpPr>
        <p:spPr>
          <a:xfrm>
            <a:off x="4344455" y="1458601"/>
            <a:ext cx="4448908" cy="523220"/>
          </a:xfrm>
          <a:prstGeom prst="rect">
            <a:avLst/>
          </a:prstGeom>
          <a:noFill/>
        </p:spPr>
        <p:txBody>
          <a:bodyPr wrap="square" rtlCol="0">
            <a:spAutoFit/>
          </a:bodyPr>
          <a:lstStyle/>
          <a:p>
            <a:r>
              <a:rPr lang="en-GB" sz="1400" b="1" dirty="0">
                <a:solidFill>
                  <a:schemeClr val="tx1">
                    <a:lumMod val="50000"/>
                    <a:lumOff val="50000"/>
                  </a:schemeClr>
                </a:solidFill>
              </a:rPr>
              <a:t>Commercial Actions % of Door Drops</a:t>
            </a:r>
          </a:p>
          <a:p>
            <a:r>
              <a:rPr lang="en-GB" sz="1400" b="1" dirty="0">
                <a:solidFill>
                  <a:schemeClr val="tx1">
                    <a:lumMod val="50000"/>
                    <a:lumOff val="50000"/>
                  </a:schemeClr>
                </a:solidFill>
              </a:rPr>
              <a:t>Christmas 2019 vs Past 24 Months  (P24M)</a:t>
            </a:r>
          </a:p>
        </p:txBody>
      </p:sp>
      <p:sp>
        <p:nvSpPr>
          <p:cNvPr id="8" name="Rectangle 7">
            <a:extLst>
              <a:ext uri="{FF2B5EF4-FFF2-40B4-BE49-F238E27FC236}">
                <a16:creationId xmlns:a16="http://schemas.microsoft.com/office/drawing/2014/main" id="{06206B0C-C6A9-4C99-8A1A-AEF3DF6C7494}"/>
              </a:ext>
            </a:extLst>
          </p:cNvPr>
          <p:cNvSpPr/>
          <p:nvPr/>
        </p:nvSpPr>
        <p:spPr>
          <a:xfrm>
            <a:off x="7458262" y="6061546"/>
            <a:ext cx="4459875" cy="307777"/>
          </a:xfrm>
          <a:prstGeom prst="rect">
            <a:avLst/>
          </a:prstGeom>
        </p:spPr>
        <p:txBody>
          <a:bodyPr wrap="none">
            <a:spAutoFit/>
          </a:bodyPr>
          <a:lstStyle/>
          <a:p>
            <a:r>
              <a:rPr lang="en-GB" sz="1400" b="1" dirty="0">
                <a:solidFill>
                  <a:schemeClr val="tx2">
                    <a:lumMod val="75000"/>
                  </a:schemeClr>
                </a:solidFill>
              </a:rPr>
              <a:t>(Amber arrows highlight key journey behaviours ) </a:t>
            </a:r>
            <a:endParaRPr lang="en-GB" sz="1400" dirty="0">
              <a:solidFill>
                <a:schemeClr val="tx2">
                  <a:lumMod val="75000"/>
                </a:schemeClr>
              </a:solidFill>
            </a:endParaRPr>
          </a:p>
        </p:txBody>
      </p:sp>
    </p:spTree>
    <p:extLst>
      <p:ext uri="{BB962C8B-B14F-4D97-AF65-F5344CB8AC3E}">
        <p14:creationId xmlns:p14="http://schemas.microsoft.com/office/powerpoint/2010/main" val="2821300169"/>
      </p:ext>
    </p:extLst>
  </p:cSld>
  <p:clrMapOvr>
    <a:masterClrMapping/>
  </p:clrMapOvr>
  <p:transition spd="slow">
    <p:push/>
  </p:transition>
</p:sld>
</file>

<file path=ppt/theme/theme1.xml><?xml version="1.0" encoding="utf-8"?>
<a:theme xmlns:a="http://schemas.openxmlformats.org/drawingml/2006/main" name="Office Theme">
  <a:themeElements>
    <a:clrScheme name="Custom 157">
      <a:dk1>
        <a:sysClr val="windowText" lastClr="000000"/>
      </a:dk1>
      <a:lt1>
        <a:sysClr val="window" lastClr="FFFFFF"/>
      </a:lt1>
      <a:dk2>
        <a:srgbClr val="FD7E14"/>
      </a:dk2>
      <a:lt2>
        <a:srgbClr val="798080"/>
      </a:lt2>
      <a:accent1>
        <a:srgbClr val="00BFD5"/>
      </a:accent1>
      <a:accent2>
        <a:srgbClr val="4A287B"/>
      </a:accent2>
      <a:accent3>
        <a:srgbClr val="33BF00"/>
      </a:accent3>
      <a:accent4>
        <a:srgbClr val="2A3080"/>
      </a:accent4>
      <a:accent5>
        <a:srgbClr val="FF0048"/>
      </a:accent5>
      <a:accent6>
        <a:srgbClr val="FFCD00"/>
      </a:accent6>
      <a:hlink>
        <a:srgbClr val="0563C1"/>
      </a:hlink>
      <a:folHlink>
        <a:srgbClr val="954F72"/>
      </a:folHlink>
    </a:clrScheme>
    <a:fontScheme name="Custom 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CMail Presentation Template 290719.potx  -  AutoRecovered" id="{CF7C327C-8297-4CC8-B080-A42269422132}" vid="{5AA178FC-CB50-430C-AE70-2AD612EF728F}"/>
    </a:ext>
  </a:extLst>
</a:theme>
</file>

<file path=ppt/theme/theme2.xml><?xml version="1.0" encoding="utf-8"?>
<a:theme xmlns:a="http://schemas.openxmlformats.org/drawingml/2006/main" name="7_Office Theme">
  <a:themeElements>
    <a:clrScheme name="JIC">
      <a:dk1>
        <a:srgbClr val="000000"/>
      </a:dk1>
      <a:lt1>
        <a:srgbClr val="FFFFFF"/>
      </a:lt1>
      <a:dk2>
        <a:srgbClr val="787F7F"/>
      </a:dk2>
      <a:lt2>
        <a:srgbClr val="FFFFFF"/>
      </a:lt2>
      <a:accent1>
        <a:srgbClr val="33BE00"/>
      </a:accent1>
      <a:accent2>
        <a:srgbClr val="00BFD5"/>
      </a:accent2>
      <a:accent3>
        <a:srgbClr val="1400D5"/>
      </a:accent3>
      <a:accent4>
        <a:srgbClr val="FFCD00"/>
      </a:accent4>
      <a:accent5>
        <a:srgbClr val="FF0048"/>
      </a:accent5>
      <a:accent6>
        <a:srgbClr val="2A3080"/>
      </a:accent6>
      <a:hlink>
        <a:srgbClr val="49287B"/>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2_Office Theme">
  <a:themeElements>
    <a:clrScheme name="JIC">
      <a:dk1>
        <a:srgbClr val="000000"/>
      </a:dk1>
      <a:lt1>
        <a:srgbClr val="FFFFFF"/>
      </a:lt1>
      <a:dk2>
        <a:srgbClr val="787F7F"/>
      </a:dk2>
      <a:lt2>
        <a:srgbClr val="FFFFFF"/>
      </a:lt2>
      <a:accent1>
        <a:srgbClr val="33BE00"/>
      </a:accent1>
      <a:accent2>
        <a:srgbClr val="00BFD5"/>
      </a:accent2>
      <a:accent3>
        <a:srgbClr val="1400D5"/>
      </a:accent3>
      <a:accent4>
        <a:srgbClr val="FFCD00"/>
      </a:accent4>
      <a:accent5>
        <a:srgbClr val="FF0048"/>
      </a:accent5>
      <a:accent6>
        <a:srgbClr val="2A3080"/>
      </a:accent6>
      <a:hlink>
        <a:srgbClr val="49287B"/>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8_Office Theme">
  <a:themeElements>
    <a:clrScheme name="JIC">
      <a:dk1>
        <a:srgbClr val="000000"/>
      </a:dk1>
      <a:lt1>
        <a:srgbClr val="FFFFFF"/>
      </a:lt1>
      <a:dk2>
        <a:srgbClr val="787F7F"/>
      </a:dk2>
      <a:lt2>
        <a:srgbClr val="FFFFFF"/>
      </a:lt2>
      <a:accent1>
        <a:srgbClr val="33BE00"/>
      </a:accent1>
      <a:accent2>
        <a:srgbClr val="00BFD5"/>
      </a:accent2>
      <a:accent3>
        <a:srgbClr val="1400D5"/>
      </a:accent3>
      <a:accent4>
        <a:srgbClr val="FFCD00"/>
      </a:accent4>
      <a:accent5>
        <a:srgbClr val="FF0048"/>
      </a:accent5>
      <a:accent6>
        <a:srgbClr val="2A3080"/>
      </a:accent6>
      <a:hlink>
        <a:srgbClr val="49287B"/>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Green">
  <a:themeElements>
    <a:clrScheme name="JIC">
      <a:dk1>
        <a:srgbClr val="000000"/>
      </a:dk1>
      <a:lt1>
        <a:srgbClr val="FFFFFF"/>
      </a:lt1>
      <a:dk2>
        <a:srgbClr val="787F7F"/>
      </a:dk2>
      <a:lt2>
        <a:srgbClr val="FFFFFF"/>
      </a:lt2>
      <a:accent1>
        <a:srgbClr val="33BE00"/>
      </a:accent1>
      <a:accent2>
        <a:srgbClr val="00BFD5"/>
      </a:accent2>
      <a:accent3>
        <a:srgbClr val="1400D5"/>
      </a:accent3>
      <a:accent4>
        <a:srgbClr val="FFCD00"/>
      </a:accent4>
      <a:accent5>
        <a:srgbClr val="FF0048"/>
      </a:accent5>
      <a:accent6>
        <a:srgbClr val="2A3080"/>
      </a:accent6>
      <a:hlink>
        <a:srgbClr val="49287B"/>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JICMail Presentation Template 300719</Template>
  <TotalTime>89591</TotalTime>
  <Words>1151</Words>
  <Application>Microsoft Office PowerPoint</Application>
  <PresentationFormat>Widescreen</PresentationFormat>
  <Paragraphs>72</Paragraphs>
  <Slides>11</Slides>
  <Notes>7</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11</vt:i4>
      </vt:variant>
    </vt:vector>
  </HeadingPairs>
  <TitlesOfParts>
    <vt:vector size="20" baseType="lpstr">
      <vt:lpstr>.AppleSystemUIFont</vt:lpstr>
      <vt:lpstr>Arial</vt:lpstr>
      <vt:lpstr>Calibri</vt:lpstr>
      <vt:lpstr>Courier New</vt:lpstr>
      <vt:lpstr>Office Theme</vt:lpstr>
      <vt:lpstr>7_Office Theme</vt:lpstr>
      <vt:lpstr>2_Office Theme</vt:lpstr>
      <vt:lpstr>8_Office Theme</vt:lpstr>
      <vt:lpstr>Green</vt:lpstr>
      <vt:lpstr>PowerPoint Presentation</vt:lpstr>
      <vt:lpstr>Christmas 2019 Review – Five key learnings</vt:lpstr>
      <vt:lpstr>Christmas 2019 Review – Explore your brand’s performance</vt:lpstr>
      <vt:lpstr>PowerPoint Presentation</vt:lpstr>
      <vt:lpstr>PowerPoint Presentation</vt:lpstr>
      <vt:lpstr>PowerPoint Presentation</vt:lpstr>
      <vt:lpstr>PowerPoint Presentation</vt:lpstr>
      <vt:lpstr>DM drives effects throughout the AIDA purchase funnel</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runs here can run to two or three lines</dc:title>
  <dc:creator>peter van laar</dc:creator>
  <cp:lastModifiedBy>Tara Pickles</cp:lastModifiedBy>
  <cp:revision>600</cp:revision>
  <cp:lastPrinted>2020-03-12T08:47:50Z</cp:lastPrinted>
  <dcterms:created xsi:type="dcterms:W3CDTF">2019-08-16T10:00:17Z</dcterms:created>
  <dcterms:modified xsi:type="dcterms:W3CDTF">2020-06-17T12:46:29Z</dcterms:modified>
</cp:coreProperties>
</file>