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1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8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62" r:id="rId2"/>
    <p:sldMasterId id="2147483668" r:id="rId3"/>
    <p:sldMasterId id="2147483673" r:id="rId4"/>
    <p:sldMasterId id="2147483680" r:id="rId5"/>
    <p:sldMasterId id="2147483705" r:id="rId6"/>
    <p:sldMasterId id="2147483712" r:id="rId7"/>
    <p:sldMasterId id="2147483719" r:id="rId8"/>
    <p:sldMasterId id="2147483766" r:id="rId9"/>
    <p:sldMasterId id="2147483779" r:id="rId10"/>
    <p:sldMasterId id="2147483786" r:id="rId11"/>
    <p:sldMasterId id="2147483804" r:id="rId12"/>
    <p:sldMasterId id="2147483842" r:id="rId13"/>
    <p:sldMasterId id="2147483853" r:id="rId14"/>
    <p:sldMasterId id="2147483868" r:id="rId15"/>
    <p:sldMasterId id="2147483875" r:id="rId16"/>
    <p:sldMasterId id="2147483882" r:id="rId17"/>
    <p:sldMasterId id="2147483891" r:id="rId18"/>
    <p:sldMasterId id="2147483900" r:id="rId19"/>
  </p:sldMasterIdLst>
  <p:notesMasterIdLst>
    <p:notesMasterId r:id="rId33"/>
  </p:notesMasterIdLst>
  <p:handoutMasterIdLst>
    <p:handoutMasterId r:id="rId34"/>
  </p:handoutMasterIdLst>
  <p:sldIdLst>
    <p:sldId id="260" r:id="rId20"/>
    <p:sldId id="297" r:id="rId21"/>
    <p:sldId id="295" r:id="rId22"/>
    <p:sldId id="301" r:id="rId23"/>
    <p:sldId id="478" r:id="rId24"/>
    <p:sldId id="3182" r:id="rId25"/>
    <p:sldId id="3175" r:id="rId26"/>
    <p:sldId id="482" r:id="rId27"/>
    <p:sldId id="3177" r:id="rId28"/>
    <p:sldId id="3180" r:id="rId29"/>
    <p:sldId id="3179" r:id="rId30"/>
    <p:sldId id="3181" r:id="rId31"/>
    <p:sldId id="2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7105" userDrawn="1">
          <p15:clr>
            <a:srgbClr val="A4A3A4"/>
          </p15:clr>
        </p15:guide>
        <p15:guide id="3" orient="horz" pos="1091">
          <p15:clr>
            <a:srgbClr val="A4A3A4"/>
          </p15:clr>
        </p15:guide>
        <p15:guide id="4" pos="4005">
          <p15:clr>
            <a:srgbClr val="A4A3A4"/>
          </p15:clr>
        </p15:guide>
        <p15:guide id="5" orient="horz" pos="1276">
          <p15:clr>
            <a:srgbClr val="A4A3A4"/>
          </p15:clr>
        </p15:guide>
        <p15:guide id="6" pos="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8080"/>
    <a:srgbClr val="33BF00"/>
    <a:srgbClr val="FFFFFF"/>
    <a:srgbClr val="FF0048"/>
    <a:srgbClr val="FFCD00"/>
    <a:srgbClr val="00BFD5"/>
    <a:srgbClr val="1400D5"/>
    <a:srgbClr val="0808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86320" autoAdjust="0"/>
  </p:normalViewPr>
  <p:slideViewPr>
    <p:cSldViewPr snapToGrid="0" showGuides="1">
      <p:cViewPr varScale="1">
        <p:scale>
          <a:sx n="89" d="100"/>
          <a:sy n="89" d="100"/>
        </p:scale>
        <p:origin x="134" y="82"/>
      </p:cViewPr>
      <p:guideLst>
        <p:guide orient="horz" pos="4201"/>
        <p:guide pos="7105"/>
        <p:guide orient="horz" pos="1091"/>
        <p:guide pos="4005"/>
        <p:guide orient="horz" pos="1276"/>
        <p:guide pos="529"/>
      </p:guideLst>
    </p:cSldViewPr>
  </p:slideViewPr>
  <p:outlineViewPr>
    <p:cViewPr>
      <p:scale>
        <a:sx n="33" d="100"/>
        <a:sy n="33" d="100"/>
      </p:scale>
      <p:origin x="0" y="897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491"/>
    </p:cViewPr>
  </p:sorterViewPr>
  <p:notesViewPr>
    <p:cSldViewPr snapToGrid="0" showGuides="1">
      <p:cViewPr varScale="1">
        <p:scale>
          <a:sx n="38" d="100"/>
          <a:sy n="38" d="100"/>
        </p:scale>
        <p:origin x="-237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/>
              <a:t>Frequency Builds for Mail – All Adults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 Dist Door Drops'!$M$16</c:f>
              <c:strCache>
                <c:ptCount val="1"/>
                <c:pt idx="0">
                  <c:v>Direct Mail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'Freq Dist Door Drops'!$L$17:$L$26</c:f>
              <c:strCache>
                <c:ptCount val="10"/>
                <c:pt idx="0">
                  <c:v>1+</c:v>
                </c:pt>
                <c:pt idx="1">
                  <c:v>2+</c:v>
                </c:pt>
                <c:pt idx="2">
                  <c:v>3+</c:v>
                </c:pt>
                <c:pt idx="3">
                  <c:v>4+</c:v>
                </c:pt>
                <c:pt idx="4">
                  <c:v>5+</c:v>
                </c:pt>
                <c:pt idx="5">
                  <c:v>6+</c:v>
                </c:pt>
                <c:pt idx="6">
                  <c:v>7+</c:v>
                </c:pt>
                <c:pt idx="7">
                  <c:v>8+</c:v>
                </c:pt>
                <c:pt idx="8">
                  <c:v>9+</c:v>
                </c:pt>
                <c:pt idx="9">
                  <c:v>10+</c:v>
                </c:pt>
              </c:strCache>
            </c:strRef>
          </c:cat>
          <c:val>
            <c:numRef>
              <c:f>'Freq Dist Door Drops'!$M$17:$M$26</c:f>
              <c:numCache>
                <c:formatCode>0.0%</c:formatCode>
                <c:ptCount val="10"/>
                <c:pt idx="0">
                  <c:v>0.76900000000000002</c:v>
                </c:pt>
                <c:pt idx="1">
                  <c:v>0.72299999999999998</c:v>
                </c:pt>
                <c:pt idx="2">
                  <c:v>0.56799999999999995</c:v>
                </c:pt>
                <c:pt idx="3">
                  <c:v>0.39700000000000002</c:v>
                </c:pt>
                <c:pt idx="4">
                  <c:v>0.161</c:v>
                </c:pt>
                <c:pt idx="5">
                  <c:v>9.3000000000000013E-2</c:v>
                </c:pt>
                <c:pt idx="6">
                  <c:v>5.7000000000000002E-2</c:v>
                </c:pt>
                <c:pt idx="7">
                  <c:v>3.2000000000000001E-2</c:v>
                </c:pt>
                <c:pt idx="8">
                  <c:v>0.02</c:v>
                </c:pt>
                <c:pt idx="9">
                  <c:v>1.1000000000000001E-2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4BD-491E-A3FB-4D158215EA98}"/>
            </c:ext>
          </c:extLst>
        </c:ser>
        <c:ser>
          <c:idx val="1"/>
          <c:order val="1"/>
          <c:tx>
            <c:strRef>
              <c:f>'Freq Dist Door Drops'!$N$16</c:f>
              <c:strCache>
                <c:ptCount val="1"/>
                <c:pt idx="0">
                  <c:v>Door Drop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'Freq Dist Door Drops'!$L$17:$L$26</c:f>
              <c:strCache>
                <c:ptCount val="10"/>
                <c:pt idx="0">
                  <c:v>1+</c:v>
                </c:pt>
                <c:pt idx="1">
                  <c:v>2+</c:v>
                </c:pt>
                <c:pt idx="2">
                  <c:v>3+</c:v>
                </c:pt>
                <c:pt idx="3">
                  <c:v>4+</c:v>
                </c:pt>
                <c:pt idx="4">
                  <c:v>5+</c:v>
                </c:pt>
                <c:pt idx="5">
                  <c:v>6+</c:v>
                </c:pt>
                <c:pt idx="6">
                  <c:v>7+</c:v>
                </c:pt>
                <c:pt idx="7">
                  <c:v>8+</c:v>
                </c:pt>
                <c:pt idx="8">
                  <c:v>9+</c:v>
                </c:pt>
                <c:pt idx="9">
                  <c:v>10+</c:v>
                </c:pt>
              </c:strCache>
            </c:strRef>
          </c:cat>
          <c:val>
            <c:numRef>
              <c:f>'Freq Dist Door Drops'!$N$17:$N$26</c:f>
              <c:numCache>
                <c:formatCode>0.0%</c:formatCode>
                <c:ptCount val="10"/>
                <c:pt idx="0">
                  <c:v>0.50700000000000001</c:v>
                </c:pt>
                <c:pt idx="1">
                  <c:v>0.35399999999999998</c:v>
                </c:pt>
                <c:pt idx="2">
                  <c:v>0.26899999999999996</c:v>
                </c:pt>
                <c:pt idx="3">
                  <c:v>7.6999999999999999E-2</c:v>
                </c:pt>
                <c:pt idx="4">
                  <c:v>2.7000000000000003E-2</c:v>
                </c:pt>
                <c:pt idx="5">
                  <c:v>1.3999999999999999E-2</c:v>
                </c:pt>
                <c:pt idx="6">
                  <c:v>6.0000000000000001E-3</c:v>
                </c:pt>
                <c:pt idx="7">
                  <c:v>3.0000000000000001E-3</c:v>
                </c:pt>
                <c:pt idx="8">
                  <c:v>2E-3</c:v>
                </c:pt>
                <c:pt idx="9">
                  <c:v>1E-3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4BD-491E-A3FB-4D158215EA98}"/>
            </c:ext>
          </c:extLst>
        </c:ser>
        <c:ser>
          <c:idx val="2"/>
          <c:order val="2"/>
          <c:tx>
            <c:strRef>
              <c:f>'Freq Dist Door Drops'!$O$16</c:f>
              <c:strCache>
                <c:ptCount val="1"/>
                <c:pt idx="0">
                  <c:v>Business Mail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'Freq Dist Door Drops'!$L$17:$L$26</c:f>
              <c:strCache>
                <c:ptCount val="10"/>
                <c:pt idx="0">
                  <c:v>1+</c:v>
                </c:pt>
                <c:pt idx="1">
                  <c:v>2+</c:v>
                </c:pt>
                <c:pt idx="2">
                  <c:v>3+</c:v>
                </c:pt>
                <c:pt idx="3">
                  <c:v>4+</c:v>
                </c:pt>
                <c:pt idx="4">
                  <c:v>5+</c:v>
                </c:pt>
                <c:pt idx="5">
                  <c:v>6+</c:v>
                </c:pt>
                <c:pt idx="6">
                  <c:v>7+</c:v>
                </c:pt>
                <c:pt idx="7">
                  <c:v>8+</c:v>
                </c:pt>
                <c:pt idx="8">
                  <c:v>9+</c:v>
                </c:pt>
                <c:pt idx="9">
                  <c:v>10+</c:v>
                </c:pt>
              </c:strCache>
            </c:strRef>
          </c:cat>
          <c:val>
            <c:numRef>
              <c:f>'Freq Dist Door Drops'!$O$17:$O$26</c:f>
              <c:numCache>
                <c:formatCode>0.0%</c:formatCode>
                <c:ptCount val="10"/>
                <c:pt idx="0">
                  <c:v>0.78400000000000003</c:v>
                </c:pt>
                <c:pt idx="1">
                  <c:v>0.77300000000000002</c:v>
                </c:pt>
                <c:pt idx="2">
                  <c:v>0.6</c:v>
                </c:pt>
                <c:pt idx="3">
                  <c:v>0.442</c:v>
                </c:pt>
                <c:pt idx="4">
                  <c:v>0.24600000000000002</c:v>
                </c:pt>
                <c:pt idx="5">
                  <c:v>0.157</c:v>
                </c:pt>
                <c:pt idx="6">
                  <c:v>0.105</c:v>
                </c:pt>
                <c:pt idx="7">
                  <c:v>6.3E-2</c:v>
                </c:pt>
                <c:pt idx="8">
                  <c:v>4.5999999999999999E-2</c:v>
                </c:pt>
                <c:pt idx="9">
                  <c:v>3.3000000000000002E-2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4BD-491E-A3FB-4D158215E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671104"/>
        <c:axId val="273671496"/>
      </c:lineChart>
      <c:catAx>
        <c:axId val="27367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671496"/>
        <c:crosses val="autoZero"/>
        <c:auto val="1"/>
        <c:lblAlgn val="ctr"/>
        <c:lblOffset val="100"/>
        <c:noMultiLvlLbl val="0"/>
      </c:catAx>
      <c:valAx>
        <c:axId val="27367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 Audience Reached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67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/>
              <a:t>Frequency Builds for Mail – All Adults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 Dist Door Drops'!$M$16</c:f>
              <c:strCache>
                <c:ptCount val="1"/>
                <c:pt idx="0">
                  <c:v>Direct Mail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'Freq Dist Door Drops'!$L$17:$L$26</c:f>
              <c:strCache>
                <c:ptCount val="10"/>
                <c:pt idx="0">
                  <c:v>1+</c:v>
                </c:pt>
                <c:pt idx="1">
                  <c:v>2+</c:v>
                </c:pt>
                <c:pt idx="2">
                  <c:v>3+</c:v>
                </c:pt>
                <c:pt idx="3">
                  <c:v>4+</c:v>
                </c:pt>
                <c:pt idx="4">
                  <c:v>5+</c:v>
                </c:pt>
                <c:pt idx="5">
                  <c:v>6+</c:v>
                </c:pt>
                <c:pt idx="6">
                  <c:v>7+</c:v>
                </c:pt>
                <c:pt idx="7">
                  <c:v>8+</c:v>
                </c:pt>
                <c:pt idx="8">
                  <c:v>9+</c:v>
                </c:pt>
                <c:pt idx="9">
                  <c:v>10+</c:v>
                </c:pt>
              </c:strCache>
            </c:strRef>
          </c:cat>
          <c:val>
            <c:numRef>
              <c:f>'Freq Dist Door Drops'!$M$17:$M$26</c:f>
              <c:numCache>
                <c:formatCode>0.0%</c:formatCode>
                <c:ptCount val="10"/>
                <c:pt idx="0">
                  <c:v>0.76900000000000002</c:v>
                </c:pt>
                <c:pt idx="1">
                  <c:v>0.72299999999999998</c:v>
                </c:pt>
                <c:pt idx="2">
                  <c:v>0.56799999999999995</c:v>
                </c:pt>
                <c:pt idx="3">
                  <c:v>0.39700000000000002</c:v>
                </c:pt>
                <c:pt idx="4">
                  <c:v>0.161</c:v>
                </c:pt>
                <c:pt idx="5">
                  <c:v>9.3000000000000013E-2</c:v>
                </c:pt>
                <c:pt idx="6">
                  <c:v>5.7000000000000002E-2</c:v>
                </c:pt>
                <c:pt idx="7">
                  <c:v>3.2000000000000001E-2</c:v>
                </c:pt>
                <c:pt idx="8">
                  <c:v>0.02</c:v>
                </c:pt>
                <c:pt idx="9">
                  <c:v>1.1000000000000001E-2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4BD-491E-A3FB-4D158215EA98}"/>
            </c:ext>
          </c:extLst>
        </c:ser>
        <c:ser>
          <c:idx val="1"/>
          <c:order val="1"/>
          <c:tx>
            <c:strRef>
              <c:f>'Freq Dist Door Drops'!$N$16</c:f>
              <c:strCache>
                <c:ptCount val="1"/>
                <c:pt idx="0">
                  <c:v>Door Drop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'Freq Dist Door Drops'!$L$17:$L$26</c:f>
              <c:strCache>
                <c:ptCount val="10"/>
                <c:pt idx="0">
                  <c:v>1+</c:v>
                </c:pt>
                <c:pt idx="1">
                  <c:v>2+</c:v>
                </c:pt>
                <c:pt idx="2">
                  <c:v>3+</c:v>
                </c:pt>
                <c:pt idx="3">
                  <c:v>4+</c:v>
                </c:pt>
                <c:pt idx="4">
                  <c:v>5+</c:v>
                </c:pt>
                <c:pt idx="5">
                  <c:v>6+</c:v>
                </c:pt>
                <c:pt idx="6">
                  <c:v>7+</c:v>
                </c:pt>
                <c:pt idx="7">
                  <c:v>8+</c:v>
                </c:pt>
                <c:pt idx="8">
                  <c:v>9+</c:v>
                </c:pt>
                <c:pt idx="9">
                  <c:v>10+</c:v>
                </c:pt>
              </c:strCache>
            </c:strRef>
          </c:cat>
          <c:val>
            <c:numRef>
              <c:f>'Freq Dist Door Drops'!$N$17:$N$26</c:f>
              <c:numCache>
                <c:formatCode>0.0%</c:formatCode>
                <c:ptCount val="10"/>
                <c:pt idx="0">
                  <c:v>0.50700000000000001</c:v>
                </c:pt>
                <c:pt idx="1">
                  <c:v>0.35399999999999998</c:v>
                </c:pt>
                <c:pt idx="2">
                  <c:v>0.26899999999999996</c:v>
                </c:pt>
                <c:pt idx="3">
                  <c:v>7.6999999999999999E-2</c:v>
                </c:pt>
                <c:pt idx="4">
                  <c:v>2.7000000000000003E-2</c:v>
                </c:pt>
                <c:pt idx="5">
                  <c:v>1.3999999999999999E-2</c:v>
                </c:pt>
                <c:pt idx="6">
                  <c:v>6.0000000000000001E-3</c:v>
                </c:pt>
                <c:pt idx="7">
                  <c:v>3.0000000000000001E-3</c:v>
                </c:pt>
                <c:pt idx="8">
                  <c:v>2E-3</c:v>
                </c:pt>
                <c:pt idx="9">
                  <c:v>1E-3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4BD-491E-A3FB-4D158215EA98}"/>
            </c:ext>
          </c:extLst>
        </c:ser>
        <c:ser>
          <c:idx val="2"/>
          <c:order val="2"/>
          <c:tx>
            <c:strRef>
              <c:f>'Freq Dist Door Drops'!$O$16</c:f>
              <c:strCache>
                <c:ptCount val="1"/>
                <c:pt idx="0">
                  <c:v>Business Mail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'Freq Dist Door Drops'!$L$17:$L$26</c:f>
              <c:strCache>
                <c:ptCount val="10"/>
                <c:pt idx="0">
                  <c:v>1+</c:v>
                </c:pt>
                <c:pt idx="1">
                  <c:v>2+</c:v>
                </c:pt>
                <c:pt idx="2">
                  <c:v>3+</c:v>
                </c:pt>
                <c:pt idx="3">
                  <c:v>4+</c:v>
                </c:pt>
                <c:pt idx="4">
                  <c:v>5+</c:v>
                </c:pt>
                <c:pt idx="5">
                  <c:v>6+</c:v>
                </c:pt>
                <c:pt idx="6">
                  <c:v>7+</c:v>
                </c:pt>
                <c:pt idx="7">
                  <c:v>8+</c:v>
                </c:pt>
                <c:pt idx="8">
                  <c:v>9+</c:v>
                </c:pt>
                <c:pt idx="9">
                  <c:v>10+</c:v>
                </c:pt>
              </c:strCache>
            </c:strRef>
          </c:cat>
          <c:val>
            <c:numRef>
              <c:f>'Freq Dist Door Drops'!$O$17:$O$26</c:f>
              <c:numCache>
                <c:formatCode>0.0%</c:formatCode>
                <c:ptCount val="10"/>
                <c:pt idx="0">
                  <c:v>0.78400000000000003</c:v>
                </c:pt>
                <c:pt idx="1">
                  <c:v>0.77300000000000002</c:v>
                </c:pt>
                <c:pt idx="2">
                  <c:v>0.6</c:v>
                </c:pt>
                <c:pt idx="3">
                  <c:v>0.442</c:v>
                </c:pt>
                <c:pt idx="4">
                  <c:v>0.24600000000000002</c:v>
                </c:pt>
                <c:pt idx="5">
                  <c:v>0.157</c:v>
                </c:pt>
                <c:pt idx="6">
                  <c:v>0.105</c:v>
                </c:pt>
                <c:pt idx="7">
                  <c:v>6.3E-2</c:v>
                </c:pt>
                <c:pt idx="8">
                  <c:v>4.5999999999999999E-2</c:v>
                </c:pt>
                <c:pt idx="9">
                  <c:v>3.3000000000000002E-2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4BD-491E-A3FB-4D158215EA98}"/>
            </c:ext>
          </c:extLst>
        </c:ser>
        <c:ser>
          <c:idx val="3"/>
          <c:order val="3"/>
          <c:tx>
            <c:strRef>
              <c:f>'Freq Dist Door Drops'!$P$16</c:f>
              <c:strCache>
                <c:ptCount val="1"/>
                <c:pt idx="0">
                  <c:v>TV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'Freq Dist Door Drops'!$L$17:$L$26</c:f>
              <c:strCache>
                <c:ptCount val="10"/>
                <c:pt idx="0">
                  <c:v>1+</c:v>
                </c:pt>
                <c:pt idx="1">
                  <c:v>2+</c:v>
                </c:pt>
                <c:pt idx="2">
                  <c:v>3+</c:v>
                </c:pt>
                <c:pt idx="3">
                  <c:v>4+</c:v>
                </c:pt>
                <c:pt idx="4">
                  <c:v>5+</c:v>
                </c:pt>
                <c:pt idx="5">
                  <c:v>6+</c:v>
                </c:pt>
                <c:pt idx="6">
                  <c:v>7+</c:v>
                </c:pt>
                <c:pt idx="7">
                  <c:v>8+</c:v>
                </c:pt>
                <c:pt idx="8">
                  <c:v>9+</c:v>
                </c:pt>
                <c:pt idx="9">
                  <c:v>10+</c:v>
                </c:pt>
              </c:strCache>
            </c:strRef>
          </c:cat>
          <c:val>
            <c:numRef>
              <c:f>'Freq Dist Door Drops'!$P$17:$P$26</c:f>
              <c:numCache>
                <c:formatCode>0.0%</c:formatCode>
                <c:ptCount val="10"/>
                <c:pt idx="0">
                  <c:v>0.73599999999999999</c:v>
                </c:pt>
                <c:pt idx="1">
                  <c:v>0.61099999999999999</c:v>
                </c:pt>
                <c:pt idx="2">
                  <c:v>0.51400000000000001</c:v>
                </c:pt>
                <c:pt idx="3">
                  <c:v>0.435</c:v>
                </c:pt>
                <c:pt idx="4">
                  <c:v>0.37</c:v>
                </c:pt>
                <c:pt idx="5">
                  <c:v>0.316</c:v>
                </c:pt>
                <c:pt idx="6">
                  <c:v>0.27</c:v>
                </c:pt>
                <c:pt idx="7">
                  <c:v>0.23300000000000001</c:v>
                </c:pt>
                <c:pt idx="8">
                  <c:v>0.20100000000000001</c:v>
                </c:pt>
                <c:pt idx="9">
                  <c:v>0.17499999999999999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145-4982-AF0D-80C0256A7F78}"/>
            </c:ext>
          </c:extLst>
        </c:ser>
        <c:ser>
          <c:idx val="4"/>
          <c:order val="4"/>
          <c:tx>
            <c:strRef>
              <c:f>'Freq Dist Door Drops'!$Q$16</c:f>
              <c:strCache>
                <c:ptCount val="1"/>
                <c:pt idx="0">
                  <c:v>Radio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'Freq Dist Door Drops'!$L$17:$L$26</c:f>
              <c:strCache>
                <c:ptCount val="10"/>
                <c:pt idx="0">
                  <c:v>1+</c:v>
                </c:pt>
                <c:pt idx="1">
                  <c:v>2+</c:v>
                </c:pt>
                <c:pt idx="2">
                  <c:v>3+</c:v>
                </c:pt>
                <c:pt idx="3">
                  <c:v>4+</c:v>
                </c:pt>
                <c:pt idx="4">
                  <c:v>5+</c:v>
                </c:pt>
                <c:pt idx="5">
                  <c:v>6+</c:v>
                </c:pt>
                <c:pt idx="6">
                  <c:v>7+</c:v>
                </c:pt>
                <c:pt idx="7">
                  <c:v>8+</c:v>
                </c:pt>
                <c:pt idx="8">
                  <c:v>9+</c:v>
                </c:pt>
                <c:pt idx="9">
                  <c:v>10+</c:v>
                </c:pt>
              </c:strCache>
            </c:strRef>
          </c:cat>
          <c:val>
            <c:numRef>
              <c:f>'Freq Dist Door Drops'!$Q$17:$Q$26</c:f>
              <c:numCache>
                <c:formatCode>0.0%</c:formatCode>
                <c:ptCount val="10"/>
                <c:pt idx="0">
                  <c:v>0.67400000000000004</c:v>
                </c:pt>
                <c:pt idx="1">
                  <c:v>0.55600000000000005</c:v>
                </c:pt>
                <c:pt idx="2">
                  <c:v>0.47100000000000003</c:v>
                </c:pt>
                <c:pt idx="3">
                  <c:v>0.41</c:v>
                </c:pt>
                <c:pt idx="4">
                  <c:v>0.36499999999999999</c:v>
                </c:pt>
                <c:pt idx="5">
                  <c:v>0.33</c:v>
                </c:pt>
                <c:pt idx="6">
                  <c:v>0.30099999999999999</c:v>
                </c:pt>
                <c:pt idx="7">
                  <c:v>0.27600000000000002</c:v>
                </c:pt>
                <c:pt idx="8">
                  <c:v>0.253</c:v>
                </c:pt>
                <c:pt idx="9">
                  <c:v>0.23300000000000001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145-4982-AF0D-80C0256A7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1282168"/>
        <c:axId val="341282560"/>
      </c:lineChart>
      <c:catAx>
        <c:axId val="34128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282560"/>
        <c:crosses val="autoZero"/>
        <c:auto val="1"/>
        <c:lblAlgn val="ctr"/>
        <c:lblOffset val="100"/>
        <c:noMultiLvlLbl val="0"/>
      </c:catAx>
      <c:valAx>
        <c:axId val="34128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 Audience Reached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28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/>
              <a:t>Frequency Builds for Ad</a:t>
            </a:r>
            <a:r>
              <a:rPr lang="en-GB" sz="2000" baseline="0" dirty="0"/>
              <a:t> Mail: Millennials</a:t>
            </a:r>
            <a:endParaRPr lang="en-GB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'Freq Dist Door Drops'!$M$16</c:f>
              <c:strCache>
                <c:ptCount val="1"/>
                <c:pt idx="0">
                  <c:v>Direct Mail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'Freq Dist Door Drops'!$L$17:$L$26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10+</c:v>
                </c:pt>
              </c:strCache>
            </c:strRef>
          </c:cat>
          <c:val>
            <c:numRef>
              <c:f>'Freq Dist Door Drops'!$M$17:$M$26</c:f>
              <c:numCache>
                <c:formatCode>###,###,###,###,##0.0############</c:formatCode>
                <c:ptCount val="10"/>
                <c:pt idx="0">
                  <c:v>68</c:v>
                </c:pt>
                <c:pt idx="1">
                  <c:v>63.9</c:v>
                </c:pt>
                <c:pt idx="2">
                  <c:v>50</c:v>
                </c:pt>
                <c:pt idx="3">
                  <c:v>34.700000000000003</c:v>
                </c:pt>
                <c:pt idx="4">
                  <c:v>14</c:v>
                </c:pt>
                <c:pt idx="5">
                  <c:v>7.9</c:v>
                </c:pt>
                <c:pt idx="6">
                  <c:v>4.8</c:v>
                </c:pt>
                <c:pt idx="7">
                  <c:v>2.7</c:v>
                </c:pt>
                <c:pt idx="8">
                  <c:v>1.7</c:v>
                </c:pt>
                <c:pt idx="9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4BD-491E-A3FB-4D158215EA98}"/>
            </c:ext>
          </c:extLst>
        </c:ser>
        <c:ser>
          <c:idx val="1"/>
          <c:order val="1"/>
          <c:tx>
            <c:strRef>
              <c:f>'Freq Dist Door Drops'!$N$16</c:f>
              <c:strCache>
                <c:ptCount val="1"/>
                <c:pt idx="0">
                  <c:v>Door Drop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'Freq Dist Door Drops'!$L$17:$L$26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10+</c:v>
                </c:pt>
              </c:strCache>
            </c:strRef>
          </c:cat>
          <c:val>
            <c:numRef>
              <c:f>'Freq Dist Door Drops'!$N$17:$N$26</c:f>
              <c:numCache>
                <c:formatCode>###,###,###,###,##0.0############</c:formatCode>
                <c:ptCount val="10"/>
                <c:pt idx="0">
                  <c:v>38.9</c:v>
                </c:pt>
                <c:pt idx="1">
                  <c:v>27.6</c:v>
                </c:pt>
                <c:pt idx="2">
                  <c:v>20.6</c:v>
                </c:pt>
                <c:pt idx="3">
                  <c:v>6</c:v>
                </c:pt>
                <c:pt idx="4">
                  <c:v>2.1</c:v>
                </c:pt>
                <c:pt idx="5">
                  <c:v>1.1000000000000001</c:v>
                </c:pt>
                <c:pt idx="6">
                  <c:v>0.4</c:v>
                </c:pt>
                <c:pt idx="7">
                  <c:v>0.2</c:v>
                </c:pt>
                <c:pt idx="8">
                  <c:v>0.1</c:v>
                </c:pt>
                <c:pt idx="9">
                  <c:v>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4BD-491E-A3FB-4D158215EA98}"/>
            </c:ext>
          </c:extLst>
        </c:ser>
        <c:ser>
          <c:idx val="2"/>
          <c:order val="2"/>
          <c:tx>
            <c:strRef>
              <c:f>'Freq Dist Door Drops'!#REF!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'Freq Dist Door Drops'!$L$17:$L$26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10+</c:v>
                </c:pt>
              </c:strCache>
            </c:strRef>
          </c:cat>
          <c:val>
            <c:numRef>
              <c:f>'Freq Dist Door Drops'!#REF!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4BD-491E-A3FB-4D158215E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6903480"/>
        <c:axId val="341283736"/>
      </c:lineChart>
      <c:catAx>
        <c:axId val="33690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283736"/>
        <c:crosses val="autoZero"/>
        <c:auto val="1"/>
        <c:lblAlgn val="ctr"/>
        <c:lblOffset val="100"/>
        <c:noMultiLvlLbl val="0"/>
      </c:catAx>
      <c:valAx>
        <c:axId val="34128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 Audience Reached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,###,###,###,##0.0############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903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564107962872038"/>
          <c:y val="0.91788801268011022"/>
          <c:w val="0.3210536171624111"/>
          <c:h val="6.5521595812776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bg2"/>
                </a:solidFill>
              </a:rPr>
              <a:t>Addressed Mail Campaign Reach - All Adults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1 Mailing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'Target- All Adults (15+)=Al..'!$C$17:$C$26</c:f>
              <c:strCache>
                <c:ptCount val="10"/>
                <c:pt idx="0">
                  <c:v>5.00%</c:v>
                </c:pt>
                <c:pt idx="1">
                  <c:v>10.00%</c:v>
                </c:pt>
                <c:pt idx="2">
                  <c:v>15.00%</c:v>
                </c:pt>
                <c:pt idx="3">
                  <c:v>20.00%</c:v>
                </c:pt>
                <c:pt idx="4">
                  <c:v>25.00%</c:v>
                </c:pt>
                <c:pt idx="5">
                  <c:v>30.00%</c:v>
                </c:pt>
                <c:pt idx="6">
                  <c:v>35.00%</c:v>
                </c:pt>
                <c:pt idx="7">
                  <c:v>40.00%</c:v>
                </c:pt>
                <c:pt idx="8">
                  <c:v>45.00%</c:v>
                </c:pt>
                <c:pt idx="9">
                  <c:v>50.00%</c:v>
                </c:pt>
              </c:strCache>
            </c:strRef>
          </c:cat>
          <c:val>
            <c:numRef>
              <c:f>'Target- All Adults (15+)=Al..'!$H$17:$H$26</c:f>
              <c:numCache>
                <c:formatCode>###,###,###,###,##0.0############</c:formatCode>
                <c:ptCount val="10"/>
                <c:pt idx="0">
                  <c:v>5.89</c:v>
                </c:pt>
                <c:pt idx="1">
                  <c:v>11.78</c:v>
                </c:pt>
                <c:pt idx="2">
                  <c:v>17.670000000000002</c:v>
                </c:pt>
                <c:pt idx="3">
                  <c:v>23.56</c:v>
                </c:pt>
                <c:pt idx="4">
                  <c:v>29.45</c:v>
                </c:pt>
                <c:pt idx="5">
                  <c:v>35.35</c:v>
                </c:pt>
                <c:pt idx="6">
                  <c:v>41.24</c:v>
                </c:pt>
                <c:pt idx="7">
                  <c:v>47.13</c:v>
                </c:pt>
                <c:pt idx="8">
                  <c:v>53.02</c:v>
                </c:pt>
                <c:pt idx="9">
                  <c:v>58.91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CD6-44F7-8A99-D0E99E92F13F}"/>
            </c:ext>
          </c:extLst>
        </c:ser>
        <c:ser>
          <c:idx val="1"/>
          <c:order val="1"/>
          <c:tx>
            <c:v>2 Mailings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'Target- All Adults (15+)=Al (2)'!$H$17:$H$26</c:f>
              <c:numCache>
                <c:formatCode>###,###,###,###,##0.0############</c:formatCode>
                <c:ptCount val="10"/>
                <c:pt idx="0">
                  <c:v>7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55.99</c:v>
                </c:pt>
                <c:pt idx="8">
                  <c:v>62.99</c:v>
                </c:pt>
                <c:pt idx="9">
                  <c:v>69.989999999999995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BCD6-44F7-8A99-D0E99E92F13F}"/>
            </c:ext>
          </c:extLst>
        </c:ser>
        <c:ser>
          <c:idx val="2"/>
          <c:order val="2"/>
          <c:tx>
            <c:v>3 Mailings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'Target- All Adults (15+)=Al (3)'!$H$17:$H$26</c:f>
              <c:numCache>
                <c:formatCode>###,###,###,###,##0.0############</c:formatCode>
                <c:ptCount val="10"/>
                <c:pt idx="0">
                  <c:v>7.32</c:v>
                </c:pt>
                <c:pt idx="1">
                  <c:v>14.64</c:v>
                </c:pt>
                <c:pt idx="2">
                  <c:v>21.95</c:v>
                </c:pt>
                <c:pt idx="3">
                  <c:v>29.27</c:v>
                </c:pt>
                <c:pt idx="4">
                  <c:v>36.590000000000003</c:v>
                </c:pt>
                <c:pt idx="5">
                  <c:v>43.91</c:v>
                </c:pt>
                <c:pt idx="6">
                  <c:v>51.22</c:v>
                </c:pt>
                <c:pt idx="7">
                  <c:v>58.54</c:v>
                </c:pt>
                <c:pt idx="8">
                  <c:v>65.86</c:v>
                </c:pt>
                <c:pt idx="9">
                  <c:v>73.180000000000007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BCD6-44F7-8A99-D0E99E92F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1284520"/>
        <c:axId val="341284912"/>
      </c:lineChart>
      <c:catAx>
        <c:axId val="341284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bg2"/>
                    </a:solidFill>
                  </a:rPr>
                  <a:t>% Audience Targeted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284912"/>
        <c:crosses val="autoZero"/>
        <c:auto val="1"/>
        <c:lblAlgn val="ctr"/>
        <c:lblOffset val="100"/>
        <c:noMultiLvlLbl val="0"/>
      </c:catAx>
      <c:valAx>
        <c:axId val="341284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>
                    <a:solidFill>
                      <a:schemeClr val="bg2"/>
                    </a:solidFill>
                  </a:rPr>
                  <a:t>% Audience Reached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,###,###,###,##0.0############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28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63727658952099E-2"/>
          <c:y val="0.23175468033003793"/>
          <c:w val="0.90080497384960034"/>
          <c:h val="0.62952354072261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400 TV GRPs / TVRs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Frequency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BD-4A77-954E-576D78F7A3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400 TV GRPS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Frequency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BD-4A77-954E-576D78F7A3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400 TV + 50 DM GRPs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Frequency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6BD-4A77-954E-576D78F7A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285696"/>
        <c:axId val="340709336"/>
      </c:barChart>
      <c:catAx>
        <c:axId val="34128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09336"/>
        <c:crosses val="autoZero"/>
        <c:auto val="1"/>
        <c:lblAlgn val="ctr"/>
        <c:lblOffset val="100"/>
        <c:noMultiLvlLbl val="0"/>
      </c:catAx>
      <c:valAx>
        <c:axId val="340709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28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400 TV GRPs / TVRs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Reach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36-41DE-8963-D57F84DEDE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450 TV GRPS / TVRs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Reach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36-41DE-8963-D57F84DEDE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400 TV + 50 DM GRPs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Reach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36-41DE-8963-D57F84DED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0710120"/>
        <c:axId val="340710512"/>
      </c:barChart>
      <c:catAx>
        <c:axId val="340710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10512"/>
        <c:crosses val="autoZero"/>
        <c:auto val="1"/>
        <c:lblAlgn val="ctr"/>
        <c:lblOffset val="100"/>
        <c:noMultiLvlLbl val="0"/>
      </c:catAx>
      <c:valAx>
        <c:axId val="34071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10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Frequency</a:t>
            </a:r>
            <a:r>
              <a:rPr lang="en-GB" sz="1400" baseline="0" dirty="0">
                <a:solidFill>
                  <a:schemeClr val="bg2">
                    <a:lumMod val="75000"/>
                  </a:schemeClr>
                </a:solidFill>
              </a:rPr>
              <a:t> distribution of audience reached</a:t>
            </a:r>
          </a:p>
          <a:p>
            <a:pPr>
              <a:defRPr/>
            </a:pPr>
            <a:r>
              <a:rPr lang="en-GB" sz="1400" baseline="0" dirty="0">
                <a:solidFill>
                  <a:schemeClr val="bg2">
                    <a:lumMod val="75000"/>
                  </a:schemeClr>
                </a:solidFill>
              </a:rPr>
              <a:t>% exposed at least 1, 2, 3+</a:t>
            </a:r>
            <a:endParaRPr lang="en-GB" sz="1400" dirty="0">
              <a:solidFill>
                <a:schemeClr val="bg2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'Target- All Adults (15+)=Al..'!$L$162</c:f>
              <c:strCache>
                <c:ptCount val="1"/>
                <c:pt idx="0">
                  <c:v>Direct Mail: 50 GRPs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'Target- All Adults (15+)=Al..'!$K$163:$K$172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10+</c:v>
                </c:pt>
              </c:strCache>
            </c:strRef>
          </c:cat>
          <c:val>
            <c:numRef>
              <c:f>'Target- All Adults (15+)=Al..'!$L$163:$L$172</c:f>
              <c:numCache>
                <c:formatCode>0%</c:formatCode>
                <c:ptCount val="10"/>
                <c:pt idx="0">
                  <c:v>0.2946428571428571</c:v>
                </c:pt>
                <c:pt idx="1">
                  <c:v>0.26428571428571429</c:v>
                </c:pt>
                <c:pt idx="2">
                  <c:v>0.19107142857142853</c:v>
                </c:pt>
                <c:pt idx="3">
                  <c:v>0.12678571428571425</c:v>
                </c:pt>
                <c:pt idx="4">
                  <c:v>5.1785714285714275E-2</c:v>
                </c:pt>
                <c:pt idx="5">
                  <c:v>3.0357142857142853E-2</c:v>
                </c:pt>
                <c:pt idx="6">
                  <c:v>1.9642857142857142E-2</c:v>
                </c:pt>
                <c:pt idx="7">
                  <c:v>1.0714285714285713E-2</c:v>
                </c:pt>
                <c:pt idx="8">
                  <c:v>7.1428571428571426E-3</c:v>
                </c:pt>
                <c:pt idx="9">
                  <c:v>3.5714285714285713E-3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804-40CA-A507-5EC30F58E4D9}"/>
            </c:ext>
          </c:extLst>
        </c:ser>
        <c:ser>
          <c:idx val="1"/>
          <c:order val="1"/>
          <c:tx>
            <c:strRef>
              <c:f>'Target- All Adults (15+)=Al..'!$M$162</c:f>
              <c:strCache>
                <c:ptCount val="1"/>
                <c:pt idx="0">
                  <c:v>TV 450 GRPs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'Target- All Adults (15+)=Al..'!$K$163:$K$172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10+</c:v>
                </c:pt>
              </c:strCache>
            </c:strRef>
          </c:cat>
          <c:val>
            <c:numRef>
              <c:f>'Target- All Adults (15+)=Al..'!$M$163:$M$172</c:f>
              <c:numCache>
                <c:formatCode>0%</c:formatCode>
                <c:ptCount val="10"/>
                <c:pt idx="0">
                  <c:v>0.19955898566703423</c:v>
                </c:pt>
                <c:pt idx="1">
                  <c:v>0.16345093715545755</c:v>
                </c:pt>
                <c:pt idx="2">
                  <c:v>0.13533627342888646</c:v>
                </c:pt>
                <c:pt idx="3">
                  <c:v>0.11300992282249174</c:v>
                </c:pt>
                <c:pt idx="4">
                  <c:v>9.4542447629547971E-2</c:v>
                </c:pt>
                <c:pt idx="5">
                  <c:v>7.9382579933847869E-2</c:v>
                </c:pt>
                <c:pt idx="6">
                  <c:v>6.725468577728777E-2</c:v>
                </c:pt>
                <c:pt idx="7">
                  <c:v>5.7056229327453148E-2</c:v>
                </c:pt>
                <c:pt idx="8">
                  <c:v>4.8787210584343994E-2</c:v>
                </c:pt>
                <c:pt idx="9">
                  <c:v>4.1620727673649396E-2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804-40CA-A507-5EC30F58E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0711296"/>
        <c:axId val="340711688"/>
      </c:lineChart>
      <c:catAx>
        <c:axId val="34071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9808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11688"/>
        <c:crosses val="autoZero"/>
        <c:auto val="1"/>
        <c:lblAlgn val="ctr"/>
        <c:lblOffset val="100"/>
        <c:noMultiLvlLbl val="0"/>
      </c:catAx>
      <c:valAx>
        <c:axId val="340711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71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63727658952099E-2"/>
          <c:y val="0.23175468033003793"/>
          <c:w val="0.90080497384960034"/>
          <c:h val="0.62952354072261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400 TV GRPs / TVRs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Frequency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BD-4A77-954E-576D78F7A3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400 TV GRPS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Frequency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BD-4A77-954E-576D78F7A3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400 TV + 50 DM GRPs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Frequency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6BD-4A77-954E-576D78F7A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672672"/>
        <c:axId val="273671888"/>
      </c:barChart>
      <c:catAx>
        <c:axId val="27367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671888"/>
        <c:crosses val="autoZero"/>
        <c:auto val="1"/>
        <c:lblAlgn val="ctr"/>
        <c:lblOffset val="100"/>
        <c:noMultiLvlLbl val="0"/>
      </c:catAx>
      <c:valAx>
        <c:axId val="27367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67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400 TV GRPs / TVRs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Reach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36-41DE-8963-D57F84DEDE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450 TV GRPS / TVRs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Reach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36-41DE-8963-D57F84DEDE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400 TV + 50 DM GRPs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Reach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36-41DE-8963-D57F84DED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990248"/>
        <c:axId val="320990640"/>
      </c:barChart>
      <c:catAx>
        <c:axId val="32099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990640"/>
        <c:crosses val="autoZero"/>
        <c:auto val="1"/>
        <c:lblAlgn val="ctr"/>
        <c:lblOffset val="100"/>
        <c:noMultiLvlLbl val="0"/>
      </c:catAx>
      <c:valAx>
        <c:axId val="32099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99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70022-0DCA-4852-A2F1-D7E6713C31B8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75FE9-55E2-4553-8715-99564F69D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36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037C-4AC0-4326-9C23-3B84CA4BF215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1C07-D162-4310-B35B-97F36B8B4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0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D6A75-7FE8-4076-8A1D-451B028FA8F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91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D7F3C-E0CC-49F5-A58B-28777418DA6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63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4704"/>
            <a:ext cx="10363200" cy="136815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04864"/>
            <a:ext cx="10363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17CC-6C78-4BD9-905F-FEAD471F6E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705242" y="0"/>
            <a:ext cx="3486758" cy="68667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67200" cy="6858000"/>
          </a:xfrm>
          <a:prstGeom prst="rect">
            <a:avLst/>
          </a:prstGeom>
          <a:solidFill>
            <a:srgbClr val="A4C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046421" y="611310"/>
            <a:ext cx="280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93275" y="2250830"/>
            <a:ext cx="7285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085752" y="557076"/>
            <a:ext cx="2725737" cy="3692525"/>
          </a:xfrm>
        </p:spPr>
        <p:txBody>
          <a:bodyPr>
            <a:normAutofit/>
          </a:bodyPr>
          <a:lstStyle>
            <a:lvl1pPr marL="0" indent="0" algn="r">
              <a:buNone/>
              <a:defRPr sz="4000" baseline="0">
                <a:solidFill>
                  <a:schemeClr val="bg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defRPr>
            </a:lvl1pPr>
          </a:lstStyle>
          <a:p>
            <a:pPr lvl="0"/>
            <a:r>
              <a:rPr lang="en-US" dirty="0"/>
              <a:t>Enter key fact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139440" y="6496595"/>
            <a:ext cx="31699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2">
                    <a:lumMod val="7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Source:</a:t>
            </a:r>
            <a:r>
              <a:rPr lang="en-GB" sz="1050" baseline="0" dirty="0">
                <a:solidFill>
                  <a:schemeClr val="bg2">
                    <a:lumMod val="7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en-GB" sz="1050" dirty="0">
                <a:solidFill>
                  <a:schemeClr val="bg2">
                    <a:lumMod val="7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TouchPoints</a:t>
            </a:r>
            <a:r>
              <a:rPr lang="en-GB" sz="1050" baseline="0" dirty="0">
                <a:solidFill>
                  <a:schemeClr val="bg2">
                    <a:lumMod val="7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2018</a:t>
            </a:r>
            <a:endParaRPr lang="en-GB" sz="1050" dirty="0">
              <a:solidFill>
                <a:schemeClr val="bg2">
                  <a:lumMod val="75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1159200" y="2145600"/>
            <a:ext cx="7131600" cy="320446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0D46A92-CBDA-4968-84E6-AA0AD52F1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799" y="5563857"/>
            <a:ext cx="801544" cy="8015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5509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8793"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169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825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8793"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181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</a:t>
            </a:r>
            <a:r>
              <a:rPr lang="en-US" sz="1000" dirty="0" err="1">
                <a:solidFill>
                  <a:schemeClr val="tx1"/>
                </a:solidFill>
              </a:rPr>
              <a:t>JICMail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506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777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870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601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86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870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049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870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23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JICMAIL</a:t>
            </a:r>
          </a:p>
        </p:txBody>
      </p:sp>
    </p:spTree>
    <p:extLst>
      <p:ext uri="{BB962C8B-B14F-4D97-AF65-F5344CB8AC3E}">
        <p14:creationId xmlns:p14="http://schemas.microsoft.com/office/powerpoint/2010/main" val="196519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8705242" y="0"/>
            <a:ext cx="3486758" cy="68667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67200" cy="6858000"/>
          </a:xfrm>
          <a:prstGeom prst="rect">
            <a:avLst/>
          </a:prstGeom>
          <a:solidFill>
            <a:srgbClr val="A4C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046421" y="611310"/>
            <a:ext cx="280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93275" y="2250830"/>
            <a:ext cx="7285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085752" y="557076"/>
            <a:ext cx="2725737" cy="3692525"/>
          </a:xfrm>
        </p:spPr>
        <p:txBody>
          <a:bodyPr>
            <a:normAutofit/>
          </a:bodyPr>
          <a:lstStyle>
            <a:lvl1pPr marL="0" indent="0" algn="r">
              <a:buNone/>
              <a:defRPr sz="4000" baseline="0">
                <a:solidFill>
                  <a:schemeClr val="bg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defRPr>
            </a:lvl1pPr>
          </a:lstStyle>
          <a:p>
            <a:pPr lvl="0"/>
            <a:r>
              <a:rPr lang="en-US" dirty="0"/>
              <a:t>Enter key fact</a:t>
            </a:r>
            <a:endParaRPr lang="en-GB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139440" y="6496595"/>
            <a:ext cx="31699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2">
                    <a:lumMod val="7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Source:</a:t>
            </a:r>
            <a:r>
              <a:rPr lang="en-GB" sz="1050" baseline="0" dirty="0">
                <a:solidFill>
                  <a:schemeClr val="bg2">
                    <a:lumMod val="7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en-GB" sz="1050" dirty="0">
                <a:solidFill>
                  <a:schemeClr val="bg2">
                    <a:lumMod val="7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TouchPoints</a:t>
            </a:r>
            <a:r>
              <a:rPr lang="en-GB" sz="1050" baseline="0" dirty="0">
                <a:solidFill>
                  <a:schemeClr val="bg2">
                    <a:lumMod val="7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2018</a:t>
            </a:r>
            <a:endParaRPr lang="en-GB" sz="1050" dirty="0">
              <a:solidFill>
                <a:schemeClr val="bg2">
                  <a:lumMod val="75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4"/>
          </p:nvPr>
        </p:nvSpPr>
        <p:spPr>
          <a:xfrm>
            <a:off x="1159200" y="2145600"/>
            <a:ext cx="7131600" cy="320446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AD0C0CD-812E-462C-A937-0196227659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799" y="5563857"/>
            <a:ext cx="801544" cy="8015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5439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737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8793"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603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8793"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723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687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8793"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5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4704"/>
            <a:ext cx="10363200" cy="1368153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04864"/>
            <a:ext cx="10363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541275917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401130071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171526432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table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975725" y="0"/>
            <a:ext cx="3216275" cy="6858000"/>
          </a:xfrm>
          <a:solidFill>
            <a:schemeClr val="accent2"/>
          </a:solidFill>
        </p:spPr>
        <p:txBody>
          <a:bodyPr anchor="ctr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02572"/>
            <a:ext cx="900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208317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20336" y="1557338"/>
            <a:ext cx="2808312" cy="439261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table supporting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123806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749770024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tab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975725" y="0"/>
            <a:ext cx="3216275" cy="6858000"/>
          </a:xfr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208317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20336" y="1557338"/>
            <a:ext cx="2808312" cy="439261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table supporting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123806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7765516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JICMAIL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tab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975725" y="0"/>
            <a:ext cx="3216275" cy="6858000"/>
          </a:xfr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208317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20336" y="1557338"/>
            <a:ext cx="2808312" cy="439261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table supporting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123806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216913571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tab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975725" y="0"/>
            <a:ext cx="3216275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208317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20336" y="1557338"/>
            <a:ext cx="2808312" cy="439261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table supporting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123806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284374394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57622153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181675908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Chart/tab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1784632" y="0"/>
            <a:ext cx="407368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84630" y="6492875"/>
            <a:ext cx="407370" cy="35708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681391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448800" y="1557338"/>
            <a:ext cx="2335831" cy="4392612"/>
          </a:xfrm>
        </p:spPr>
        <p:txBody>
          <a:bodyPr anchor="b">
            <a:normAutofit/>
          </a:bodyPr>
          <a:lstStyle>
            <a:lvl1pPr algn="r">
              <a:defRPr sz="1800" b="1">
                <a:solidFill>
                  <a:schemeClr val="bg1"/>
                </a:solidFill>
              </a:defRPr>
            </a:lvl1pPr>
            <a:lvl2pPr algn="r">
              <a:defRPr sz="1800" b="1">
                <a:solidFill>
                  <a:schemeClr val="bg1"/>
                </a:solidFill>
              </a:defRPr>
            </a:lvl2pPr>
            <a:lvl3pPr algn="r">
              <a:defRPr sz="1800" b="1">
                <a:solidFill>
                  <a:schemeClr val="bg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table supporting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860800" y="6484833"/>
            <a:ext cx="7923830" cy="373167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25205294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870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750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8793"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6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JICMAIL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JICMAIL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JICMAIL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JICMAIL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hit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396044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17CC-6C78-4BD9-905F-FEAD471F6E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49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49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4995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37407903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4448090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49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2195632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36026460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49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75106766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4995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9557586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17CC-6C78-4BD9-905F-FEAD471F6E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/>
                </a:solidFill>
              </a:rPr>
              <a:t>© JICMAIL</a:t>
            </a:r>
          </a:p>
        </p:txBody>
      </p:sp>
    </p:spTree>
    <p:extLst>
      <p:ext uri="{BB962C8B-B14F-4D97-AF65-F5344CB8AC3E}">
        <p14:creationId xmlns:p14="http://schemas.microsoft.com/office/powerpoint/2010/main" val="351991173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6505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3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7698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4113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5096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/>
                </a:solidFill>
              </a:rPr>
              <a:t>© JICMAIL</a:t>
            </a:r>
          </a:p>
        </p:txBody>
      </p:sp>
    </p:spTree>
    <p:extLst>
      <p:ext uri="{BB962C8B-B14F-4D97-AF65-F5344CB8AC3E}">
        <p14:creationId xmlns:p14="http://schemas.microsoft.com/office/powerpoint/2010/main" val="292566864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9054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49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9050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4547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17CC-6C78-4BD9-905F-FEAD471F6E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49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5216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4995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5209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4704"/>
            <a:ext cx="10363200" cy="1368153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04864"/>
            <a:ext cx="10363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4833"/>
            <a:ext cx="386080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756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73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000000"/>
                </a:solidFill>
              </a:rPr>
              <a:t>© JICMAIL</a:t>
            </a:r>
          </a:p>
        </p:txBody>
      </p:sp>
    </p:spTree>
    <p:extLst>
      <p:ext uri="{BB962C8B-B14F-4D97-AF65-F5344CB8AC3E}">
        <p14:creationId xmlns:p14="http://schemas.microsoft.com/office/powerpoint/2010/main" val="265794502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4833"/>
            <a:ext cx="3860800" cy="373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6595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table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975725" y="0"/>
            <a:ext cx="3216275" cy="6858000"/>
          </a:xfrm>
          <a:solidFill>
            <a:schemeClr val="accent2"/>
          </a:solidFill>
        </p:spPr>
        <p:txBody>
          <a:bodyPr anchor="ctr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02573"/>
            <a:ext cx="3860800" cy="355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208317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20336" y="1557338"/>
            <a:ext cx="2808312" cy="439261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table supporting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015880" y="6492875"/>
            <a:ext cx="3959845" cy="365125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29123913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tab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975725" y="0"/>
            <a:ext cx="3216275" cy="6858000"/>
          </a:xfr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208317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20336" y="1557338"/>
            <a:ext cx="2808312" cy="439261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table supporting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015880" y="6492875"/>
            <a:ext cx="3959845" cy="365125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76124681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tab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975725" y="0"/>
            <a:ext cx="3216275" cy="6858000"/>
          </a:xfr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208317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20336" y="1557338"/>
            <a:ext cx="2808312" cy="439261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table supporting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015880" y="6492875"/>
            <a:ext cx="3959845" cy="365125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96374140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tab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975725" y="0"/>
            <a:ext cx="3216275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208317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20336" y="1557338"/>
            <a:ext cx="2808312" cy="4392612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table supporting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015880" y="6492875"/>
            <a:ext cx="3959845" cy="365125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81532049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hart/tab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1784632" y="0"/>
            <a:ext cx="407368" cy="6858000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84630" y="6492875"/>
            <a:ext cx="40737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767408" y="1556792"/>
            <a:ext cx="8681391" cy="4392488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en-US"/>
              <a:t>Click to insert chart or table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448800" y="1557338"/>
            <a:ext cx="2335831" cy="4392612"/>
          </a:xfrm>
        </p:spPr>
        <p:txBody>
          <a:bodyPr anchor="b">
            <a:normAutofit/>
          </a:bodyPr>
          <a:lstStyle>
            <a:lvl1pPr algn="r">
              <a:defRPr sz="1800" b="1">
                <a:solidFill>
                  <a:schemeClr val="bg1"/>
                </a:solidFill>
              </a:defRPr>
            </a:lvl1pPr>
            <a:lvl2pPr algn="r">
              <a:defRPr sz="1800" b="1">
                <a:solidFill>
                  <a:schemeClr val="bg1"/>
                </a:solidFill>
              </a:defRPr>
            </a:lvl2pPr>
            <a:lvl3pPr algn="r">
              <a:defRPr sz="1800" b="1">
                <a:solidFill>
                  <a:schemeClr val="bg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table supporting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860800" y="6484833"/>
            <a:ext cx="7923830" cy="365125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8946730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17CC-6C78-4BD9-905F-FEAD471F6E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1229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8906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9688494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802423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/>
                </a:solidFill>
              </a:rPr>
              <a:t>© JICMAIL</a:t>
            </a:r>
          </a:p>
        </p:txBody>
      </p:sp>
    </p:spTree>
    <p:extLst>
      <p:ext uri="{BB962C8B-B14F-4D97-AF65-F5344CB8AC3E}">
        <p14:creationId xmlns:p14="http://schemas.microsoft.com/office/powerpoint/2010/main" val="92270585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94783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49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6044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0766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49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1059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4995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5027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7419761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/>
                </a:solidFill>
              </a:rPr>
              <a:t>© JICMAIL</a:t>
            </a:r>
          </a:p>
        </p:txBody>
      </p:sp>
    </p:spTree>
    <p:extLst>
      <p:ext uri="{BB962C8B-B14F-4D97-AF65-F5344CB8AC3E}">
        <p14:creationId xmlns:p14="http://schemas.microsoft.com/office/powerpoint/2010/main" val="3195316429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9386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5155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9948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55140620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109640215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00777838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85522892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53344730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3645122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 -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80D7EC-8D19-47F7-91F1-69EDB4C8A2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BB8BDF-4417-4903-9B02-A098C29CE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799" y="5563857"/>
            <a:ext cx="801544" cy="8015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850258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JICMAIL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90009660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908674756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413902466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730624230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059764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3932712" y="6499856"/>
            <a:ext cx="7851920" cy="305794"/>
          </a:xfrm>
        </p:spPr>
        <p:txBody>
          <a:bodyPr anchor="b"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332793973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0599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</a:t>
            </a:r>
            <a:r>
              <a:rPr lang="en-US" sz="1000" dirty="0" err="1">
                <a:solidFill>
                  <a:schemeClr val="tx1"/>
                </a:solidFill>
              </a:rPr>
              <a:t>JICMail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594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00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1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705242" y="0"/>
            <a:ext cx="3486758" cy="68667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>
            <a:normAutofit/>
          </a:bodyPr>
          <a:lstStyle>
            <a:lvl1pPr>
              <a:defRPr sz="44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67200" cy="6858000"/>
          </a:xfrm>
          <a:prstGeom prst="rect">
            <a:avLst/>
          </a:prstGeom>
          <a:solidFill>
            <a:srgbClr val="A4C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085752" y="557076"/>
            <a:ext cx="2725737" cy="3692525"/>
          </a:xfrm>
        </p:spPr>
        <p:txBody>
          <a:bodyPr>
            <a:normAutofit/>
          </a:bodyPr>
          <a:lstStyle>
            <a:lvl1pPr marL="0" indent="0" algn="r">
              <a:buNone/>
              <a:defRPr sz="4000" baseline="0">
                <a:solidFill>
                  <a:schemeClr val="bg1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defRPr>
            </a:lvl1pPr>
          </a:lstStyle>
          <a:p>
            <a:pPr lvl="0"/>
            <a:r>
              <a:rPr lang="en-US" dirty="0"/>
              <a:t>Enter key fact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139440" y="6496595"/>
            <a:ext cx="31699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2">
                    <a:lumMod val="7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Source:</a:t>
            </a:r>
            <a:r>
              <a:rPr lang="en-GB" sz="1050" baseline="0" dirty="0">
                <a:solidFill>
                  <a:schemeClr val="bg2">
                    <a:lumMod val="7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en-GB" sz="1050" dirty="0">
                <a:solidFill>
                  <a:schemeClr val="bg2">
                    <a:lumMod val="7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TouchPoints</a:t>
            </a:r>
            <a:r>
              <a:rPr lang="en-GB" sz="1050" baseline="0" dirty="0">
                <a:solidFill>
                  <a:schemeClr val="bg2">
                    <a:lumMod val="7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2018</a:t>
            </a:r>
            <a:endParaRPr lang="en-GB" sz="1050" dirty="0">
              <a:solidFill>
                <a:schemeClr val="bg2">
                  <a:lumMod val="75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159200" y="2145600"/>
            <a:ext cx="7131600" cy="320446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F9CB08-6881-4B68-B32A-F4CF76F88B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0799" y="5563857"/>
            <a:ext cx="801544" cy="8015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3041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861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</a:t>
            </a:r>
            <a:r>
              <a:rPr lang="en-US" sz="1000" dirty="0" err="1">
                <a:solidFill>
                  <a:schemeClr val="tx1"/>
                </a:solidFill>
              </a:rPr>
              <a:t>JICMail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068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544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870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77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08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870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656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870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05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92211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196752"/>
            <a:ext cx="11089232" cy="4929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EB0F2-648F-F340-8077-1363C8DB63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/>
                </a:solidFill>
              </a:rPr>
              <a:t>© </a:t>
            </a:r>
            <a:r>
              <a:rPr lang="en-US" sz="1000" dirty="0" err="1">
                <a:solidFill>
                  <a:schemeClr val="tx1"/>
                </a:solidFill>
              </a:rPr>
              <a:t>JICMail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84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73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8793"/>
          <a:stretch/>
        </p:blipFill>
        <p:spPr>
          <a:xfrm>
            <a:off x="0" y="1"/>
            <a:ext cx="12192000" cy="6849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692696"/>
            <a:ext cx="103632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132856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5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90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90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632" y="6492875"/>
            <a:ext cx="407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5"/>
          <p:cNvSpPr txBox="1">
            <a:spLocks/>
          </p:cNvSpPr>
          <p:nvPr userDrawn="1"/>
        </p:nvSpPr>
        <p:spPr>
          <a:xfrm>
            <a:off x="3932712" y="6499856"/>
            <a:ext cx="7851920" cy="3057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.AppleSystemUIFont" charset="-120"/>
              <a:buNone/>
              <a:tabLst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ct val="20000"/>
              </a:spcBef>
              <a:buFont typeface=".AppleSystemUIFont" charset="-120"/>
              <a:buChar char="*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spcBef>
                <a:spcPct val="20000"/>
              </a:spcBef>
              <a:buFont typeface=".AppleSystemUIFont" charset="-120"/>
              <a:buChar char="*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2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1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20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9" r:id="rId3"/>
    <p:sldLayoutId id="2147483659" r:id="rId4"/>
    <p:sldLayoutId id="2147483660" r:id="rId5"/>
    <p:sldLayoutId id="2147483661" r:id="rId6"/>
    <p:sldLayoutId id="2147483694" r:id="rId7"/>
    <p:sldLayoutId id="2147483841" r:id="rId8"/>
    <p:sldLayoutId id="2147483913" r:id="rId9"/>
    <p:sldLayoutId id="2147483915" r:id="rId10"/>
    <p:sldLayoutId id="2147483916" r:id="rId11"/>
  </p:sldLayoutIdLst>
  <p:transition>
    <p:fade/>
  </p:transition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2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1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tint val="75000"/>
                  </a:srgbClr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57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transition>
    <p:fade/>
  </p:transition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1450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1450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38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938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tint val="75000"/>
                  </a:srgbClr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09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</p:sldLayoutIdLst>
  <p:transition>
    <p:fade/>
  </p:transition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1450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1450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38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938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90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tint val="75000"/>
                  </a:srgbClr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632" y="6492875"/>
            <a:ext cx="407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57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transition>
    <p:fade/>
  </p:transition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90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632" y="6492875"/>
            <a:ext cx="407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43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50" r:id="rId7"/>
  </p:sldLayoutIdLst>
  <p:transition>
    <p:fade/>
  </p:transition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JICMail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89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</p:sldLayoutIdLst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1450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1450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38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938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JICMail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26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</p:sldLayoutIdLst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JICMail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00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</p:sldLayoutIdLst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3038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0588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JICMail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60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</p:sldLayoutIdLst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62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</p:sldLayoutIdLst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3038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0588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632" y="6492875"/>
            <a:ext cx="407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2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ransition>
    <p:fade/>
  </p:transition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711200" indent="-173038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890588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90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632" y="6492875"/>
            <a:ext cx="407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38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90" r:id="rId2"/>
    <p:sldLayoutId id="2147483665" r:id="rId3"/>
    <p:sldLayoutId id="2147483691" r:id="rId4"/>
    <p:sldLayoutId id="2147483666" r:id="rId5"/>
    <p:sldLayoutId id="2147483667" r:id="rId6"/>
  </p:sldLayoutIdLst>
  <p:transition>
    <p:fade/>
  </p:transition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90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632" y="6492875"/>
            <a:ext cx="407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56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92" r:id="rId2"/>
    <p:sldLayoutId id="2147483670" r:id="rId3"/>
    <p:sldLayoutId id="2147483671" r:id="rId4"/>
    <p:sldLayoutId id="2147483688" r:id="rId5"/>
    <p:sldLayoutId id="2147483672" r:id="rId6"/>
  </p:sldLayoutIdLst>
  <p:transition>
    <p:fade/>
  </p:transition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3038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0588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90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632" y="6492875"/>
            <a:ext cx="407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31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ransition>
    <p:fade/>
  </p:transition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1450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1450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38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938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90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632" y="6492875"/>
            <a:ext cx="407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6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93" r:id="rId2"/>
    <p:sldLayoutId id="2147483682" r:id="rId3"/>
    <p:sldLayoutId id="2147483689" r:id="rId4"/>
    <p:sldLayoutId id="2147483683" r:id="rId5"/>
    <p:sldLayoutId id="2147483684" r:id="rId6"/>
  </p:sldLayoutIdLst>
  <p:transition>
    <p:fade/>
  </p:transition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1450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1450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38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938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900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tint val="75000"/>
                  </a:srgbClr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632" y="6492875"/>
            <a:ext cx="407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2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ransition>
    <p:fade/>
  </p:transition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1450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1450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38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938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tint val="75000"/>
                  </a:srgbClr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68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transition>
    <p:fade/>
  </p:transition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1200" indent="-173038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0588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>
                    <a:tint val="75000"/>
                  </a:srgbClr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transition>
    <p:fade/>
  </p:transition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1450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1450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38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938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96753"/>
            <a:ext cx="11089232" cy="492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483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© JICMAIL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F6417CC-6C78-4BD9-905F-FEAD471F6E0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72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ransition>
    <p:fade/>
  </p:transition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200" b="1" kern="1200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.AppleSystemUIFont" charset="-120"/>
        <a:buNone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spcBef>
          <a:spcPct val="20000"/>
        </a:spcBef>
        <a:buFont typeface=".AppleSystemUIFont" charset="-120"/>
        <a:buChar char="*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711200" indent="-173038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890588" indent="-179388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186" y="2582720"/>
            <a:ext cx="2516628" cy="16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JICMAIL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17CC-6C78-4BD9-905F-FEAD471F6E0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FF001C-95A4-410A-A9CE-EC670B9EE9AC}"/>
              </a:ext>
            </a:extLst>
          </p:cNvPr>
          <p:cNvSpPr txBox="1"/>
          <p:nvPr/>
        </p:nvSpPr>
        <p:spPr>
          <a:xfrm>
            <a:off x="859929" y="4953226"/>
            <a:ext cx="10735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JICMAIL TOUCHPOINTS INTEGRATION 2019</a:t>
            </a:r>
          </a:p>
        </p:txBody>
      </p:sp>
    </p:spTree>
    <p:extLst>
      <p:ext uri="{BB962C8B-B14F-4D97-AF65-F5344CB8AC3E}">
        <p14:creationId xmlns:p14="http://schemas.microsoft.com/office/powerpoint/2010/main" val="21617226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C1AD3-3275-48EF-888C-4F3E49AD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Two thirds of the additional DM volumes happen at a frequency level of 2+ to 5+, avoiding over-exposure: All Adults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D9A257-1CA5-41EB-ABF6-A165AACE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JICMAIL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335958-3F93-4053-BE0D-B9F6CE2F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17CC-6C78-4BD9-905F-FEAD471F6E0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22C051C-E928-4CFF-BC2B-0CE45EA26C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653706"/>
              </p:ext>
            </p:extLst>
          </p:nvPr>
        </p:nvGraphicFramePr>
        <p:xfrm>
          <a:off x="2438399" y="1419159"/>
          <a:ext cx="7840717" cy="484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56CA21-1E62-423A-9B76-19B480231F1A}"/>
              </a:ext>
            </a:extLst>
          </p:cNvPr>
          <p:cNvSpPr/>
          <p:nvPr/>
        </p:nvSpPr>
        <p:spPr>
          <a:xfrm>
            <a:off x="4004441" y="2932386"/>
            <a:ext cx="2102069" cy="2596055"/>
          </a:xfrm>
          <a:prstGeom prst="rect">
            <a:avLst/>
          </a:prstGeom>
          <a:solidFill>
            <a:schemeClr val="accent5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61256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C913B4-B270-43E7-9A9D-F5FDAA03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JICMAIL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CBA53B-E78B-4200-89F7-739F5A491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17CC-6C78-4BD9-905F-FEAD471F6E0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BE496F06-FC84-40BF-93D1-3C646430CF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898453"/>
              </p:ext>
            </p:extLst>
          </p:nvPr>
        </p:nvGraphicFramePr>
        <p:xfrm>
          <a:off x="6096000" y="719666"/>
          <a:ext cx="5688632" cy="488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5C03D55A-4F5E-46C3-A461-56627B10D7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409499"/>
              </p:ext>
            </p:extLst>
          </p:nvPr>
        </p:nvGraphicFramePr>
        <p:xfrm>
          <a:off x="196247" y="1467945"/>
          <a:ext cx="5899753" cy="413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7">
            <a:extLst>
              <a:ext uri="{FF2B5EF4-FFF2-40B4-BE49-F238E27FC236}">
                <a16:creationId xmlns:a16="http://schemas.microsoft.com/office/drawing/2014/main" xmlns="" id="{19DA48E9-81F8-4564-892A-B37A279F473C}"/>
              </a:ext>
            </a:extLst>
          </p:cNvPr>
          <p:cNvSpPr txBox="1">
            <a:spLocks/>
          </p:cNvSpPr>
          <p:nvPr/>
        </p:nvSpPr>
        <p:spPr>
          <a:xfrm>
            <a:off x="695400" y="71966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Mail’s natural frequency cap enables reach to maximised: 400 to 450 GRPs: Light TV Viewers (watch live TV once a month)</a:t>
            </a:r>
          </a:p>
        </p:txBody>
      </p:sp>
    </p:spTree>
    <p:extLst>
      <p:ext uri="{BB962C8B-B14F-4D97-AF65-F5344CB8AC3E}">
        <p14:creationId xmlns:p14="http://schemas.microsoft.com/office/powerpoint/2010/main" val="429045085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14BD7-2E4A-48B0-B2F3-3D2AAC6A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91" y="6186229"/>
            <a:ext cx="5702761" cy="4587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dirty="0">
                <a:solidFill>
                  <a:schemeClr val="bg1"/>
                </a:solidFill>
              </a:rPr>
              <a:t>Schedule details: 2 print ads in Daily Mirror, 2 in Daily Mail 10 mill digital impression, 4.8 mill female targeted, 200 TVRs ALL commercial TV. DM targeting 10% of the population, Door Drops targeting 15% of the population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B4349AF-8FC4-4AD7-BBFD-E5932EB6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JICMAIL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09DAA7-0CCC-4CD6-BBE7-57F4E337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17CC-6C78-4BD9-905F-FEAD471F6E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278870-6C9F-4DF3-9603-09E63FC887E0}"/>
              </a:ext>
            </a:extLst>
          </p:cNvPr>
          <p:cNvSpPr/>
          <p:nvPr/>
        </p:nvSpPr>
        <p:spPr>
          <a:xfrm>
            <a:off x="790112" y="2611233"/>
            <a:ext cx="2325949" cy="630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 million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A50316F-0082-485D-8AF4-91BDAE7BF151}"/>
              </a:ext>
            </a:extLst>
          </p:cNvPr>
          <p:cNvSpPr/>
          <p:nvPr/>
        </p:nvSpPr>
        <p:spPr>
          <a:xfrm>
            <a:off x="790112" y="3393948"/>
            <a:ext cx="2325949" cy="630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76% reach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5025AD-D659-465A-8C94-263EE9796BA7}"/>
              </a:ext>
            </a:extLst>
          </p:cNvPr>
          <p:cNvSpPr/>
          <p:nvPr/>
        </p:nvSpPr>
        <p:spPr>
          <a:xfrm>
            <a:off x="790112" y="4176663"/>
            <a:ext cx="2325949" cy="630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251 GRPs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7ED32C7-719B-4976-BC09-4AEC42CBB386}"/>
              </a:ext>
            </a:extLst>
          </p:cNvPr>
          <p:cNvSpPr/>
          <p:nvPr/>
        </p:nvSpPr>
        <p:spPr>
          <a:xfrm>
            <a:off x="790112" y="4954940"/>
            <a:ext cx="2325949" cy="630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Av Freq 3.32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A685FD6-774F-42A4-8764-B269068B23F8}"/>
              </a:ext>
            </a:extLst>
          </p:cNvPr>
          <p:cNvSpPr/>
          <p:nvPr/>
        </p:nvSpPr>
        <p:spPr>
          <a:xfrm>
            <a:off x="3921375" y="2562634"/>
            <a:ext cx="2613399" cy="6303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20.8 million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D1F6A5-9FE8-4BB4-97E2-4BB30F1F547C}"/>
              </a:ext>
            </a:extLst>
          </p:cNvPr>
          <p:cNvSpPr/>
          <p:nvPr/>
        </p:nvSpPr>
        <p:spPr>
          <a:xfrm>
            <a:off x="3921375" y="3345349"/>
            <a:ext cx="2613397" cy="6303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79% reach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A01A8CF-E728-4977-BDF5-36C4B0303C03}"/>
              </a:ext>
            </a:extLst>
          </p:cNvPr>
          <p:cNvSpPr/>
          <p:nvPr/>
        </p:nvSpPr>
        <p:spPr>
          <a:xfrm>
            <a:off x="3921375" y="4128064"/>
            <a:ext cx="3004937" cy="6303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292 GRPs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0419291-7053-40B8-83A8-EB7C2D160E15}"/>
              </a:ext>
            </a:extLst>
          </p:cNvPr>
          <p:cNvSpPr/>
          <p:nvPr/>
        </p:nvSpPr>
        <p:spPr>
          <a:xfrm>
            <a:off x="3921375" y="4906341"/>
            <a:ext cx="2718446" cy="6303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Av Freq 3.72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C3A293-7D35-4D81-8F74-3D606901438B}"/>
              </a:ext>
            </a:extLst>
          </p:cNvPr>
          <p:cNvSpPr txBox="1"/>
          <p:nvPr/>
        </p:nvSpPr>
        <p:spPr>
          <a:xfrm>
            <a:off x="6926312" y="2693840"/>
            <a:ext cx="82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+4%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93C5B8-7EE4-489F-BC10-1AF527EECF74}"/>
              </a:ext>
            </a:extLst>
          </p:cNvPr>
          <p:cNvSpPr txBox="1"/>
          <p:nvPr/>
        </p:nvSpPr>
        <p:spPr>
          <a:xfrm>
            <a:off x="6930750" y="3476555"/>
            <a:ext cx="82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+4%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CF0DE0-8E27-46D7-BB6C-E0879F114CA5}"/>
              </a:ext>
            </a:extLst>
          </p:cNvPr>
          <p:cNvSpPr txBox="1"/>
          <p:nvPr/>
        </p:nvSpPr>
        <p:spPr>
          <a:xfrm>
            <a:off x="6960342" y="4259270"/>
            <a:ext cx="82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+16%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A73C3C9-51E7-42C9-9995-78BF6E807D28}"/>
              </a:ext>
            </a:extLst>
          </p:cNvPr>
          <p:cNvSpPr txBox="1"/>
          <p:nvPr/>
        </p:nvSpPr>
        <p:spPr>
          <a:xfrm>
            <a:off x="6945544" y="5037547"/>
            <a:ext cx="82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+12%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5C6A99D-C2BF-4D33-9198-A001F5C2B102}"/>
              </a:ext>
            </a:extLst>
          </p:cNvPr>
          <p:cNvSpPr/>
          <p:nvPr/>
        </p:nvSpPr>
        <p:spPr>
          <a:xfrm>
            <a:off x="7911139" y="2591823"/>
            <a:ext cx="2641366" cy="6303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21.3 million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233D30-CB75-49F6-890D-9B8BC6C7E94A}"/>
              </a:ext>
            </a:extLst>
          </p:cNvPr>
          <p:cNvSpPr/>
          <p:nvPr/>
        </p:nvSpPr>
        <p:spPr>
          <a:xfrm>
            <a:off x="7911139" y="3374538"/>
            <a:ext cx="2641358" cy="6303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81% reach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17FB5AA-3B47-40D7-8DC2-69804160641E}"/>
              </a:ext>
            </a:extLst>
          </p:cNvPr>
          <p:cNvSpPr/>
          <p:nvPr/>
        </p:nvSpPr>
        <p:spPr>
          <a:xfrm>
            <a:off x="7911138" y="4157253"/>
            <a:ext cx="3310371" cy="6303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316 GRPs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BC728E5-1CE0-4DFA-9B29-8DC81CDD63E2}"/>
              </a:ext>
            </a:extLst>
          </p:cNvPr>
          <p:cNvSpPr/>
          <p:nvPr/>
        </p:nvSpPr>
        <p:spPr>
          <a:xfrm>
            <a:off x="7911138" y="4935530"/>
            <a:ext cx="2641351" cy="6303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Av Freq  3.92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A664CC-C480-45F3-8E99-05E49BC08778}"/>
              </a:ext>
            </a:extLst>
          </p:cNvPr>
          <p:cNvSpPr txBox="1"/>
          <p:nvPr/>
        </p:nvSpPr>
        <p:spPr>
          <a:xfrm>
            <a:off x="11187480" y="2665501"/>
            <a:ext cx="82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+6%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4420947-D657-4569-A8AA-E21B38CCD457}"/>
              </a:ext>
            </a:extLst>
          </p:cNvPr>
          <p:cNvSpPr txBox="1"/>
          <p:nvPr/>
        </p:nvSpPr>
        <p:spPr>
          <a:xfrm>
            <a:off x="11191918" y="3448216"/>
            <a:ext cx="82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+7%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9972546-A26E-4908-9EED-4D95888AE3E7}"/>
              </a:ext>
            </a:extLst>
          </p:cNvPr>
          <p:cNvSpPr txBox="1"/>
          <p:nvPr/>
        </p:nvSpPr>
        <p:spPr>
          <a:xfrm>
            <a:off x="11221509" y="4275014"/>
            <a:ext cx="962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+26%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EFC2DF-71BC-4535-B6BE-E4C13927E531}"/>
              </a:ext>
            </a:extLst>
          </p:cNvPr>
          <p:cNvSpPr txBox="1"/>
          <p:nvPr/>
        </p:nvSpPr>
        <p:spPr>
          <a:xfrm>
            <a:off x="11221509" y="5036276"/>
            <a:ext cx="82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</a:rPr>
              <a:t>+18%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9A76866B-842F-4FB7-8CAE-A4210D5D69C0}"/>
              </a:ext>
            </a:extLst>
          </p:cNvPr>
          <p:cNvCxnSpPr/>
          <p:nvPr/>
        </p:nvCxnSpPr>
        <p:spPr>
          <a:xfrm>
            <a:off x="6247324" y="2157274"/>
            <a:ext cx="0" cy="380852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01C0A874-6B41-44AD-8CC2-F8C1EA2DD748}"/>
              </a:ext>
            </a:extLst>
          </p:cNvPr>
          <p:cNvCxnSpPr/>
          <p:nvPr/>
        </p:nvCxnSpPr>
        <p:spPr>
          <a:xfrm>
            <a:off x="10225501" y="2157274"/>
            <a:ext cx="0" cy="380852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2036B41-7DA2-48F4-94E8-1CD1DB9BD78E}"/>
              </a:ext>
            </a:extLst>
          </p:cNvPr>
          <p:cNvSpPr txBox="1"/>
          <p:nvPr/>
        </p:nvSpPr>
        <p:spPr>
          <a:xfrm>
            <a:off x="750591" y="1502800"/>
            <a:ext cx="2325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TV, DIGITAL, PRINT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E6E2A62-E320-4050-8FFC-E8FCDC79BB8D}"/>
              </a:ext>
            </a:extLst>
          </p:cNvPr>
          <p:cNvSpPr txBox="1"/>
          <p:nvPr/>
        </p:nvSpPr>
        <p:spPr>
          <a:xfrm>
            <a:off x="3753196" y="1502799"/>
            <a:ext cx="2325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TV, DIGITAL, PRINT, DM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71EE95C-72BE-4463-8281-E4EBA13C8A69}"/>
              </a:ext>
            </a:extLst>
          </p:cNvPr>
          <p:cNvSpPr txBox="1"/>
          <p:nvPr/>
        </p:nvSpPr>
        <p:spPr>
          <a:xfrm>
            <a:off x="7751935" y="1509048"/>
            <a:ext cx="3591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2">
                    <a:lumMod val="50000"/>
                  </a:schemeClr>
                </a:solidFill>
              </a:rPr>
              <a:t>TV, DIGITAL, PRINT, DM, DOOR DROPS</a:t>
            </a:r>
          </a:p>
        </p:txBody>
      </p:sp>
      <p:sp>
        <p:nvSpPr>
          <p:cNvPr id="44" name="Title 7">
            <a:extLst>
              <a:ext uri="{FF2B5EF4-FFF2-40B4-BE49-F238E27FC236}">
                <a16:creationId xmlns:a16="http://schemas.microsoft.com/office/drawing/2014/main" xmlns="" id="{5663F60F-1839-4373-9F73-AEA1252DFCCD}"/>
              </a:ext>
            </a:extLst>
          </p:cNvPr>
          <p:cNvSpPr txBox="1">
            <a:spLocks/>
          </p:cNvSpPr>
          <p:nvPr/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Mail delivers reach and frequency to multi-channel campaigns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ABB45A2-82D0-4F76-8BEC-C027ABC5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80" y="1819430"/>
            <a:ext cx="870584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290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.gettyimages.com/photos/close-up-detail-of-multiple-sheets-of-paper-picture-id177605049?k=6&amp;m=177605049&amp;s=170667a&amp;w=0&amp;h=MDxjoD2A19gffE4apEtLJAixuYHzR1ldF6qHLxKX4xo="/>
          <p:cNvPicPr>
            <a:picLocks noChangeAspect="1" noChangeArrowheads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 bwMode="auto">
          <a:xfrm rot="5400000">
            <a:off x="2666998" y="-2666998"/>
            <a:ext cx="685800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63084" y="3789040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JICMAIL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to JICMAIL and </a:t>
            </a:r>
            <a:r>
              <a:rPr lang="en-US" dirty="0" smtClean="0"/>
              <a:t>IPA </a:t>
            </a:r>
            <a:r>
              <a:rPr lang="en-US" dirty="0" err="1" smtClean="0"/>
              <a:t>TouchPoints</a:t>
            </a:r>
            <a:r>
              <a:rPr lang="en-US" dirty="0" smtClean="0"/>
              <a:t> </a:t>
            </a:r>
            <a:r>
              <a:rPr lang="en-US" dirty="0"/>
              <a:t>subscribers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find out more contact</a:t>
            </a:r>
          </a:p>
          <a:p>
            <a:r>
              <a:rPr lang="en-US" dirty="0"/>
              <a:t>ian@jicmail.org.uk</a:t>
            </a:r>
          </a:p>
        </p:txBody>
      </p:sp>
    </p:spTree>
    <p:extLst>
      <p:ext uri="{BB962C8B-B14F-4D97-AF65-F5344CB8AC3E}">
        <p14:creationId xmlns:p14="http://schemas.microsoft.com/office/powerpoint/2010/main" val="23954680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868871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j-lt"/>
              </a:rPr>
              <a:t>What is </a:t>
            </a:r>
            <a:r>
              <a:rPr lang="en-GB" sz="3200" dirty="0" smtClean="0">
                <a:latin typeface="+mj-lt"/>
              </a:rPr>
              <a:t>IPA </a:t>
            </a:r>
            <a:r>
              <a:rPr lang="en-GB" sz="3200" dirty="0" err="1" smtClean="0">
                <a:latin typeface="+mj-lt"/>
              </a:rPr>
              <a:t>TouchPoints</a:t>
            </a:r>
            <a:r>
              <a:rPr lang="en-GB" sz="3200" dirty="0">
                <a:latin typeface="+mj-lt"/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159200" y="2145600"/>
            <a:ext cx="7131600" cy="40048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Specified by the requirements of the industry, on a Joint industry basis for IPA Member Agencies and Media Owners</a:t>
            </a:r>
          </a:p>
          <a:p>
            <a:pPr>
              <a:lnSpc>
                <a:spcPct val="120000"/>
              </a:lnSpc>
            </a:pPr>
            <a:endParaRPr lang="en-GB" sz="900" dirty="0"/>
          </a:p>
          <a:p>
            <a:pPr>
              <a:lnSpc>
                <a:spcPct val="120000"/>
              </a:lnSpc>
            </a:pPr>
            <a:r>
              <a:rPr lang="en-GB" dirty="0"/>
              <a:t>Trusted accountable data with a complete transparency of methodology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000" dirty="0"/>
          </a:p>
          <a:p>
            <a:pPr>
              <a:lnSpc>
                <a:spcPct val="120000"/>
              </a:lnSpc>
            </a:pPr>
            <a:r>
              <a:rPr lang="en-GB" dirty="0"/>
              <a:t>Only incorporating the highest quality of industry data to allow confident decisions to be made</a:t>
            </a:r>
          </a:p>
          <a:p>
            <a:pPr>
              <a:lnSpc>
                <a:spcPct val="120000"/>
              </a:lnSpc>
            </a:pPr>
            <a:endParaRPr lang="en-GB" sz="1000" dirty="0"/>
          </a:p>
          <a:p>
            <a:pPr>
              <a:lnSpc>
                <a:spcPct val="120000"/>
              </a:lnSpc>
            </a:pPr>
            <a:r>
              <a:rPr lang="en-GB" dirty="0"/>
              <a:t>Constantly reviewed in relation to the interests of </a:t>
            </a:r>
            <a:r>
              <a:rPr lang="en-GB" dirty="0" smtClean="0"/>
              <a:t>subscribers </a:t>
            </a:r>
            <a:r>
              <a:rPr lang="en-GB" dirty="0"/>
              <a:t>and their clients</a:t>
            </a:r>
          </a:p>
          <a:p>
            <a:pPr>
              <a:lnSpc>
                <a:spcPct val="120000"/>
              </a:lnSpc>
            </a:pPr>
            <a:endParaRPr lang="en-GB" sz="1000" dirty="0"/>
          </a:p>
          <a:p>
            <a:pPr>
              <a:lnSpc>
                <a:spcPct val="120000"/>
              </a:lnSpc>
            </a:pPr>
            <a:r>
              <a:rPr lang="en-GB" dirty="0"/>
              <a:t>The only industry available cross-media channel planner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800" y="6362700"/>
            <a:ext cx="4023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Kozuka Gothic Pro B" panose="020B0800000000000000" pitchFamily="34" charset="-128"/>
                <a:ea typeface="Kozuka Gothic Pro B" panose="020B0800000000000000" pitchFamily="34" charset="-128"/>
                <a:cs typeface="+mn-cs"/>
              </a:rPr>
              <a:t>#IPATouchPoints</a:t>
            </a:r>
          </a:p>
        </p:txBody>
      </p:sp>
    </p:spTree>
    <p:extLst>
      <p:ext uri="{BB962C8B-B14F-4D97-AF65-F5344CB8AC3E}">
        <p14:creationId xmlns:p14="http://schemas.microsoft.com/office/powerpoint/2010/main" val="22666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696" y="3197950"/>
            <a:ext cx="1464911" cy="14649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85752" y="557076"/>
            <a:ext cx="2725737" cy="47929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The </a:t>
            </a:r>
            <a:r>
              <a:rPr lang="en-GB" sz="3200" dirty="0"/>
              <a:t>only industry-available cross-media channel planner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1" y="3913362"/>
            <a:ext cx="1746616" cy="1746616"/>
          </a:xfrm>
        </p:spPr>
      </p:pic>
      <p:grpSp>
        <p:nvGrpSpPr>
          <p:cNvPr id="7" name="Group 6"/>
          <p:cNvGrpSpPr/>
          <p:nvPr/>
        </p:nvGrpSpPr>
        <p:grpSpPr>
          <a:xfrm>
            <a:off x="3583376" y="3144349"/>
            <a:ext cx="531961" cy="1358354"/>
            <a:chOff x="3424607" y="1918523"/>
            <a:chExt cx="578328" cy="147675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589339" y="1918523"/>
              <a:ext cx="413596" cy="39266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424607" y="3132725"/>
              <a:ext cx="480534" cy="26254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5129886" y="3864129"/>
            <a:ext cx="308155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3556473"/>
            <a:ext cx="1645805" cy="22966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3" y="1378396"/>
            <a:ext cx="3183321" cy="31833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03987" y="4654716"/>
            <a:ext cx="286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GB" sz="1200" kern="0" dirty="0">
                <a:solidFill>
                  <a:sysClr val="windowText" lastClr="000000"/>
                </a:solidFill>
                <a:cs typeface="Helvetica" pitchFamily="34" charset="0"/>
              </a:rPr>
              <a:t>Nationally Representative</a:t>
            </a:r>
          </a:p>
          <a:p>
            <a:pPr algn="ctr" defTabSz="1219170">
              <a:defRPr/>
            </a:pPr>
            <a:r>
              <a:rPr lang="en-GB" sz="1200" kern="0" dirty="0">
                <a:solidFill>
                  <a:sysClr val="windowText" lastClr="000000"/>
                </a:solidFill>
                <a:cs typeface="Helvetica" pitchFamily="34" charset="0"/>
              </a:rPr>
              <a:t>GB Sample,</a:t>
            </a:r>
          </a:p>
          <a:p>
            <a:pPr algn="ctr" defTabSz="1219170">
              <a:defRPr/>
            </a:pPr>
            <a:r>
              <a:rPr lang="en-GB" sz="1200" kern="0" dirty="0">
                <a:solidFill>
                  <a:sysClr val="windowText" lastClr="000000"/>
                </a:solidFill>
                <a:cs typeface="Helvetica" pitchFamily="34" charset="0"/>
              </a:rPr>
              <a:t>6,000 adults 15+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772400" cy="686382"/>
          </a:xfrm>
        </p:spPr>
        <p:txBody>
          <a:bodyPr/>
          <a:lstStyle/>
          <a:p>
            <a:r>
              <a:rPr lang="en-GB" dirty="0"/>
              <a:t>Integrating multiple JIC sources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800" y="6362700"/>
            <a:ext cx="4023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Kozuka Gothic Pro B" panose="020B0800000000000000" pitchFamily="34" charset="-128"/>
                <a:ea typeface="Kozuka Gothic Pro B" panose="020B0800000000000000" pitchFamily="34" charset="-128"/>
                <a:cs typeface="+mn-cs"/>
              </a:rPr>
              <a:t>#IPATouchPoints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38" y="2200688"/>
            <a:ext cx="3326881" cy="332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8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772400" cy="682440"/>
          </a:xfrm>
        </p:spPr>
        <p:txBody>
          <a:bodyPr/>
          <a:lstStyle/>
          <a:p>
            <a:r>
              <a:rPr lang="en-GB" dirty="0">
                <a:latin typeface="+mj-lt"/>
              </a:rPr>
              <a:t>Who use </a:t>
            </a:r>
            <a:r>
              <a:rPr lang="en-GB" dirty="0" smtClean="0">
                <a:latin typeface="+mj-lt"/>
              </a:rPr>
              <a:t>IPA </a:t>
            </a:r>
            <a:r>
              <a:rPr lang="en-GB" dirty="0" err="1" smtClean="0">
                <a:latin typeface="+mj-lt"/>
              </a:rPr>
              <a:t>TouchPoints</a:t>
            </a:r>
            <a:r>
              <a:rPr lang="en-GB" dirty="0">
                <a:latin typeface="+mj-lt"/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609600" y="1597802"/>
          <a:ext cx="8001000" cy="4595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xmlns="" val="249064677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404901891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768034913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3504822834"/>
                    </a:ext>
                  </a:extLst>
                </a:gridCol>
              </a:tblGrid>
              <a:tr h="352800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Agencies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448366"/>
                  </a:ext>
                </a:extLst>
              </a:tr>
              <a:tr h="35371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The Gate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Mindshare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Starcom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6145140"/>
                  </a:ext>
                </a:extLst>
              </a:tr>
              <a:tr h="35371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All Response</a:t>
                      </a:r>
                      <a:r>
                        <a:rPr lang="en-GB" sz="1400" baseline="0" dirty="0"/>
                        <a:t> Media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Havas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Miroma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Target</a:t>
                      </a:r>
                      <a:r>
                        <a:rPr lang="en-GB" sz="1400" baseline="0" dirty="0"/>
                        <a:t> Media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466889"/>
                  </a:ext>
                </a:extLst>
              </a:tr>
              <a:tr h="35371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Hearts &amp;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MullenLowe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The Specialist</a:t>
                      </a:r>
                      <a:r>
                        <a:rPr lang="en-GB" sz="1400" baseline="0" dirty="0"/>
                        <a:t> Works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600274"/>
                  </a:ext>
                </a:extLst>
              </a:tr>
              <a:tr h="35371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Arena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Hunterlodge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OMD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The7Stars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8401371"/>
                  </a:ext>
                </a:extLst>
              </a:tr>
              <a:tr h="35371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Carat</a:t>
                      </a:r>
                      <a:r>
                        <a:rPr lang="en-GB" sz="1400" baseline="0" dirty="0"/>
                        <a:t> London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Initiative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PHD 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Total</a:t>
                      </a:r>
                      <a:r>
                        <a:rPr lang="en-GB" sz="1400" baseline="0" dirty="0"/>
                        <a:t> Media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5423296"/>
                  </a:ext>
                </a:extLst>
              </a:tr>
              <a:tr h="35371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Carat Manchester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JAA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PHD 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5978708"/>
                  </a:ext>
                </a:extLst>
              </a:tr>
              <a:tr h="35371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Carat</a:t>
                      </a:r>
                      <a:r>
                        <a:rPr lang="en-GB" sz="1400" baseline="0" dirty="0"/>
                        <a:t> Edinburgh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Kinetic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Posterscope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VCCP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55799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CHI &amp;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m/six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Publicis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Vizeum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2038598"/>
                  </a:ext>
                </a:extLst>
              </a:tr>
              <a:tr h="35371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December</a:t>
                      </a:r>
                      <a:r>
                        <a:rPr lang="en-GB" sz="1400" baseline="0" dirty="0"/>
                        <a:t> 19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Mediacom</a:t>
                      </a:r>
                      <a:r>
                        <a:rPr lang="en-GB" sz="1400" baseline="0" dirty="0"/>
                        <a:t> London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Republic of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Wavemaker 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413021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Essence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Mediacom 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RP2 Ltd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Wavemake</a:t>
                      </a:r>
                      <a:r>
                        <a:rPr lang="en-GB" sz="1400" baseline="0" dirty="0"/>
                        <a:t>r MCR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5999310"/>
                  </a:ext>
                </a:extLst>
              </a:tr>
              <a:tr h="35371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Golley Slater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MGOMD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Saatchi &amp; Saatchi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Zenith</a:t>
                      </a:r>
                      <a:r>
                        <a:rPr lang="en-GB" sz="1400" baseline="0" dirty="0"/>
                        <a:t> Media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3029277"/>
                  </a:ext>
                </a:extLst>
              </a:tr>
              <a:tr h="35371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Goodstuff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Mike</a:t>
                      </a:r>
                      <a:r>
                        <a:rPr lang="en-GB" sz="1400" baseline="0" dirty="0"/>
                        <a:t> Colling &amp; Co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Spark Foundry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961956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8800" y="6362700"/>
            <a:ext cx="4023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Kozuka Gothic Pro B" panose="020B0800000000000000" pitchFamily="34" charset="-128"/>
                <a:ea typeface="Kozuka Gothic Pro B" panose="020B0800000000000000" pitchFamily="34" charset="-128"/>
                <a:cs typeface="+mn-cs"/>
              </a:rPr>
              <a:t>#IPATouchPoints</a:t>
            </a:r>
          </a:p>
        </p:txBody>
      </p:sp>
    </p:spTree>
    <p:extLst>
      <p:ext uri="{BB962C8B-B14F-4D97-AF65-F5344CB8AC3E}">
        <p14:creationId xmlns:p14="http://schemas.microsoft.com/office/powerpoint/2010/main" val="329480070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87BE2-94D0-46C9-A5E9-E1FEA59E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JICMAIL is now part of the </a:t>
            </a:r>
            <a:r>
              <a:rPr lang="en-GB" dirty="0" smtClean="0">
                <a:solidFill>
                  <a:schemeClr val="bg2"/>
                </a:solidFill>
              </a:rPr>
              <a:t>IPA </a:t>
            </a:r>
            <a:r>
              <a:rPr lang="en-GB" dirty="0" err="1" smtClean="0">
                <a:solidFill>
                  <a:schemeClr val="bg2"/>
                </a:solidFill>
              </a:rPr>
              <a:t>TouchPoints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bg2"/>
                </a:solidFill>
              </a:rPr>
              <a:t>ecosystem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8BC0F4-9B06-4D06-831D-39939B1B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JICMAIL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277C97-C40E-463C-9E60-EB88B328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17CC-6C78-4BD9-905F-FEAD471F6E0D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51485365-35FE-4A61-8516-446D1AAC7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770087"/>
              </p:ext>
            </p:extLst>
          </p:nvPr>
        </p:nvGraphicFramePr>
        <p:xfrm>
          <a:off x="1166648" y="1513490"/>
          <a:ext cx="8586952" cy="459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5677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87BE2-94D0-46C9-A5E9-E1FEA59E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Frequency builds in comparison to other media to identify effective exposure levels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8BC0F4-9B06-4D06-831D-39939B1B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JICMAIL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277C97-C40E-463C-9E60-EB88B328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17CC-6C78-4BD9-905F-FEAD471F6E0D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51485365-35FE-4A61-8516-446D1AAC7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513060"/>
              </p:ext>
            </p:extLst>
          </p:nvPr>
        </p:nvGraphicFramePr>
        <p:xfrm>
          <a:off x="1166648" y="1513490"/>
          <a:ext cx="8586952" cy="459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67064AE-8228-47E9-906E-78CC25C4CE3F}"/>
              </a:ext>
            </a:extLst>
          </p:cNvPr>
          <p:cNvSpPr/>
          <p:nvPr/>
        </p:nvSpPr>
        <p:spPr>
          <a:xfrm>
            <a:off x="3240962" y="2512381"/>
            <a:ext cx="1686146" cy="2832129"/>
          </a:xfrm>
          <a:prstGeom prst="rect">
            <a:avLst/>
          </a:prstGeom>
          <a:solidFill>
            <a:schemeClr val="accent5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8357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87BE2-94D0-46C9-A5E9-E1FEA59E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Frequency builds across multiple target audiences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8BC0F4-9B06-4D06-831D-39939B1B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JICMAIL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277C97-C40E-463C-9E60-EB88B328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17CC-6C78-4BD9-905F-FEAD471F6E0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51485365-35FE-4A61-8516-446D1AAC71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032516"/>
              </p:ext>
            </p:extLst>
          </p:nvPr>
        </p:nvGraphicFramePr>
        <p:xfrm>
          <a:off x="1166648" y="1513490"/>
          <a:ext cx="8586952" cy="459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387556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C88A47-F9CD-4A69-9F8F-7FE4CEA0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JICMAIL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EBAAAA-0344-4D66-95E3-C1ABE90E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17CC-6C78-4BD9-905F-FEAD471F6E0D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CECFE6B-C202-447A-BA9F-454B777A5E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469386"/>
              </p:ext>
            </p:extLst>
          </p:nvPr>
        </p:nvGraphicFramePr>
        <p:xfrm>
          <a:off x="1776248" y="1864848"/>
          <a:ext cx="8103476" cy="4487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AFCE241-B267-4C11-AF63-41CE392DFE53}"/>
              </a:ext>
            </a:extLst>
          </p:cNvPr>
          <p:cNvCxnSpPr>
            <a:cxnSpLocks/>
          </p:cNvCxnSpPr>
          <p:nvPr/>
        </p:nvCxnSpPr>
        <p:spPr>
          <a:xfrm flipV="1">
            <a:off x="5392012" y="4536489"/>
            <a:ext cx="0" cy="12655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6F0E7B8-DE90-4CA0-812C-5F4A6F2C0946}"/>
              </a:ext>
            </a:extLst>
          </p:cNvPr>
          <p:cNvCxnSpPr>
            <a:cxnSpLocks/>
          </p:cNvCxnSpPr>
          <p:nvPr/>
        </p:nvCxnSpPr>
        <p:spPr>
          <a:xfrm flipH="1">
            <a:off x="2618913" y="4755446"/>
            <a:ext cx="2773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44419F53-2722-4715-8FE2-76896EDD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46646"/>
            <a:ext cx="11089232" cy="850106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Actual reach exceeds targeted reach because mail is shared in the home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7CF78F2-1FCC-422B-99DC-8CF0DFEABAD3}"/>
              </a:ext>
            </a:extLst>
          </p:cNvPr>
          <p:cNvCxnSpPr>
            <a:cxnSpLocks/>
          </p:cNvCxnSpPr>
          <p:nvPr/>
        </p:nvCxnSpPr>
        <p:spPr>
          <a:xfrm flipH="1">
            <a:off x="2610035" y="4536489"/>
            <a:ext cx="277309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A1F60BC-8AC8-4E7C-9893-C07B853CB2F5}"/>
              </a:ext>
            </a:extLst>
          </p:cNvPr>
          <p:cNvCxnSpPr>
            <a:cxnSpLocks/>
          </p:cNvCxnSpPr>
          <p:nvPr/>
        </p:nvCxnSpPr>
        <p:spPr>
          <a:xfrm flipH="1">
            <a:off x="2610035" y="4608989"/>
            <a:ext cx="277309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811228-7AEA-4565-ADB1-2FBF00B700F4}"/>
              </a:ext>
            </a:extLst>
          </p:cNvPr>
          <p:cNvSpPr txBox="1"/>
          <p:nvPr/>
        </p:nvSpPr>
        <p:spPr>
          <a:xfrm>
            <a:off x="8810616" y="5721330"/>
            <a:ext cx="2900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/>
                </a:solidFill>
              </a:rPr>
              <a:t>INPUT=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% AUDIENCE TARGETED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or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MAILING VOLUME</a:t>
            </a:r>
          </a:p>
        </p:txBody>
      </p:sp>
    </p:spTree>
    <p:extLst>
      <p:ext uri="{BB962C8B-B14F-4D97-AF65-F5344CB8AC3E}">
        <p14:creationId xmlns:p14="http://schemas.microsoft.com/office/powerpoint/2010/main" val="19218652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C913B4-B270-43E7-9A9D-F5FDAA03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JICMAIL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CBA53B-E78B-4200-89F7-739F5A491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417CC-6C78-4BD9-905F-FEAD471F6E0D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BE496F06-FC84-40BF-93D1-3C646430CF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755762"/>
              </p:ext>
            </p:extLst>
          </p:nvPr>
        </p:nvGraphicFramePr>
        <p:xfrm>
          <a:off x="6096000" y="719666"/>
          <a:ext cx="5688632" cy="488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5C03D55A-4F5E-46C3-A461-56627B10D7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807961"/>
              </p:ext>
            </p:extLst>
          </p:nvPr>
        </p:nvGraphicFramePr>
        <p:xfrm>
          <a:off x="196247" y="1467945"/>
          <a:ext cx="5899753" cy="4134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7">
            <a:extLst>
              <a:ext uri="{FF2B5EF4-FFF2-40B4-BE49-F238E27FC236}">
                <a16:creationId xmlns:a16="http://schemas.microsoft.com/office/drawing/2014/main" xmlns="" id="{19DA48E9-81F8-4564-892A-B37A279F473C}"/>
              </a:ext>
            </a:extLst>
          </p:cNvPr>
          <p:cNvSpPr txBox="1">
            <a:spLocks/>
          </p:cNvSpPr>
          <p:nvPr/>
        </p:nvSpPr>
        <p:spPr>
          <a:xfrm>
            <a:off x="695400" y="346646"/>
            <a:ext cx="11089232" cy="85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Mail’s natural frequency cap enables reach to be maximised: 400 to 450 GRPs: All Adults</a:t>
            </a:r>
          </a:p>
        </p:txBody>
      </p:sp>
    </p:spTree>
    <p:extLst>
      <p:ext uri="{BB962C8B-B14F-4D97-AF65-F5344CB8AC3E}">
        <p14:creationId xmlns:p14="http://schemas.microsoft.com/office/powerpoint/2010/main" val="4045644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4_Blue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Blue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Green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Green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Blue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Green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3_Cyan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4_Green">
  <a:themeElements>
    <a:clrScheme name="Custom 2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FFCD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4_Cyan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1_White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Green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yan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Blue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lue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lue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yan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3_Blue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White">
  <a:themeElements>
    <a:clrScheme name="JIC">
      <a:dk1>
        <a:srgbClr val="000000"/>
      </a:dk1>
      <a:lt1>
        <a:srgbClr val="FFFFFF"/>
      </a:lt1>
      <a:dk2>
        <a:srgbClr val="787F7F"/>
      </a:dk2>
      <a:lt2>
        <a:srgbClr val="FFFFFF"/>
      </a:lt2>
      <a:accent1>
        <a:srgbClr val="33BE00"/>
      </a:accent1>
      <a:accent2>
        <a:srgbClr val="00BFD5"/>
      </a:accent2>
      <a:accent3>
        <a:srgbClr val="1400D5"/>
      </a:accent3>
      <a:accent4>
        <a:srgbClr val="FFCD00"/>
      </a:accent4>
      <a:accent5>
        <a:srgbClr val="FF0048"/>
      </a:accent5>
      <a:accent6>
        <a:srgbClr val="2A3080"/>
      </a:accent6>
      <a:hlink>
        <a:srgbClr val="49287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14888</TotalTime>
  <Words>538</Words>
  <Application>Microsoft Office PowerPoint</Application>
  <PresentationFormat>Widescreen</PresentationFormat>
  <Paragraphs>143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13</vt:i4>
      </vt:variant>
    </vt:vector>
  </HeadingPairs>
  <TitlesOfParts>
    <vt:vector size="39" baseType="lpstr">
      <vt:lpstr>.AppleSystemUIFont</vt:lpstr>
      <vt:lpstr>Arial</vt:lpstr>
      <vt:lpstr>Calibri</vt:lpstr>
      <vt:lpstr>Century Gothic</vt:lpstr>
      <vt:lpstr>Helvetica</vt:lpstr>
      <vt:lpstr>Kozuka Gothic Pro B</vt:lpstr>
      <vt:lpstr>Kozuka Gothic Pro R</vt:lpstr>
      <vt:lpstr>1_Office Theme</vt:lpstr>
      <vt:lpstr>Green</vt:lpstr>
      <vt:lpstr>Cyan</vt:lpstr>
      <vt:lpstr>Blue</vt:lpstr>
      <vt:lpstr>1_Blue</vt:lpstr>
      <vt:lpstr>2_Blue</vt:lpstr>
      <vt:lpstr>1_Cyan</vt:lpstr>
      <vt:lpstr>3_Blue</vt:lpstr>
      <vt:lpstr>5_White</vt:lpstr>
      <vt:lpstr>4_Blue</vt:lpstr>
      <vt:lpstr>5_Blue</vt:lpstr>
      <vt:lpstr>1_Green</vt:lpstr>
      <vt:lpstr>2_Green</vt:lpstr>
      <vt:lpstr>6_Blue</vt:lpstr>
      <vt:lpstr>3_Green</vt:lpstr>
      <vt:lpstr>3_Cyan</vt:lpstr>
      <vt:lpstr>4_Green</vt:lpstr>
      <vt:lpstr>4_Cyan</vt:lpstr>
      <vt:lpstr>1_White</vt:lpstr>
      <vt:lpstr>PowerPoint Presentation</vt:lpstr>
      <vt:lpstr>What is IPA TouchPoints?</vt:lpstr>
      <vt:lpstr>Integrating multiple JIC sources</vt:lpstr>
      <vt:lpstr>Who use IPA TouchPoints?</vt:lpstr>
      <vt:lpstr>JICMAIL is now part of the IPA TouchPoints ecosystem</vt:lpstr>
      <vt:lpstr>Frequency builds in comparison to other media to identify effective exposure levels</vt:lpstr>
      <vt:lpstr>Frequency builds across multiple target audiences</vt:lpstr>
      <vt:lpstr>Actual reach exceeds targeted reach because mail is shared in the home</vt:lpstr>
      <vt:lpstr>PowerPoint Presentation</vt:lpstr>
      <vt:lpstr>Two thirds of the additional DM volumes happen at a frequency level of 2+ to 5+, avoiding over-exposure: All Adults</vt:lpstr>
      <vt:lpstr>PowerPoint Presentation</vt:lpstr>
      <vt:lpstr>Schedule details: 2 print ads in Daily Mirror, 2 in Daily Mail 10 mill digital impression, 4.8 mill female targeted, 200 TVRs ALL commercial TV. DM targeting 10% of the population, Door Drops targeting 15% of the population</vt:lpstr>
      <vt:lpstr>Available to JICMAIL and IPA TouchPoints subscribers</vt:lpstr>
    </vt:vector>
  </TitlesOfParts>
  <Company>RMG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Grender</dc:creator>
  <cp:lastModifiedBy>Tara</cp:lastModifiedBy>
  <cp:revision>401</cp:revision>
  <dcterms:created xsi:type="dcterms:W3CDTF">2017-10-11T15:43:41Z</dcterms:created>
  <dcterms:modified xsi:type="dcterms:W3CDTF">2019-04-11T15:50:16Z</dcterms:modified>
</cp:coreProperties>
</file>