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48" r:id="rId2"/>
    <p:sldMasterId id="2147483662" r:id="rId3"/>
    <p:sldMasterId id="2147483668" r:id="rId4"/>
    <p:sldMasterId id="2147483673" r:id="rId5"/>
    <p:sldMasterId id="2147483680" r:id="rId6"/>
    <p:sldMasterId id="2147483695" r:id="rId7"/>
    <p:sldMasterId id="2147483705" r:id="rId8"/>
    <p:sldMasterId id="2147483712" r:id="rId9"/>
    <p:sldMasterId id="2147483719" r:id="rId10"/>
    <p:sldMasterId id="2147483726" r:id="rId11"/>
    <p:sldMasterId id="2147483733" r:id="rId12"/>
    <p:sldMasterId id="2147483744" r:id="rId13"/>
    <p:sldMasterId id="2147483766" r:id="rId14"/>
    <p:sldMasterId id="2147483779" r:id="rId15"/>
    <p:sldMasterId id="2147483786" r:id="rId16"/>
    <p:sldMasterId id="2147483791" r:id="rId17"/>
  </p:sldMasterIdLst>
  <p:notesMasterIdLst>
    <p:notesMasterId r:id="rId41"/>
  </p:notesMasterIdLst>
  <p:handoutMasterIdLst>
    <p:handoutMasterId r:id="rId42"/>
  </p:handoutMasterIdLst>
  <p:sldIdLst>
    <p:sldId id="260" r:id="rId18"/>
    <p:sldId id="261" r:id="rId19"/>
    <p:sldId id="354" r:id="rId20"/>
    <p:sldId id="355" r:id="rId21"/>
    <p:sldId id="345" r:id="rId22"/>
    <p:sldId id="346" r:id="rId23"/>
    <p:sldId id="328" r:id="rId24"/>
    <p:sldId id="357" r:id="rId25"/>
    <p:sldId id="358" r:id="rId26"/>
    <p:sldId id="360" r:id="rId27"/>
    <p:sldId id="347" r:id="rId28"/>
    <p:sldId id="361" r:id="rId29"/>
    <p:sldId id="362" r:id="rId30"/>
    <p:sldId id="363" r:id="rId31"/>
    <p:sldId id="353" r:id="rId32"/>
    <p:sldId id="344" r:id="rId33"/>
    <p:sldId id="348" r:id="rId34"/>
    <p:sldId id="369" r:id="rId35"/>
    <p:sldId id="366" r:id="rId36"/>
    <p:sldId id="351" r:id="rId37"/>
    <p:sldId id="368" r:id="rId38"/>
    <p:sldId id="278" r:id="rId39"/>
    <p:sldId id="3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01" userDrawn="1">
          <p15:clr>
            <a:srgbClr val="A4A3A4"/>
          </p15:clr>
        </p15:guide>
        <p15:guide id="2" pos="7105" userDrawn="1">
          <p15:clr>
            <a:srgbClr val="A4A3A4"/>
          </p15:clr>
        </p15:guide>
        <p15:guide id="3" orient="horz" pos="1091">
          <p15:clr>
            <a:srgbClr val="A4A3A4"/>
          </p15:clr>
        </p15:guide>
        <p15:guide id="4" pos="4005">
          <p15:clr>
            <a:srgbClr val="A4A3A4"/>
          </p15:clr>
        </p15:guide>
        <p15:guide id="5" orient="horz" pos="1423">
          <p15:clr>
            <a:srgbClr val="A4A3A4"/>
          </p15:clr>
        </p15:guide>
        <p15:guide id="6" orient="horz" pos="355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F00"/>
    <a:srgbClr val="FF0048"/>
    <a:srgbClr val="00BFD5"/>
    <a:srgbClr val="798080"/>
    <a:srgbClr val="FFFFFF"/>
    <a:srgbClr val="1400D5"/>
    <a:srgbClr val="FFCD00"/>
    <a:srgbClr val="0808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223" autoAdjust="0"/>
    <p:restoredTop sz="96523" autoAdjust="0"/>
  </p:normalViewPr>
  <p:slideViewPr>
    <p:cSldViewPr snapToGrid="0" showGuides="1">
      <p:cViewPr>
        <p:scale>
          <a:sx n="53" d="100"/>
          <a:sy n="53" d="100"/>
        </p:scale>
        <p:origin x="-542" y="0"/>
      </p:cViewPr>
      <p:guideLst>
        <p:guide orient="horz" pos="4201"/>
        <p:guide orient="horz" pos="1091"/>
        <p:guide orient="horz" pos="1423"/>
        <p:guide orient="horz" pos="3558"/>
        <p:guide pos="7105"/>
        <p:guide pos="4005"/>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38" d="100"/>
          <a:sy n="38" d="100"/>
        </p:scale>
        <p:origin x="-237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285948113555102"/>
          <c:y val="3.7585837310465803E-2"/>
          <c:w val="0.58424374262542"/>
          <c:h val="0.96241416268953395"/>
        </c:manualLayout>
      </c:layout>
      <c:barChart>
        <c:barDir val="bar"/>
        <c:grouping val="clustered"/>
        <c:varyColors val="0"/>
        <c:ser>
          <c:idx val="0"/>
          <c:order val="0"/>
          <c:tx>
            <c:strRef>
              <c:f>Sheet1!$B$1</c:f>
              <c:strCache>
                <c:ptCount val="1"/>
                <c:pt idx="0">
                  <c:v>Addressed Mail Follow Up</c:v>
                </c:pt>
              </c:strCache>
            </c:strRef>
          </c:tx>
          <c:invertIfNegative val="0"/>
          <c:dLbls>
            <c:dLbl>
              <c:idx val="0"/>
              <c:layout>
                <c:manualLayout>
                  <c:x val="-9.5332592531046992E-3"/>
                  <c:y val="-2.07263729885686E-16"/>
                </c:manualLayout>
              </c:layout>
              <c:numFmt formatCode="0%" sourceLinked="0"/>
              <c:spPr>
                <a:noFill/>
                <a:ln>
                  <a:noFill/>
                </a:ln>
                <a:effectLst/>
              </c:spPr>
              <c:txPr>
                <a:bodyPr/>
                <a:lstStyle/>
                <a:p>
                  <a:pPr>
                    <a:defRPr b="1" i="0">
                      <a:solidFill>
                        <a:schemeClr val="bg1"/>
                      </a:solidFill>
                      <a:latin typeface="Arial" charset="0"/>
                      <a:ea typeface="Arial" charset="0"/>
                      <a:cs typeface="Arial"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809-4DA5-A232-035C56C78E84}"/>
                </c:ext>
              </c:extLst>
            </c:dLbl>
            <c:dLbl>
              <c:idx val="1"/>
              <c:layout>
                <c:manualLayout>
                  <c:x val="-1.0575027179880601E-2"/>
                  <c:y val="0"/>
                </c:manualLayout>
              </c:layout>
              <c:numFmt formatCode="0%" sourceLinked="0"/>
              <c:spPr>
                <a:noFill/>
                <a:ln>
                  <a:noFill/>
                </a:ln>
                <a:effectLst/>
              </c:spPr>
              <c:txPr>
                <a:bodyPr/>
                <a:lstStyle/>
                <a:p>
                  <a:pPr>
                    <a:defRPr b="1" i="0">
                      <a:solidFill>
                        <a:schemeClr val="bg1"/>
                      </a:solidFill>
                      <a:latin typeface="Arial" charset="0"/>
                      <a:ea typeface="Arial" charset="0"/>
                      <a:cs typeface="Arial"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809-4DA5-A232-035C56C78E84}"/>
                </c:ext>
              </c:extLst>
            </c:dLbl>
            <c:dLbl>
              <c:idx val="4"/>
              <c:layout>
                <c:manualLayout>
                  <c:x val="-4.2006831982793202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809-4DA5-A232-035C56C78E84}"/>
                </c:ext>
              </c:extLst>
            </c:dLbl>
            <c:dLbl>
              <c:idx val="5"/>
              <c:layout>
                <c:manualLayout>
                  <c:x val="-8.4234680703780002E-3"/>
                  <c:y val="-5.3005055683012702E-17"/>
                </c:manualLayout>
              </c:layout>
              <c:numFmt formatCode="0%" sourceLinked="0"/>
              <c:spPr>
                <a:noFill/>
                <a:ln>
                  <a:noFill/>
                </a:ln>
                <a:effectLst/>
              </c:spPr>
              <c:txPr>
                <a:bodyPr/>
                <a:lstStyle/>
                <a:p>
                  <a:pPr>
                    <a:defRPr b="1" i="0">
                      <a:solidFill>
                        <a:schemeClr val="bg1"/>
                      </a:solidFill>
                      <a:latin typeface="Arial" charset="0"/>
                      <a:ea typeface="Arial" charset="0"/>
                      <a:cs typeface="Arial"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809-4DA5-A232-035C56C78E84}"/>
                </c:ext>
              </c:extLst>
            </c:dLbl>
            <c:numFmt formatCode="0%" sourceLinked="0"/>
            <c:spPr>
              <a:noFill/>
              <a:ln>
                <a:noFill/>
              </a:ln>
              <a:effectLst/>
            </c:spPr>
            <c:txPr>
              <a:bodyPr/>
              <a:lstStyle/>
              <a:p>
                <a:pPr>
                  <a:defRPr b="1" i="0">
                    <a:solidFill>
                      <a:schemeClr val="tx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Took it out of the house (e.g. to work)</c:v>
                </c:pt>
                <c:pt idx="1">
                  <c:v>Put it on display (e.g. on a fridge, noticeboard)</c:v>
                </c:pt>
                <c:pt idx="2">
                  <c:v>Used/did something with the information</c:v>
                </c:pt>
                <c:pt idx="3">
                  <c:v>Filed it for reference or records</c:v>
                </c:pt>
                <c:pt idx="4">
                  <c:v>Put it in the usual place</c:v>
                </c:pt>
                <c:pt idx="5">
                  <c:v>Passed it on/left out for the person it's for</c:v>
                </c:pt>
                <c:pt idx="6">
                  <c:v>Put it aside to look at later</c:v>
                </c:pt>
                <c:pt idx="7">
                  <c:v>Threw it away/recycled</c:v>
                </c:pt>
                <c:pt idx="8">
                  <c:v>Read/looked/glanced at it</c:v>
                </c:pt>
                <c:pt idx="9">
                  <c:v>Opened it</c:v>
                </c:pt>
              </c:strCache>
            </c:strRef>
          </c:cat>
          <c:val>
            <c:numRef>
              <c:f>Sheet1!$B$2:$B$11</c:f>
              <c:numCache>
                <c:formatCode>0%</c:formatCode>
                <c:ptCount val="10"/>
                <c:pt idx="0">
                  <c:v>0.02</c:v>
                </c:pt>
                <c:pt idx="1">
                  <c:v>0.02</c:v>
                </c:pt>
                <c:pt idx="2">
                  <c:v>0.06</c:v>
                </c:pt>
                <c:pt idx="3">
                  <c:v>0.08</c:v>
                </c:pt>
                <c:pt idx="4">
                  <c:v>0.03</c:v>
                </c:pt>
                <c:pt idx="5">
                  <c:v>0.02</c:v>
                </c:pt>
                <c:pt idx="6">
                  <c:v>0.05</c:v>
                </c:pt>
                <c:pt idx="7">
                  <c:v>0.27</c:v>
                </c:pt>
                <c:pt idx="8">
                  <c:v>0.21</c:v>
                </c:pt>
                <c:pt idx="9">
                  <c:v>0.19</c:v>
                </c:pt>
              </c:numCache>
            </c:numRef>
          </c:val>
          <c:extLst xmlns:c16r2="http://schemas.microsoft.com/office/drawing/2015/06/chart">
            <c:ext xmlns:c16="http://schemas.microsoft.com/office/drawing/2014/chart" uri="{C3380CC4-5D6E-409C-BE32-E72D297353CC}">
              <c16:uniqueId val="{00000004-D809-4DA5-A232-035C56C78E84}"/>
            </c:ext>
          </c:extLst>
        </c:ser>
        <c:ser>
          <c:idx val="1"/>
          <c:order val="1"/>
          <c:tx>
            <c:strRef>
              <c:f>Sheet1!$C$1</c:f>
              <c:strCache>
                <c:ptCount val="1"/>
                <c:pt idx="0">
                  <c:v>Addressed Mail Initial</c:v>
                </c:pt>
              </c:strCache>
            </c:strRef>
          </c:tx>
          <c:invertIfNegative val="0"/>
          <c:dLbls>
            <c:dLbl>
              <c:idx val="0"/>
              <c:numFmt formatCode="0%" sourceLinked="0"/>
              <c:spPr>
                <a:noFill/>
                <a:ln>
                  <a:noFill/>
                </a:ln>
                <a:effectLst/>
              </c:spPr>
              <c:txPr>
                <a:bodyPr/>
                <a:lstStyle/>
                <a:p>
                  <a:pPr>
                    <a:defRPr b="1" i="0">
                      <a:solidFill>
                        <a:schemeClr val="bg1"/>
                      </a:solidFill>
                      <a:latin typeface="Arial" charset="0"/>
                      <a:ea typeface="Arial" charset="0"/>
                      <a:cs typeface="Arial" charset="0"/>
                    </a:defRPr>
                  </a:pPr>
                  <a:endParaRPr lang="en-US"/>
                </a:p>
              </c:txPr>
              <c:dLblPos val="inEnd"/>
              <c:showLegendKey val="0"/>
              <c:showVal val="1"/>
              <c:showCatName val="0"/>
              <c:showSerName val="0"/>
              <c:showPercent val="0"/>
              <c:showBubbleSize val="0"/>
            </c:dLbl>
            <c:dLbl>
              <c:idx val="1"/>
              <c:layout>
                <c:manualLayout>
                  <c:x val="-9.6012825090555001E-3"/>
                  <c:y val="2.8263562392814401E-3"/>
                </c:manualLayout>
              </c:layout>
              <c:numFmt formatCode="0%" sourceLinked="0"/>
              <c:spPr>
                <a:noFill/>
                <a:ln>
                  <a:noFill/>
                </a:ln>
                <a:effectLst/>
              </c:spPr>
              <c:txPr>
                <a:bodyPr/>
                <a:lstStyle/>
                <a:p>
                  <a:pPr>
                    <a:defRPr b="1" i="0">
                      <a:solidFill>
                        <a:schemeClr val="bg1"/>
                      </a:solidFill>
                      <a:latin typeface="Arial" charset="0"/>
                      <a:ea typeface="Arial" charset="0"/>
                      <a:cs typeface="Arial"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809-4DA5-A232-035C56C78E84}"/>
                </c:ext>
              </c:extLst>
            </c:dLbl>
            <c:dLbl>
              <c:idx val="2"/>
              <c:layout>
                <c:manualLayout>
                  <c:x val="-4.10330873119681E-2"/>
                  <c:y val="-1.03631864942843E-1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809-4DA5-A232-035C56C78E84}"/>
                </c:ext>
              </c:extLst>
            </c:dLbl>
            <c:numFmt formatCode="0%" sourceLinked="0"/>
            <c:spPr>
              <a:noFill/>
              <a:ln>
                <a:noFill/>
              </a:ln>
              <a:effectLst/>
            </c:spPr>
            <c:txPr>
              <a:bodyPr/>
              <a:lstStyle/>
              <a:p>
                <a:pPr>
                  <a:defRPr b="1" i="0">
                    <a:solidFill>
                      <a:schemeClr val="tx1"/>
                    </a:solidFill>
                    <a:latin typeface="Arial" charset="0"/>
                    <a:ea typeface="Arial" charset="0"/>
                    <a:cs typeface="Arial"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Took it out of the house (e.g. to work)</c:v>
                </c:pt>
                <c:pt idx="1">
                  <c:v>Put it on display (e.g. on a fridge, noticeboard)</c:v>
                </c:pt>
                <c:pt idx="2">
                  <c:v>Used/did something with the information</c:v>
                </c:pt>
                <c:pt idx="3">
                  <c:v>Filed it for reference or records</c:v>
                </c:pt>
                <c:pt idx="4">
                  <c:v>Put it in the usual place</c:v>
                </c:pt>
                <c:pt idx="5">
                  <c:v>Passed it on/left out for the person it's for</c:v>
                </c:pt>
                <c:pt idx="6">
                  <c:v>Put it aside to look at later</c:v>
                </c:pt>
                <c:pt idx="7">
                  <c:v>Threw it away/recycled</c:v>
                </c:pt>
                <c:pt idx="8">
                  <c:v>Read/looked/glanced at it</c:v>
                </c:pt>
                <c:pt idx="9">
                  <c:v>Opened it</c:v>
                </c:pt>
              </c:strCache>
            </c:strRef>
          </c:cat>
          <c:val>
            <c:numRef>
              <c:f>Sheet1!$C$2:$C$11</c:f>
              <c:numCache>
                <c:formatCode>0%</c:formatCode>
                <c:ptCount val="10"/>
                <c:pt idx="0">
                  <c:v>0.01</c:v>
                </c:pt>
                <c:pt idx="1">
                  <c:v>0.02</c:v>
                </c:pt>
                <c:pt idx="2">
                  <c:v>0.04</c:v>
                </c:pt>
                <c:pt idx="3">
                  <c:v>0.06</c:v>
                </c:pt>
                <c:pt idx="4">
                  <c:v>0.09</c:v>
                </c:pt>
                <c:pt idx="5">
                  <c:v>0.09</c:v>
                </c:pt>
                <c:pt idx="6">
                  <c:v>0.23</c:v>
                </c:pt>
                <c:pt idx="7">
                  <c:v>0.28999999999999998</c:v>
                </c:pt>
                <c:pt idx="8">
                  <c:v>0.53</c:v>
                </c:pt>
                <c:pt idx="9">
                  <c:v>0.62</c:v>
                </c:pt>
              </c:numCache>
            </c:numRef>
          </c:val>
          <c:extLst xmlns:c16r2="http://schemas.microsoft.com/office/drawing/2015/06/chart">
            <c:ext xmlns:c16="http://schemas.microsoft.com/office/drawing/2014/chart" uri="{C3380CC4-5D6E-409C-BE32-E72D297353CC}">
              <c16:uniqueId val="{00000008-D809-4DA5-A232-035C56C78E84}"/>
            </c:ext>
          </c:extLst>
        </c:ser>
        <c:dLbls>
          <c:showLegendKey val="0"/>
          <c:showVal val="0"/>
          <c:showCatName val="0"/>
          <c:showSerName val="0"/>
          <c:showPercent val="0"/>
          <c:showBubbleSize val="0"/>
        </c:dLbls>
        <c:gapWidth val="30"/>
        <c:axId val="126823424"/>
        <c:axId val="126825216"/>
      </c:barChart>
      <c:catAx>
        <c:axId val="126823424"/>
        <c:scaling>
          <c:orientation val="minMax"/>
        </c:scaling>
        <c:delete val="0"/>
        <c:axPos val="l"/>
        <c:numFmt formatCode="General" sourceLinked="0"/>
        <c:majorTickMark val="out"/>
        <c:minorTickMark val="none"/>
        <c:tickLblPos val="nextTo"/>
        <c:spPr>
          <a:ln>
            <a:solidFill>
              <a:schemeClr val="bg2">
                <a:lumMod val="60000"/>
                <a:lumOff val="40000"/>
              </a:schemeClr>
            </a:solidFill>
          </a:ln>
        </c:spPr>
        <c:txPr>
          <a:bodyPr/>
          <a:lstStyle/>
          <a:p>
            <a:pPr>
              <a:defRPr sz="1200"/>
            </a:pPr>
            <a:endParaRPr lang="en-US"/>
          </a:p>
        </c:txPr>
        <c:crossAx val="126825216"/>
        <c:crosses val="autoZero"/>
        <c:auto val="1"/>
        <c:lblAlgn val="ctr"/>
        <c:lblOffset val="100"/>
        <c:noMultiLvlLbl val="0"/>
      </c:catAx>
      <c:valAx>
        <c:axId val="126825216"/>
        <c:scaling>
          <c:orientation val="minMax"/>
        </c:scaling>
        <c:delete val="1"/>
        <c:axPos val="b"/>
        <c:majorGridlines>
          <c:spPr>
            <a:ln>
              <a:solidFill>
                <a:schemeClr val="bg2">
                  <a:lumMod val="20000"/>
                  <a:lumOff val="80000"/>
                </a:schemeClr>
              </a:solidFill>
            </a:ln>
          </c:spPr>
        </c:majorGridlines>
        <c:numFmt formatCode="0%" sourceLinked="0"/>
        <c:majorTickMark val="out"/>
        <c:minorTickMark val="none"/>
        <c:tickLblPos val="nextTo"/>
        <c:crossAx val="126823424"/>
        <c:crosses val="autoZero"/>
        <c:crossBetween val="between"/>
      </c:valAx>
    </c:plotArea>
    <c:legend>
      <c:legendPos val="r"/>
      <c:layout>
        <c:manualLayout>
          <c:xMode val="edge"/>
          <c:yMode val="edge"/>
          <c:x val="0.50647586104143372"/>
          <c:y val="0.46364638432192168"/>
          <c:w val="0.37096459095309525"/>
          <c:h val="0.14522962737786027"/>
        </c:manualLayout>
      </c:layout>
      <c:overlay val="0"/>
      <c:txPr>
        <a:bodyPr/>
        <a:lstStyle/>
        <a:p>
          <a:pPr>
            <a:defRPr sz="1600"/>
          </a:pPr>
          <a:endParaRPr lang="en-US"/>
        </a:p>
      </c:txPr>
    </c:legend>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7354481601937001E-3"/>
          <c:y val="3.7585837310465803E-2"/>
          <c:w val="0.98607619331165097"/>
          <c:h val="0.57132863089205199"/>
        </c:manualLayout>
      </c:layout>
      <c:lineChart>
        <c:grouping val="standard"/>
        <c:varyColors val="0"/>
        <c:ser>
          <c:idx val="0"/>
          <c:order val="0"/>
          <c:tx>
            <c:strRef>
              <c:f>Sheet1!$B$1</c:f>
              <c:strCache>
                <c:ptCount val="1"/>
                <c:pt idx="0">
                  <c:v>Reach</c:v>
                </c:pt>
              </c:strCache>
            </c:strRef>
          </c:tx>
          <c:marker>
            <c:symbol val="circle"/>
            <c:size val="9"/>
            <c:spPr>
              <a:ln w="31750">
                <a:noFill/>
              </a:ln>
            </c:spPr>
          </c:marker>
          <c:dLbls>
            <c:numFmt formatCode="#,##0.0" sourceLinked="0"/>
            <c:spPr>
              <a:noFill/>
              <a:ln>
                <a:noFill/>
              </a:ln>
              <a:effectLst/>
            </c:spPr>
            <c:txPr>
              <a:bodyPr/>
              <a:lstStyle/>
              <a:p>
                <a:pPr>
                  <a:defRPr sz="1200" b="1"/>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Sheet1!$A$2:$A$18</c:f>
              <c:strCache>
                <c:ptCount val="17"/>
                <c:pt idx="0">
                  <c:v>Restaurant/Takeaway</c:v>
                </c:pt>
                <c:pt idx="1">
                  <c:v>Political</c:v>
                </c:pt>
                <c:pt idx="2">
                  <c:v>Religious</c:v>
                </c:pt>
                <c:pt idx="3">
                  <c:v>Telco</c:v>
                </c:pt>
                <c:pt idx="4">
                  <c:v>Charity</c:v>
                </c:pt>
                <c:pt idx="5">
                  <c:v>Leisure</c:v>
                </c:pt>
                <c:pt idx="6">
                  <c:v>Mail Order/Online Retail</c:v>
                </c:pt>
                <c:pt idx="7">
                  <c:v>Retail</c:v>
                </c:pt>
                <c:pt idx="8">
                  <c:v>Tradesperson</c:v>
                </c:pt>
                <c:pt idx="9">
                  <c:v>Letting/Estate Agent</c:v>
                </c:pt>
                <c:pt idx="10">
                  <c:v>Financial Services</c:v>
                </c:pt>
                <c:pt idx="11">
                  <c:v>Automotive</c:v>
                </c:pt>
                <c:pt idx="12">
                  <c:v>Medical</c:v>
                </c:pt>
                <c:pt idx="13">
                  <c:v>Grocery</c:v>
                </c:pt>
                <c:pt idx="14">
                  <c:v>Utility</c:v>
                </c:pt>
                <c:pt idx="15">
                  <c:v>Magazine/Newspaper</c:v>
                </c:pt>
                <c:pt idx="16">
                  <c:v>Government/Council</c:v>
                </c:pt>
              </c:strCache>
            </c:strRef>
          </c:cat>
          <c:val>
            <c:numRef>
              <c:f>Sheet1!$B$2:$B$18</c:f>
              <c:numCache>
                <c:formatCode>0.00</c:formatCode>
                <c:ptCount val="17"/>
                <c:pt idx="0">
                  <c:v>1.12605540330128</c:v>
                </c:pt>
                <c:pt idx="1">
                  <c:v>1.19467333300793</c:v>
                </c:pt>
                <c:pt idx="2">
                  <c:v>1.1015698958984601</c:v>
                </c:pt>
                <c:pt idx="3">
                  <c:v>1.1528739929826299</c:v>
                </c:pt>
                <c:pt idx="4">
                  <c:v>1.11780411076788</c:v>
                </c:pt>
                <c:pt idx="5">
                  <c:v>1.1396584423143701</c:v>
                </c:pt>
                <c:pt idx="6">
                  <c:v>1.1152640331963299</c:v>
                </c:pt>
                <c:pt idx="7">
                  <c:v>1.13923196907763</c:v>
                </c:pt>
                <c:pt idx="8">
                  <c:v>1.1979831583001199</c:v>
                </c:pt>
                <c:pt idx="9">
                  <c:v>1.11563254531272</c:v>
                </c:pt>
                <c:pt idx="10">
                  <c:v>1.14307997662098</c:v>
                </c:pt>
                <c:pt idx="11">
                  <c:v>1.2179765598648</c:v>
                </c:pt>
                <c:pt idx="12">
                  <c:v>1.2048867221864701</c:v>
                </c:pt>
                <c:pt idx="13">
                  <c:v>1.15101981378201</c:v>
                </c:pt>
                <c:pt idx="14">
                  <c:v>1.15965080276536</c:v>
                </c:pt>
                <c:pt idx="15">
                  <c:v>1.2592865636191699</c:v>
                </c:pt>
                <c:pt idx="16">
                  <c:v>1.1849670844876601</c:v>
                </c:pt>
              </c:numCache>
            </c:numRef>
          </c:val>
          <c:smooth val="0"/>
          <c:extLst xmlns:c16r2="http://schemas.microsoft.com/office/drawing/2015/06/chart">
            <c:ext xmlns:c16="http://schemas.microsoft.com/office/drawing/2014/chart" uri="{C3380CC4-5D6E-409C-BE32-E72D297353CC}">
              <c16:uniqueId val="{00000000-EF93-4764-9451-C0AEB89A573E}"/>
            </c:ext>
          </c:extLst>
        </c:ser>
        <c:ser>
          <c:idx val="1"/>
          <c:order val="1"/>
          <c:tx>
            <c:strRef>
              <c:f>Sheet1!$C$1</c:f>
              <c:strCache>
                <c:ptCount val="1"/>
                <c:pt idx="0">
                  <c:v>Frequency</c:v>
                </c:pt>
              </c:strCache>
            </c:strRef>
          </c:tx>
          <c:spPr>
            <a:ln w="31750">
              <a:solidFill>
                <a:srgbClr val="00BFD5"/>
              </a:solidFill>
            </a:ln>
          </c:spPr>
          <c:marker>
            <c:symbol val="triangle"/>
            <c:size val="7"/>
            <c:spPr>
              <a:solidFill>
                <a:srgbClr val="00BFD5"/>
              </a:solidFill>
              <a:ln>
                <a:solidFill>
                  <a:srgbClr val="00BFD5"/>
                </a:solidFill>
              </a:ln>
            </c:spPr>
          </c:marker>
          <c:dLbls>
            <c:spPr>
              <a:noFill/>
              <a:ln>
                <a:noFill/>
              </a:ln>
              <a:effectLst/>
            </c:spPr>
            <c:txPr>
              <a:bodyPr/>
              <a:lstStyle/>
              <a:p>
                <a:pPr>
                  <a:defRPr sz="1400" b="1"/>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Sheet1!$A$2:$A$18</c:f>
              <c:strCache>
                <c:ptCount val="17"/>
                <c:pt idx="0">
                  <c:v>Restaurant/Takeaway</c:v>
                </c:pt>
                <c:pt idx="1">
                  <c:v>Political</c:v>
                </c:pt>
                <c:pt idx="2">
                  <c:v>Religious</c:v>
                </c:pt>
                <c:pt idx="3">
                  <c:v>Telco</c:v>
                </c:pt>
                <c:pt idx="4">
                  <c:v>Charity</c:v>
                </c:pt>
                <c:pt idx="5">
                  <c:v>Leisure</c:v>
                </c:pt>
                <c:pt idx="6">
                  <c:v>Mail Order/Online Retail</c:v>
                </c:pt>
                <c:pt idx="7">
                  <c:v>Retail</c:v>
                </c:pt>
                <c:pt idx="8">
                  <c:v>Tradesperson</c:v>
                </c:pt>
                <c:pt idx="9">
                  <c:v>Letting/Estate Agent</c:v>
                </c:pt>
                <c:pt idx="10">
                  <c:v>Financial Services</c:v>
                </c:pt>
                <c:pt idx="11">
                  <c:v>Automotive</c:v>
                </c:pt>
                <c:pt idx="12">
                  <c:v>Medical</c:v>
                </c:pt>
                <c:pt idx="13">
                  <c:v>Grocery</c:v>
                </c:pt>
                <c:pt idx="14">
                  <c:v>Utility</c:v>
                </c:pt>
                <c:pt idx="15">
                  <c:v>Magazine/Newspaper</c:v>
                </c:pt>
                <c:pt idx="16">
                  <c:v>Government/Council</c:v>
                </c:pt>
              </c:strCache>
            </c:strRef>
          </c:cat>
          <c:val>
            <c:numRef>
              <c:f>Sheet1!$C$2:$C$18</c:f>
              <c:numCache>
                <c:formatCode>0.00</c:formatCode>
                <c:ptCount val="17"/>
                <c:pt idx="0">
                  <c:v>3.3368756446669998</c:v>
                </c:pt>
                <c:pt idx="1">
                  <c:v>3.3478719978431899</c:v>
                </c:pt>
                <c:pt idx="2">
                  <c:v>3.5425820222726898</c:v>
                </c:pt>
                <c:pt idx="3">
                  <c:v>3.7953973910504701</c:v>
                </c:pt>
                <c:pt idx="4">
                  <c:v>3.8849927471653301</c:v>
                </c:pt>
                <c:pt idx="5">
                  <c:v>3.9306790009571602</c:v>
                </c:pt>
                <c:pt idx="6">
                  <c:v>3.97739171158383</c:v>
                </c:pt>
                <c:pt idx="7">
                  <c:v>4.0056743451352901</c:v>
                </c:pt>
                <c:pt idx="8">
                  <c:v>4.0081038657760502</c:v>
                </c:pt>
                <c:pt idx="9">
                  <c:v>4.0176300816180204</c:v>
                </c:pt>
                <c:pt idx="10">
                  <c:v>4.26709114061501</c:v>
                </c:pt>
                <c:pt idx="11">
                  <c:v>4.28724063510849</c:v>
                </c:pt>
                <c:pt idx="12">
                  <c:v>4.5197866743802999</c:v>
                </c:pt>
                <c:pt idx="13">
                  <c:v>4.5941185612988802</c:v>
                </c:pt>
                <c:pt idx="14">
                  <c:v>4.6027421100200501</c:v>
                </c:pt>
                <c:pt idx="15">
                  <c:v>4.6701205325412696</c:v>
                </c:pt>
                <c:pt idx="16">
                  <c:v>4.8866668098792498</c:v>
                </c:pt>
              </c:numCache>
            </c:numRef>
          </c:val>
          <c:smooth val="0"/>
          <c:extLst xmlns:c16r2="http://schemas.microsoft.com/office/drawing/2015/06/chart">
            <c:ext xmlns:c16="http://schemas.microsoft.com/office/drawing/2014/chart" uri="{C3380CC4-5D6E-409C-BE32-E72D297353CC}">
              <c16:uniqueId val="{00000000-1714-49FC-913D-0E598EB2F61D}"/>
            </c:ext>
          </c:extLst>
        </c:ser>
        <c:dLbls>
          <c:showLegendKey val="0"/>
          <c:showVal val="0"/>
          <c:showCatName val="0"/>
          <c:showSerName val="0"/>
          <c:showPercent val="0"/>
          <c:showBubbleSize val="0"/>
        </c:dLbls>
        <c:marker val="1"/>
        <c:smooth val="0"/>
        <c:axId val="126908288"/>
        <c:axId val="126909824"/>
      </c:lineChart>
      <c:catAx>
        <c:axId val="126908288"/>
        <c:scaling>
          <c:orientation val="minMax"/>
        </c:scaling>
        <c:delete val="0"/>
        <c:axPos val="b"/>
        <c:numFmt formatCode="General" sourceLinked="1"/>
        <c:majorTickMark val="none"/>
        <c:minorTickMark val="none"/>
        <c:tickLblPos val="nextTo"/>
        <c:spPr>
          <a:ln>
            <a:solidFill>
              <a:schemeClr val="bg2">
                <a:lumMod val="60000"/>
                <a:lumOff val="40000"/>
              </a:schemeClr>
            </a:solidFill>
          </a:ln>
        </c:spPr>
        <c:txPr>
          <a:bodyPr rot="-5400000" vert="horz"/>
          <a:lstStyle/>
          <a:p>
            <a:pPr>
              <a:defRPr sz="1200"/>
            </a:pPr>
            <a:endParaRPr lang="en-US"/>
          </a:p>
        </c:txPr>
        <c:crossAx val="126909824"/>
        <c:crosses val="autoZero"/>
        <c:auto val="1"/>
        <c:lblAlgn val="ctr"/>
        <c:lblOffset val="100"/>
        <c:noMultiLvlLbl val="0"/>
      </c:catAx>
      <c:valAx>
        <c:axId val="126909824"/>
        <c:scaling>
          <c:orientation val="minMax"/>
        </c:scaling>
        <c:delete val="1"/>
        <c:axPos val="l"/>
        <c:majorGridlines>
          <c:spPr>
            <a:ln>
              <a:solidFill>
                <a:schemeClr val="bg2">
                  <a:lumMod val="20000"/>
                  <a:lumOff val="80000"/>
                </a:schemeClr>
              </a:solidFill>
            </a:ln>
          </c:spPr>
        </c:majorGridlines>
        <c:numFmt formatCode="0%" sourceLinked="0"/>
        <c:majorTickMark val="none"/>
        <c:minorTickMark val="none"/>
        <c:tickLblPos val="nextTo"/>
        <c:crossAx val="126908288"/>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108467794101E-2"/>
          <c:y val="6.3751362515059404E-2"/>
          <c:w val="0.97958231503568904"/>
          <c:h val="0.86961083746982404"/>
        </c:manualLayout>
      </c:layout>
      <c:barChart>
        <c:barDir val="col"/>
        <c:grouping val="clustered"/>
        <c:varyColors val="0"/>
        <c:ser>
          <c:idx val="0"/>
          <c:order val="0"/>
          <c:tx>
            <c:strRef>
              <c:f>Sheet1!$B$1</c:f>
              <c:strCache>
                <c:ptCount val="1"/>
                <c:pt idx="0">
                  <c:v>Reach</c:v>
                </c:pt>
              </c:strCache>
            </c:strRef>
          </c:tx>
          <c:invertIfNegative val="0"/>
          <c:dLbls>
            <c:spPr>
              <a:noFill/>
              <a:ln>
                <a:noFill/>
              </a:ln>
              <a:effectLst/>
            </c:spPr>
            <c:txPr>
              <a:bodyPr/>
              <a:lstStyle/>
              <a:p>
                <a:pPr>
                  <a:defRPr sz="16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A</c:v>
                </c:pt>
                <c:pt idx="1">
                  <c:v>B</c:v>
                </c:pt>
                <c:pt idx="2">
                  <c:v>C1</c:v>
                </c:pt>
                <c:pt idx="3">
                  <c:v>C2</c:v>
                </c:pt>
                <c:pt idx="4">
                  <c:v>DE</c:v>
                </c:pt>
              </c:strCache>
            </c:strRef>
          </c:cat>
          <c:val>
            <c:numRef>
              <c:f>Sheet1!$B$2:$B$6</c:f>
              <c:numCache>
                <c:formatCode>0.00</c:formatCode>
                <c:ptCount val="5"/>
                <c:pt idx="0">
                  <c:v>1.1745101506426201</c:v>
                </c:pt>
                <c:pt idx="1">
                  <c:v>1.1233294362920201</c:v>
                </c:pt>
                <c:pt idx="2">
                  <c:v>1.13096271229373</c:v>
                </c:pt>
                <c:pt idx="3">
                  <c:v>1.2092340878060599</c:v>
                </c:pt>
                <c:pt idx="4">
                  <c:v>1.14944450444319</c:v>
                </c:pt>
              </c:numCache>
            </c:numRef>
          </c:val>
          <c:extLst xmlns:c16r2="http://schemas.microsoft.com/office/drawing/2015/06/chart">
            <c:ext xmlns:c16="http://schemas.microsoft.com/office/drawing/2014/chart" uri="{C3380CC4-5D6E-409C-BE32-E72D297353CC}">
              <c16:uniqueId val="{00000000-F59D-4832-B83E-E5B95B48C745}"/>
            </c:ext>
          </c:extLst>
        </c:ser>
        <c:ser>
          <c:idx val="1"/>
          <c:order val="1"/>
          <c:tx>
            <c:strRef>
              <c:f>Sheet1!$C$1</c:f>
              <c:strCache>
                <c:ptCount val="1"/>
                <c:pt idx="0">
                  <c:v>Frequency</c:v>
                </c:pt>
              </c:strCache>
            </c:strRef>
          </c:tx>
          <c:invertIfNegative val="0"/>
          <c:dLbls>
            <c:spPr>
              <a:noFill/>
              <a:ln>
                <a:noFill/>
              </a:ln>
              <a:effectLst/>
            </c:spPr>
            <c:txPr>
              <a:bodyPr/>
              <a:lstStyle/>
              <a:p>
                <a:pPr>
                  <a:defRPr sz="16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A</c:v>
                </c:pt>
                <c:pt idx="1">
                  <c:v>B</c:v>
                </c:pt>
                <c:pt idx="2">
                  <c:v>C1</c:v>
                </c:pt>
                <c:pt idx="3">
                  <c:v>C2</c:v>
                </c:pt>
                <c:pt idx="4">
                  <c:v>DE</c:v>
                </c:pt>
              </c:strCache>
            </c:strRef>
          </c:cat>
          <c:val>
            <c:numRef>
              <c:f>Sheet1!$C$2:$C$6</c:f>
              <c:numCache>
                <c:formatCode>0.00</c:formatCode>
                <c:ptCount val="5"/>
                <c:pt idx="0">
                  <c:v>4.0122763182409198</c:v>
                </c:pt>
                <c:pt idx="1">
                  <c:v>3.8571476614070201</c:v>
                </c:pt>
                <c:pt idx="2">
                  <c:v>4.0136852823466498</c:v>
                </c:pt>
                <c:pt idx="3">
                  <c:v>4.7268340542075</c:v>
                </c:pt>
                <c:pt idx="4">
                  <c:v>4.3336655997687297</c:v>
                </c:pt>
              </c:numCache>
            </c:numRef>
          </c:val>
          <c:extLst xmlns:c16r2="http://schemas.microsoft.com/office/drawing/2015/06/chart">
            <c:ext xmlns:c16="http://schemas.microsoft.com/office/drawing/2014/chart" uri="{C3380CC4-5D6E-409C-BE32-E72D297353CC}">
              <c16:uniqueId val="{00000001-F59D-4832-B83E-E5B95B48C745}"/>
            </c:ext>
          </c:extLst>
        </c:ser>
        <c:dLbls>
          <c:showLegendKey val="0"/>
          <c:showVal val="0"/>
          <c:showCatName val="0"/>
          <c:showSerName val="0"/>
          <c:showPercent val="0"/>
          <c:showBubbleSize val="0"/>
        </c:dLbls>
        <c:gapWidth val="45"/>
        <c:axId val="126982400"/>
        <c:axId val="126992384"/>
      </c:barChart>
      <c:catAx>
        <c:axId val="126982400"/>
        <c:scaling>
          <c:orientation val="minMax"/>
        </c:scaling>
        <c:delete val="0"/>
        <c:axPos val="b"/>
        <c:numFmt formatCode="General" sourceLinked="0"/>
        <c:majorTickMark val="out"/>
        <c:minorTickMark val="none"/>
        <c:tickLblPos val="nextTo"/>
        <c:spPr>
          <a:ln>
            <a:solidFill>
              <a:schemeClr val="bg2">
                <a:lumMod val="60000"/>
                <a:lumOff val="40000"/>
              </a:schemeClr>
            </a:solidFill>
          </a:ln>
        </c:spPr>
        <c:txPr>
          <a:bodyPr/>
          <a:lstStyle/>
          <a:p>
            <a:pPr>
              <a:defRPr sz="1200"/>
            </a:pPr>
            <a:endParaRPr lang="en-US"/>
          </a:p>
        </c:txPr>
        <c:crossAx val="126992384"/>
        <c:crosses val="autoZero"/>
        <c:auto val="1"/>
        <c:lblAlgn val="ctr"/>
        <c:lblOffset val="100"/>
        <c:noMultiLvlLbl val="0"/>
      </c:catAx>
      <c:valAx>
        <c:axId val="126992384"/>
        <c:scaling>
          <c:orientation val="minMax"/>
        </c:scaling>
        <c:delete val="1"/>
        <c:axPos val="l"/>
        <c:majorGridlines>
          <c:spPr>
            <a:ln>
              <a:solidFill>
                <a:schemeClr val="bg2">
                  <a:lumMod val="20000"/>
                  <a:lumOff val="80000"/>
                </a:schemeClr>
              </a:solidFill>
            </a:ln>
          </c:spPr>
        </c:majorGridlines>
        <c:numFmt formatCode="0.00" sourceLinked="1"/>
        <c:majorTickMark val="out"/>
        <c:minorTickMark val="none"/>
        <c:tickLblPos val="nextTo"/>
        <c:crossAx val="126982400"/>
        <c:crosses val="autoZero"/>
        <c:crossBetween val="between"/>
      </c:valAx>
    </c:plotArea>
    <c:legend>
      <c:legendPos val="r"/>
      <c:layout>
        <c:manualLayout>
          <c:xMode val="edge"/>
          <c:yMode val="edge"/>
          <c:x val="0.41103454980057164"/>
          <c:y val="9.3711896247608492E-3"/>
          <c:w val="0.24551155188682799"/>
          <c:h val="8.2088743553949198E-2"/>
        </c:manualLayout>
      </c:layout>
      <c:overlay val="0"/>
      <c:txPr>
        <a:bodyPr/>
        <a:lstStyle/>
        <a:p>
          <a:pPr>
            <a:defRPr sz="1600"/>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631922525649"/>
          <c:y val="3.7585837310465803E-2"/>
          <c:w val="0.55724743274484601"/>
          <c:h val="0.86296103548412595"/>
        </c:manualLayout>
      </c:layout>
      <c:barChart>
        <c:barDir val="bar"/>
        <c:grouping val="clustered"/>
        <c:varyColors val="0"/>
        <c:ser>
          <c:idx val="0"/>
          <c:order val="0"/>
          <c:tx>
            <c:strRef>
              <c:f>Sheet1!$B$1</c:f>
              <c:strCache>
                <c:ptCount val="1"/>
                <c:pt idx="0">
                  <c:v>Door Drops</c:v>
                </c:pt>
              </c:strCache>
            </c:strRef>
          </c:tx>
          <c:invertIfNegative val="0"/>
          <c:dLbls>
            <c:dLbl>
              <c:idx val="0"/>
              <c:numFmt formatCode="0%" sourceLinked="0"/>
              <c:spPr>
                <a:noFill/>
                <a:ln>
                  <a:noFill/>
                </a:ln>
                <a:effectLst/>
              </c:spPr>
              <c:txPr>
                <a:bodyPr/>
                <a:lstStyle/>
                <a:p>
                  <a:pPr>
                    <a:defRPr b="1" i="0">
                      <a:latin typeface="Arial" charset="0"/>
                      <a:ea typeface="Arial" charset="0"/>
                      <a:cs typeface="Arial" charset="0"/>
                    </a:defRPr>
                  </a:pPr>
                  <a:endParaRPr lang="en-US"/>
                </a:p>
              </c:txPr>
              <c:showLegendKey val="0"/>
              <c:showVal val="1"/>
              <c:showCatName val="0"/>
              <c:showSerName val="0"/>
              <c:showPercent val="0"/>
              <c:showBubbleSize val="0"/>
            </c:dLbl>
            <c:dLbl>
              <c:idx val="1"/>
              <c:numFmt formatCode="0%" sourceLinked="0"/>
              <c:spPr>
                <a:noFill/>
                <a:ln>
                  <a:noFill/>
                </a:ln>
                <a:effectLst/>
              </c:spPr>
              <c:txPr>
                <a:bodyPr/>
                <a:lstStyle/>
                <a:p>
                  <a:pPr>
                    <a:defRPr b="1" i="0">
                      <a:latin typeface="Arial" charset="0"/>
                      <a:ea typeface="Arial" charset="0"/>
                      <a:cs typeface="Arial" charset="0"/>
                    </a:defRPr>
                  </a:pPr>
                  <a:endParaRPr lang="en-US"/>
                </a:p>
              </c:txPr>
              <c:showLegendKey val="0"/>
              <c:showVal val="1"/>
              <c:showCatName val="0"/>
              <c:showSerName val="0"/>
              <c:showPercent val="0"/>
              <c:showBubbleSize val="0"/>
            </c:dLbl>
            <c:dLbl>
              <c:idx val="2"/>
              <c:numFmt formatCode="0%" sourceLinked="0"/>
              <c:spPr>
                <a:noFill/>
                <a:ln>
                  <a:noFill/>
                </a:ln>
                <a:effectLst/>
              </c:spPr>
              <c:txPr>
                <a:bodyPr/>
                <a:lstStyle/>
                <a:p>
                  <a:pPr>
                    <a:defRPr b="1" i="0">
                      <a:latin typeface="Arial" charset="0"/>
                      <a:ea typeface="Arial" charset="0"/>
                      <a:cs typeface="Arial" charset="0"/>
                    </a:defRPr>
                  </a:pPr>
                  <a:endParaRPr lang="en-US"/>
                </a:p>
              </c:txPr>
              <c:showLegendKey val="0"/>
              <c:showVal val="1"/>
              <c:showCatName val="0"/>
              <c:showSerName val="0"/>
              <c:showPercent val="0"/>
              <c:showBubbleSize val="0"/>
            </c:dLbl>
            <c:dLbl>
              <c:idx val="3"/>
              <c:numFmt formatCode="0%" sourceLinked="0"/>
              <c:spPr>
                <a:noFill/>
                <a:ln>
                  <a:noFill/>
                </a:ln>
                <a:effectLst/>
              </c:spPr>
              <c:txPr>
                <a:bodyPr/>
                <a:lstStyle/>
                <a:p>
                  <a:pPr>
                    <a:defRPr b="1" i="0">
                      <a:latin typeface="Arial" charset="0"/>
                      <a:ea typeface="Arial" charset="0"/>
                      <a:cs typeface="Arial" charset="0"/>
                    </a:defRPr>
                  </a:pPr>
                  <a:endParaRPr lang="en-US"/>
                </a:p>
              </c:txPr>
              <c:showLegendKey val="0"/>
              <c:showVal val="1"/>
              <c:showCatName val="0"/>
              <c:showSerName val="0"/>
              <c:showPercent val="0"/>
              <c:showBubbleSize val="0"/>
            </c:dLbl>
            <c:dLbl>
              <c:idx val="4"/>
              <c:layout>
                <c:manualLayout>
                  <c:x val="-3.40083269678424E-3"/>
                  <c:y val="0"/>
                </c:manualLayout>
              </c:layout>
              <c:numFmt formatCode="0%" sourceLinked="0"/>
              <c:spPr>
                <a:noFill/>
                <a:ln>
                  <a:noFill/>
                </a:ln>
                <a:effectLst/>
              </c:spPr>
              <c:txPr>
                <a:bodyPr/>
                <a:lstStyle/>
                <a:p>
                  <a:pPr>
                    <a:defRPr b="1" i="0">
                      <a:solidFill>
                        <a:schemeClr val="bg1"/>
                      </a:solidFill>
                      <a:latin typeface="Arial" charset="0"/>
                      <a:ea typeface="Arial" charset="0"/>
                      <a:cs typeface="Arial"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4E1-4A1E-953D-B4C98CE1890D}"/>
                </c:ext>
              </c:extLst>
            </c:dLbl>
            <c:dLbl>
              <c:idx val="5"/>
              <c:numFmt formatCode="0%" sourceLinked="0"/>
              <c:spPr>
                <a:noFill/>
                <a:ln>
                  <a:noFill/>
                </a:ln>
                <a:effectLst/>
              </c:spPr>
              <c:txPr>
                <a:bodyPr/>
                <a:lstStyle/>
                <a:p>
                  <a:pPr>
                    <a:defRPr b="1" i="0">
                      <a:latin typeface="Arial" charset="0"/>
                      <a:ea typeface="Arial" charset="0"/>
                      <a:cs typeface="Arial" charset="0"/>
                    </a:defRPr>
                  </a:pPr>
                  <a:endParaRPr lang="en-US"/>
                </a:p>
              </c:txPr>
              <c:showLegendKey val="0"/>
              <c:showVal val="1"/>
              <c:showCatName val="0"/>
              <c:showSerName val="0"/>
              <c:showPercent val="0"/>
              <c:showBubbleSize val="0"/>
            </c:dLbl>
            <c:dLbl>
              <c:idx val="6"/>
              <c:layout>
                <c:manualLayout>
                  <c:x val="-4.6012686700099385E-2"/>
                  <c:y val="-8.6736547639536567E-3"/>
                </c:manualLayout>
              </c:layout>
              <c:numFmt formatCode="0%" sourceLinked="0"/>
              <c:spPr>
                <a:noFill/>
                <a:ln>
                  <a:noFill/>
                </a:ln>
                <a:effectLst/>
              </c:spPr>
              <c:txPr>
                <a:bodyPr/>
                <a:lstStyle/>
                <a:p>
                  <a:pPr>
                    <a:defRPr b="1" i="0">
                      <a:solidFill>
                        <a:schemeClr val="tx1"/>
                      </a:solidFill>
                      <a:latin typeface="Arial" charset="0"/>
                      <a:ea typeface="Arial" charset="0"/>
                      <a:cs typeface="Arial"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4E1-4A1E-953D-B4C98CE1890D}"/>
                </c:ext>
              </c:extLst>
            </c:dLbl>
            <c:dLbl>
              <c:idx val="7"/>
              <c:layout>
                <c:manualLayout>
                  <c:x val="-5.8282736486792601E-2"/>
                  <c:y val="-2.6502527841506299E-17"/>
                </c:manualLayout>
              </c:layout>
              <c:numFmt formatCode="0%" sourceLinked="0"/>
              <c:spPr>
                <a:noFill/>
                <a:ln>
                  <a:noFill/>
                </a:ln>
                <a:effectLst/>
              </c:spPr>
              <c:txPr>
                <a:bodyPr/>
                <a:lstStyle/>
                <a:p>
                  <a:pPr>
                    <a:defRPr b="1" i="0">
                      <a:solidFill>
                        <a:schemeClr val="tx1"/>
                      </a:solidFill>
                      <a:latin typeface="Arial" charset="0"/>
                      <a:ea typeface="Arial" charset="0"/>
                      <a:cs typeface="Arial"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4E1-4A1E-953D-B4C98CE1890D}"/>
                </c:ext>
              </c:extLst>
            </c:dLbl>
            <c:dLbl>
              <c:idx val="8"/>
              <c:layout>
                <c:manualLayout>
                  <c:x val="-5.98164927101291E-2"/>
                  <c:y val="-2.6502527841506299E-17"/>
                </c:manualLayout>
              </c:layout>
              <c:numFmt formatCode="0%" sourceLinked="0"/>
              <c:spPr>
                <a:noFill/>
                <a:ln>
                  <a:noFill/>
                </a:ln>
                <a:effectLst/>
              </c:spPr>
              <c:txPr>
                <a:bodyPr/>
                <a:lstStyle/>
                <a:p>
                  <a:pPr>
                    <a:defRPr b="1" i="0">
                      <a:solidFill>
                        <a:schemeClr val="tx1"/>
                      </a:solidFill>
                      <a:latin typeface="Arial" charset="0"/>
                      <a:ea typeface="Arial" charset="0"/>
                      <a:cs typeface="Arial"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4E1-4A1E-953D-B4C98CE1890D}"/>
                </c:ext>
              </c:extLst>
            </c:dLbl>
            <c:dLbl>
              <c:idx val="9"/>
              <c:layout>
                <c:manualLayout>
                  <c:x val="-6.1350248933465773E-2"/>
                  <c:y val="6.6256319603765831E-18"/>
                </c:manualLayout>
              </c:layout>
              <c:numFmt formatCode="0%" sourceLinked="0"/>
              <c:spPr>
                <a:noFill/>
                <a:ln>
                  <a:noFill/>
                </a:ln>
                <a:effectLst/>
              </c:spPr>
              <c:txPr>
                <a:bodyPr/>
                <a:lstStyle/>
                <a:p>
                  <a:pPr>
                    <a:defRPr b="1" i="0">
                      <a:solidFill>
                        <a:schemeClr val="tx1"/>
                      </a:solidFill>
                      <a:latin typeface="Arial" charset="0"/>
                      <a:ea typeface="Arial" charset="0"/>
                      <a:cs typeface="Arial"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4E1-4A1E-953D-B4C98CE1890D}"/>
                </c:ext>
              </c:extLst>
            </c:dLbl>
            <c:numFmt formatCode="0%" sourceLinked="0"/>
            <c:spPr>
              <a:noFill/>
              <a:ln>
                <a:noFill/>
              </a:ln>
              <a:effectLst/>
            </c:spPr>
            <c:txPr>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Sheet1!$A$2:$A$11</c:f>
              <c:strCache>
                <c:ptCount val="10"/>
                <c:pt idx="0">
                  <c:v>Took it out of the house (e.g.to work)</c:v>
                </c:pt>
                <c:pt idx="1">
                  <c:v>Passed it on/left out for the person it's for</c:v>
                </c:pt>
                <c:pt idx="2">
                  <c:v>Used/did something with the information</c:v>
                </c:pt>
                <c:pt idx="3">
                  <c:v>Filed it for reference or records</c:v>
                </c:pt>
                <c:pt idx="4">
                  <c:v>Put it on display (e.g.on a fridge,noticeboard)</c:v>
                </c:pt>
                <c:pt idx="5">
                  <c:v>Put it in the usual place</c:v>
                </c:pt>
                <c:pt idx="6">
                  <c:v>Opened it</c:v>
                </c:pt>
                <c:pt idx="7">
                  <c:v>Put it aside to look at later</c:v>
                </c:pt>
                <c:pt idx="8">
                  <c:v>Threw it away/recycled</c:v>
                </c:pt>
                <c:pt idx="9">
                  <c:v>Read/looked/glanced at it</c:v>
                </c:pt>
              </c:strCache>
            </c:strRef>
          </c:cat>
          <c:val>
            <c:numRef>
              <c:f>Sheet1!$B$2:$B$11</c:f>
              <c:numCache>
                <c:formatCode>0.0%</c:formatCode>
                <c:ptCount val="10"/>
                <c:pt idx="0">
                  <c:v>6.3230760227763081E-3</c:v>
                </c:pt>
                <c:pt idx="1">
                  <c:v>6.6550812279465342E-3</c:v>
                </c:pt>
                <c:pt idx="2">
                  <c:v>1.9043889491416176E-2</c:v>
                </c:pt>
                <c:pt idx="3">
                  <c:v>1.9304896467354126E-2</c:v>
                </c:pt>
                <c:pt idx="4">
                  <c:v>2.1965413490941332E-2</c:v>
                </c:pt>
                <c:pt idx="5">
                  <c:v>6.0543738887785359E-2</c:v>
                </c:pt>
                <c:pt idx="6">
                  <c:v>8.0449227640143464E-2</c:v>
                </c:pt>
                <c:pt idx="7">
                  <c:v>0.15390964724388106</c:v>
                </c:pt>
                <c:pt idx="8">
                  <c:v>0.85861633777774615</c:v>
                </c:pt>
                <c:pt idx="9">
                  <c:v>0.62428583711936569</c:v>
                </c:pt>
              </c:numCache>
            </c:numRef>
          </c:val>
          <c:extLst xmlns:c16r2="http://schemas.microsoft.com/office/drawing/2015/06/chart">
            <c:ext xmlns:c16="http://schemas.microsoft.com/office/drawing/2014/chart" uri="{C3380CC4-5D6E-409C-BE32-E72D297353CC}">
              <c16:uniqueId val="{0000000A-D4E1-4A1E-953D-B4C98CE1890D}"/>
            </c:ext>
          </c:extLst>
        </c:ser>
        <c:dLbls>
          <c:showLegendKey val="0"/>
          <c:showVal val="0"/>
          <c:showCatName val="0"/>
          <c:showSerName val="0"/>
          <c:showPercent val="0"/>
          <c:showBubbleSize val="0"/>
        </c:dLbls>
        <c:gapWidth val="26"/>
        <c:axId val="127293312"/>
        <c:axId val="127294848"/>
      </c:barChart>
      <c:catAx>
        <c:axId val="127293312"/>
        <c:scaling>
          <c:orientation val="minMax"/>
        </c:scaling>
        <c:delete val="0"/>
        <c:axPos val="l"/>
        <c:numFmt formatCode="General" sourceLinked="0"/>
        <c:majorTickMark val="out"/>
        <c:minorTickMark val="none"/>
        <c:tickLblPos val="nextTo"/>
        <c:spPr>
          <a:ln>
            <a:solidFill>
              <a:schemeClr val="bg2">
                <a:lumMod val="60000"/>
                <a:lumOff val="40000"/>
              </a:schemeClr>
            </a:solidFill>
          </a:ln>
        </c:spPr>
        <c:txPr>
          <a:bodyPr/>
          <a:lstStyle/>
          <a:p>
            <a:pPr>
              <a:defRPr sz="1200"/>
            </a:pPr>
            <a:endParaRPr lang="en-US"/>
          </a:p>
        </c:txPr>
        <c:crossAx val="127294848"/>
        <c:crosses val="autoZero"/>
        <c:auto val="1"/>
        <c:lblAlgn val="ctr"/>
        <c:lblOffset val="100"/>
        <c:noMultiLvlLbl val="0"/>
      </c:catAx>
      <c:valAx>
        <c:axId val="127294848"/>
        <c:scaling>
          <c:orientation val="minMax"/>
        </c:scaling>
        <c:delete val="0"/>
        <c:axPos val="b"/>
        <c:majorGridlines>
          <c:spPr>
            <a:ln>
              <a:solidFill>
                <a:schemeClr val="bg2">
                  <a:lumMod val="20000"/>
                  <a:lumOff val="80000"/>
                </a:schemeClr>
              </a:solidFill>
            </a:ln>
          </c:spPr>
        </c:majorGridlines>
        <c:numFmt formatCode="0%" sourceLinked="0"/>
        <c:majorTickMark val="out"/>
        <c:minorTickMark val="none"/>
        <c:tickLblPos val="nextTo"/>
        <c:txPr>
          <a:bodyPr/>
          <a:lstStyle/>
          <a:p>
            <a:pPr>
              <a:defRPr sz="1200"/>
            </a:pPr>
            <a:endParaRPr lang="en-US"/>
          </a:p>
        </c:txPr>
        <c:crossAx val="127293312"/>
        <c:crosses val="autoZero"/>
        <c:crossBetween val="between"/>
      </c:valAx>
    </c:plotArea>
    <c:plotVisOnly val="1"/>
    <c:dispBlanksAs val="gap"/>
    <c:showDLblsOverMax val="0"/>
  </c:chart>
  <c:txPr>
    <a:bodyPr/>
    <a:lstStyle/>
    <a:p>
      <a:pPr>
        <a:defRPr sz="140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7354481601937001E-3"/>
          <c:y val="3.75858373104659E-2"/>
          <c:w val="0.98607619331165097"/>
          <c:h val="0.57132863089205199"/>
        </c:manualLayout>
      </c:layout>
      <c:lineChart>
        <c:grouping val="standard"/>
        <c:varyColors val="0"/>
        <c:ser>
          <c:idx val="0"/>
          <c:order val="0"/>
          <c:tx>
            <c:strRef>
              <c:f>Sheet1!$B$1</c:f>
              <c:strCache>
                <c:ptCount val="1"/>
                <c:pt idx="0">
                  <c:v>Reach</c:v>
                </c:pt>
              </c:strCache>
            </c:strRef>
          </c:tx>
          <c:marker>
            <c:symbol val="circle"/>
            <c:size val="9"/>
            <c:spPr>
              <a:ln w="31750">
                <a:noFill/>
              </a:ln>
            </c:spPr>
          </c:marker>
          <c:dLbls>
            <c:numFmt formatCode="#,##0.0" sourceLinked="0"/>
            <c:spPr>
              <a:noFill/>
              <a:ln>
                <a:noFill/>
              </a:ln>
              <a:effectLst/>
            </c:spPr>
            <c:txPr>
              <a:bodyPr/>
              <a:lstStyle/>
              <a:p>
                <a:pPr>
                  <a:defRPr sz="1200" b="1"/>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Letting/Estate Agent</c:v>
                </c:pt>
                <c:pt idx="1">
                  <c:v>Utility</c:v>
                </c:pt>
                <c:pt idx="2">
                  <c:v>Telco</c:v>
                </c:pt>
                <c:pt idx="3">
                  <c:v>Financial Services</c:v>
                </c:pt>
                <c:pt idx="4">
                  <c:v>Mail Order/Online Retailer</c:v>
                </c:pt>
                <c:pt idx="5">
                  <c:v>Tradesperson</c:v>
                </c:pt>
                <c:pt idx="6">
                  <c:v>Medical</c:v>
                </c:pt>
                <c:pt idx="7">
                  <c:v>Political</c:v>
                </c:pt>
                <c:pt idx="8">
                  <c:v>Charity</c:v>
                </c:pt>
                <c:pt idx="9">
                  <c:v>Retail</c:v>
                </c:pt>
                <c:pt idx="10">
                  <c:v>Restaurant/Takeaway</c:v>
                </c:pt>
                <c:pt idx="11">
                  <c:v>Leisure</c:v>
                </c:pt>
                <c:pt idx="12">
                  <c:v>Grocery</c:v>
                </c:pt>
                <c:pt idx="13">
                  <c:v>Government/Council</c:v>
                </c:pt>
              </c:strCache>
            </c:strRef>
          </c:cat>
          <c:val>
            <c:numRef>
              <c:f>Sheet1!$B$2:$B$15</c:f>
              <c:numCache>
                <c:formatCode>0.00</c:formatCode>
                <c:ptCount val="14"/>
                <c:pt idx="0">
                  <c:v>1.0207637640993401</c:v>
                </c:pt>
                <c:pt idx="1">
                  <c:v>1.02185777910563</c:v>
                </c:pt>
                <c:pt idx="2">
                  <c:v>1.0313037893114601</c:v>
                </c:pt>
                <c:pt idx="3">
                  <c:v>1.01103010775684</c:v>
                </c:pt>
                <c:pt idx="4">
                  <c:v>1.06887645200147</c:v>
                </c:pt>
                <c:pt idx="5">
                  <c:v>1.0393274033023401</c:v>
                </c:pt>
                <c:pt idx="6">
                  <c:v>1.03938581388838</c:v>
                </c:pt>
                <c:pt idx="7">
                  <c:v>1.07043786193376</c:v>
                </c:pt>
                <c:pt idx="8">
                  <c:v>1.03782427550892</c:v>
                </c:pt>
                <c:pt idx="9">
                  <c:v>1.0681170416014401</c:v>
                </c:pt>
                <c:pt idx="10">
                  <c:v>1.0686042026246501</c:v>
                </c:pt>
                <c:pt idx="11">
                  <c:v>1.0357619117278201</c:v>
                </c:pt>
                <c:pt idx="12">
                  <c:v>1.0730836732823199</c:v>
                </c:pt>
                <c:pt idx="13">
                  <c:v>1.14478818801275</c:v>
                </c:pt>
              </c:numCache>
            </c:numRef>
          </c:val>
          <c:smooth val="0"/>
          <c:extLst xmlns:c16r2="http://schemas.microsoft.com/office/drawing/2015/06/chart">
            <c:ext xmlns:c16="http://schemas.microsoft.com/office/drawing/2014/chart" uri="{C3380CC4-5D6E-409C-BE32-E72D297353CC}">
              <c16:uniqueId val="{00000000-EF93-4764-9451-C0AEB89A573E}"/>
            </c:ext>
          </c:extLst>
        </c:ser>
        <c:ser>
          <c:idx val="1"/>
          <c:order val="1"/>
          <c:tx>
            <c:strRef>
              <c:f>Sheet1!$C$1</c:f>
              <c:strCache>
                <c:ptCount val="1"/>
                <c:pt idx="0">
                  <c:v>Frequency</c:v>
                </c:pt>
              </c:strCache>
            </c:strRef>
          </c:tx>
          <c:spPr>
            <a:ln w="31750">
              <a:solidFill>
                <a:srgbClr val="00BFD5"/>
              </a:solidFill>
            </a:ln>
          </c:spPr>
          <c:marker>
            <c:symbol val="triangle"/>
            <c:size val="7"/>
            <c:spPr>
              <a:solidFill>
                <a:srgbClr val="00BFD5"/>
              </a:solidFill>
              <a:ln>
                <a:solidFill>
                  <a:srgbClr val="00BFD5"/>
                </a:solidFill>
              </a:ln>
            </c:spPr>
          </c:marker>
          <c:dLbls>
            <c:spPr>
              <a:noFill/>
              <a:ln>
                <a:noFill/>
              </a:ln>
              <a:effectLst/>
            </c:spPr>
            <c:txPr>
              <a:bodyPr/>
              <a:lstStyle/>
              <a:p>
                <a:pPr>
                  <a:defRPr sz="1400" b="1" i="0">
                    <a:latin typeface="Arial" charset="0"/>
                    <a:ea typeface="Arial" charset="0"/>
                    <a:cs typeface="Arial"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Sheet1!$A$2:$A$15</c:f>
              <c:strCache>
                <c:ptCount val="14"/>
                <c:pt idx="0">
                  <c:v>Letting/Estate Agent</c:v>
                </c:pt>
                <c:pt idx="1">
                  <c:v>Utility</c:v>
                </c:pt>
                <c:pt idx="2">
                  <c:v>Telco</c:v>
                </c:pt>
                <c:pt idx="3">
                  <c:v>Financial Services</c:v>
                </c:pt>
                <c:pt idx="4">
                  <c:v>Mail Order/Online Retailer</c:v>
                </c:pt>
                <c:pt idx="5">
                  <c:v>Tradesperson</c:v>
                </c:pt>
                <c:pt idx="6">
                  <c:v>Medical</c:v>
                </c:pt>
                <c:pt idx="7">
                  <c:v>Political</c:v>
                </c:pt>
                <c:pt idx="8">
                  <c:v>Charity</c:v>
                </c:pt>
                <c:pt idx="9">
                  <c:v>Retail</c:v>
                </c:pt>
                <c:pt idx="10">
                  <c:v>Restaurant/Takeaway</c:v>
                </c:pt>
                <c:pt idx="11">
                  <c:v>Leisure</c:v>
                </c:pt>
                <c:pt idx="12">
                  <c:v>Grocery</c:v>
                </c:pt>
                <c:pt idx="13">
                  <c:v>Government/Council</c:v>
                </c:pt>
              </c:strCache>
            </c:strRef>
          </c:cat>
          <c:val>
            <c:numRef>
              <c:f>Sheet1!$C$2:$C$15</c:f>
              <c:numCache>
                <c:formatCode>0.00</c:formatCode>
                <c:ptCount val="14"/>
                <c:pt idx="0">
                  <c:v>2.4753516812141898</c:v>
                </c:pt>
                <c:pt idx="1">
                  <c:v>2.5322720230931699</c:v>
                </c:pt>
                <c:pt idx="2">
                  <c:v>2.5498056921291501</c:v>
                </c:pt>
                <c:pt idx="3">
                  <c:v>2.5510999564648502</c:v>
                </c:pt>
                <c:pt idx="4">
                  <c:v>2.5952477192899499</c:v>
                </c:pt>
                <c:pt idx="5">
                  <c:v>2.6149802245962399</c:v>
                </c:pt>
                <c:pt idx="6">
                  <c:v>2.6534620412322001</c:v>
                </c:pt>
                <c:pt idx="7">
                  <c:v>2.74233280027202</c:v>
                </c:pt>
                <c:pt idx="8">
                  <c:v>2.7764678222821999</c:v>
                </c:pt>
                <c:pt idx="9">
                  <c:v>2.7819225199946098</c:v>
                </c:pt>
                <c:pt idx="10">
                  <c:v>2.7953668099841602</c:v>
                </c:pt>
                <c:pt idx="11">
                  <c:v>2.85827813992569</c:v>
                </c:pt>
                <c:pt idx="12">
                  <c:v>2.9709956223519201</c:v>
                </c:pt>
                <c:pt idx="13">
                  <c:v>3.53532705212911</c:v>
                </c:pt>
              </c:numCache>
            </c:numRef>
          </c:val>
          <c:smooth val="0"/>
          <c:extLst xmlns:c16r2="http://schemas.microsoft.com/office/drawing/2015/06/chart">
            <c:ext xmlns:c16="http://schemas.microsoft.com/office/drawing/2014/chart" uri="{C3380CC4-5D6E-409C-BE32-E72D297353CC}">
              <c16:uniqueId val="{00000000-D86A-412E-AF11-4BC066427DE5}"/>
            </c:ext>
          </c:extLst>
        </c:ser>
        <c:dLbls>
          <c:showLegendKey val="0"/>
          <c:showVal val="0"/>
          <c:showCatName val="0"/>
          <c:showSerName val="0"/>
          <c:showPercent val="0"/>
          <c:showBubbleSize val="0"/>
        </c:dLbls>
        <c:marker val="1"/>
        <c:smooth val="0"/>
        <c:axId val="127316352"/>
        <c:axId val="127317888"/>
      </c:lineChart>
      <c:catAx>
        <c:axId val="127316352"/>
        <c:scaling>
          <c:orientation val="minMax"/>
        </c:scaling>
        <c:delete val="0"/>
        <c:axPos val="b"/>
        <c:numFmt formatCode="General" sourceLinked="1"/>
        <c:majorTickMark val="none"/>
        <c:minorTickMark val="none"/>
        <c:tickLblPos val="nextTo"/>
        <c:spPr>
          <a:ln>
            <a:solidFill>
              <a:schemeClr val="bg2">
                <a:lumMod val="60000"/>
                <a:lumOff val="40000"/>
              </a:schemeClr>
            </a:solidFill>
          </a:ln>
        </c:spPr>
        <c:txPr>
          <a:bodyPr rot="-5400000" vert="horz"/>
          <a:lstStyle/>
          <a:p>
            <a:pPr>
              <a:defRPr sz="1200"/>
            </a:pPr>
            <a:endParaRPr lang="en-US"/>
          </a:p>
        </c:txPr>
        <c:crossAx val="127317888"/>
        <c:crosses val="autoZero"/>
        <c:auto val="1"/>
        <c:lblAlgn val="ctr"/>
        <c:lblOffset val="100"/>
        <c:noMultiLvlLbl val="0"/>
      </c:catAx>
      <c:valAx>
        <c:axId val="127317888"/>
        <c:scaling>
          <c:orientation val="minMax"/>
        </c:scaling>
        <c:delete val="1"/>
        <c:axPos val="l"/>
        <c:majorGridlines>
          <c:spPr>
            <a:ln>
              <a:solidFill>
                <a:schemeClr val="bg2">
                  <a:lumMod val="20000"/>
                  <a:lumOff val="80000"/>
                </a:schemeClr>
              </a:solidFill>
            </a:ln>
          </c:spPr>
        </c:majorGridlines>
        <c:numFmt formatCode="0%" sourceLinked="0"/>
        <c:majorTickMark val="none"/>
        <c:minorTickMark val="none"/>
        <c:tickLblPos val="nextTo"/>
        <c:crossAx val="127316352"/>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248825125515E-3"/>
          <c:y val="9.8445981570874003E-2"/>
          <c:w val="0.98817402248907904"/>
          <c:h val="0.820460127140754"/>
        </c:manualLayout>
      </c:layout>
      <c:barChart>
        <c:barDir val="col"/>
        <c:grouping val="clustered"/>
        <c:varyColors val="0"/>
        <c:ser>
          <c:idx val="0"/>
          <c:order val="0"/>
          <c:tx>
            <c:strRef>
              <c:f>Sheet1!$B$1</c:f>
              <c:strCache>
                <c:ptCount val="1"/>
                <c:pt idx="0">
                  <c:v>Reach</c:v>
                </c:pt>
              </c:strCache>
            </c:strRef>
          </c:tx>
          <c:invertIfNegative val="0"/>
          <c:dLbls>
            <c:spPr>
              <a:noFill/>
              <a:ln>
                <a:noFill/>
              </a:ln>
              <a:effectLst/>
            </c:spPr>
            <c:txPr>
              <a:bodyPr/>
              <a:lstStyle/>
              <a:p>
                <a:pPr>
                  <a:defRPr sz="16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A</c:v>
                </c:pt>
                <c:pt idx="1">
                  <c:v>B</c:v>
                </c:pt>
                <c:pt idx="2">
                  <c:v>C1</c:v>
                </c:pt>
                <c:pt idx="3">
                  <c:v>C2</c:v>
                </c:pt>
                <c:pt idx="4">
                  <c:v>DE</c:v>
                </c:pt>
              </c:strCache>
            </c:strRef>
          </c:cat>
          <c:val>
            <c:numRef>
              <c:f>Sheet1!$B$2:$B$6</c:f>
              <c:numCache>
                <c:formatCode>0.00</c:formatCode>
                <c:ptCount val="5"/>
                <c:pt idx="0">
                  <c:v>1.0800258120995001</c:v>
                </c:pt>
                <c:pt idx="1">
                  <c:v>1.0365873307836799</c:v>
                </c:pt>
                <c:pt idx="2">
                  <c:v>1.0503086996545701</c:v>
                </c:pt>
                <c:pt idx="3">
                  <c:v>1.0735744996794601</c:v>
                </c:pt>
                <c:pt idx="4">
                  <c:v>1.0704791232027799</c:v>
                </c:pt>
              </c:numCache>
            </c:numRef>
          </c:val>
          <c:extLst xmlns:c16r2="http://schemas.microsoft.com/office/drawing/2015/06/chart">
            <c:ext xmlns:c16="http://schemas.microsoft.com/office/drawing/2014/chart" uri="{C3380CC4-5D6E-409C-BE32-E72D297353CC}">
              <c16:uniqueId val="{00000000-F0FE-49BA-B7AD-FC599C1CE557}"/>
            </c:ext>
          </c:extLst>
        </c:ser>
        <c:ser>
          <c:idx val="1"/>
          <c:order val="1"/>
          <c:tx>
            <c:strRef>
              <c:f>Sheet1!$C$1</c:f>
              <c:strCache>
                <c:ptCount val="1"/>
                <c:pt idx="0">
                  <c:v>Frequency</c:v>
                </c:pt>
              </c:strCache>
            </c:strRef>
          </c:tx>
          <c:invertIfNegative val="0"/>
          <c:dLbls>
            <c:spPr>
              <a:noFill/>
              <a:ln>
                <a:noFill/>
              </a:ln>
              <a:effectLst/>
            </c:spPr>
            <c:txPr>
              <a:bodyPr/>
              <a:lstStyle/>
              <a:p>
                <a:pPr>
                  <a:defRPr sz="160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Sheet1!$A$2:$A$6</c:f>
              <c:strCache>
                <c:ptCount val="5"/>
                <c:pt idx="0">
                  <c:v>A</c:v>
                </c:pt>
                <c:pt idx="1">
                  <c:v>B</c:v>
                </c:pt>
                <c:pt idx="2">
                  <c:v>C1</c:v>
                </c:pt>
                <c:pt idx="3">
                  <c:v>C2</c:v>
                </c:pt>
                <c:pt idx="4">
                  <c:v>DE</c:v>
                </c:pt>
              </c:strCache>
            </c:strRef>
          </c:cat>
          <c:val>
            <c:numRef>
              <c:f>Sheet1!$C$2:$C$6</c:f>
              <c:numCache>
                <c:formatCode>0.00</c:formatCode>
                <c:ptCount val="5"/>
                <c:pt idx="0">
                  <c:v>2.5489835591599999</c:v>
                </c:pt>
                <c:pt idx="1">
                  <c:v>2.6343936600281799</c:v>
                </c:pt>
                <c:pt idx="2">
                  <c:v>2.7118206252528099</c:v>
                </c:pt>
                <c:pt idx="3">
                  <c:v>2.7327154792685602</c:v>
                </c:pt>
                <c:pt idx="4">
                  <c:v>2.9601427280431198</c:v>
                </c:pt>
              </c:numCache>
            </c:numRef>
          </c:val>
          <c:extLst xmlns:c16r2="http://schemas.microsoft.com/office/drawing/2015/06/chart">
            <c:ext xmlns:c16="http://schemas.microsoft.com/office/drawing/2014/chart" uri="{C3380CC4-5D6E-409C-BE32-E72D297353CC}">
              <c16:uniqueId val="{00000001-F0FE-49BA-B7AD-FC599C1CE557}"/>
            </c:ext>
          </c:extLst>
        </c:ser>
        <c:dLbls>
          <c:showLegendKey val="0"/>
          <c:showVal val="0"/>
          <c:showCatName val="0"/>
          <c:showSerName val="0"/>
          <c:showPercent val="0"/>
          <c:showBubbleSize val="0"/>
        </c:dLbls>
        <c:gapWidth val="28"/>
        <c:axId val="127460096"/>
        <c:axId val="127461632"/>
      </c:barChart>
      <c:catAx>
        <c:axId val="127460096"/>
        <c:scaling>
          <c:orientation val="minMax"/>
        </c:scaling>
        <c:delete val="0"/>
        <c:axPos val="b"/>
        <c:numFmt formatCode="General" sourceLinked="0"/>
        <c:majorTickMark val="out"/>
        <c:minorTickMark val="none"/>
        <c:tickLblPos val="nextTo"/>
        <c:spPr>
          <a:ln>
            <a:solidFill>
              <a:schemeClr val="bg2">
                <a:lumMod val="60000"/>
                <a:lumOff val="40000"/>
              </a:schemeClr>
            </a:solidFill>
          </a:ln>
        </c:spPr>
        <c:txPr>
          <a:bodyPr/>
          <a:lstStyle/>
          <a:p>
            <a:pPr>
              <a:defRPr sz="1200"/>
            </a:pPr>
            <a:endParaRPr lang="en-US"/>
          </a:p>
        </c:txPr>
        <c:crossAx val="127461632"/>
        <c:crosses val="autoZero"/>
        <c:auto val="1"/>
        <c:lblAlgn val="ctr"/>
        <c:lblOffset val="100"/>
        <c:noMultiLvlLbl val="0"/>
      </c:catAx>
      <c:valAx>
        <c:axId val="127461632"/>
        <c:scaling>
          <c:orientation val="minMax"/>
        </c:scaling>
        <c:delete val="1"/>
        <c:axPos val="l"/>
        <c:majorGridlines>
          <c:spPr>
            <a:ln>
              <a:solidFill>
                <a:schemeClr val="bg2">
                  <a:lumMod val="20000"/>
                  <a:lumOff val="80000"/>
                </a:schemeClr>
              </a:solidFill>
            </a:ln>
          </c:spPr>
        </c:majorGridlines>
        <c:numFmt formatCode="0.00" sourceLinked="1"/>
        <c:majorTickMark val="out"/>
        <c:minorTickMark val="none"/>
        <c:tickLblPos val="nextTo"/>
        <c:crossAx val="127460096"/>
        <c:crosses val="autoZero"/>
        <c:crossBetween val="between"/>
      </c:valAx>
    </c:plotArea>
    <c:legend>
      <c:legendPos val="r"/>
      <c:layout>
        <c:manualLayout>
          <c:xMode val="edge"/>
          <c:yMode val="edge"/>
          <c:x val="0.43200297431027213"/>
          <c:y val="8.2638757987274391E-5"/>
          <c:w val="0.24929656148974699"/>
          <c:h val="7.7536099250286594E-2"/>
        </c:manualLayout>
      </c:layout>
      <c:overlay val="0"/>
      <c:txPr>
        <a:bodyPr/>
        <a:lstStyle/>
        <a:p>
          <a:pPr>
            <a:defRPr sz="1600"/>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Addressed mail</c:v>
                </c:pt>
              </c:strCache>
            </c:strRef>
          </c:tx>
          <c:invertIfNegative val="0"/>
          <c:dLbls>
            <c:spPr>
              <a:noFill/>
              <a:ln>
                <a:noFill/>
              </a:ln>
              <a:effectLst/>
            </c:spPr>
            <c:txPr>
              <a:bodyPr/>
              <a:lstStyle/>
              <a:p>
                <a:pPr>
                  <a:defRPr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Average</c:v>
                </c:pt>
                <c:pt idx="1">
                  <c:v>I usually do</c:v>
                </c:pt>
                <c:pt idx="2">
                  <c:v>We take turns</c:v>
                </c:pt>
              </c:strCache>
            </c:strRef>
          </c:cat>
          <c:val>
            <c:numRef>
              <c:f>Sheet1!$B$2:$B$4</c:f>
              <c:numCache>
                <c:formatCode>General</c:formatCode>
                <c:ptCount val="3"/>
                <c:pt idx="0">
                  <c:v>4.16</c:v>
                </c:pt>
                <c:pt idx="1">
                  <c:v>4.1399999999999997</c:v>
                </c:pt>
                <c:pt idx="2">
                  <c:v>4.2699999999999996</c:v>
                </c:pt>
              </c:numCache>
            </c:numRef>
          </c:val>
          <c:extLst xmlns:c16r2="http://schemas.microsoft.com/office/drawing/2015/06/chart">
            <c:ext xmlns:c16="http://schemas.microsoft.com/office/drawing/2014/chart" uri="{C3380CC4-5D6E-409C-BE32-E72D297353CC}">
              <c16:uniqueId val="{00000000-B51F-4F2C-AB08-69FA25E53F0B}"/>
            </c:ext>
          </c:extLst>
        </c:ser>
        <c:dLbls>
          <c:showLegendKey val="0"/>
          <c:showVal val="0"/>
          <c:showCatName val="0"/>
          <c:showSerName val="0"/>
          <c:showPercent val="0"/>
          <c:showBubbleSize val="0"/>
        </c:dLbls>
        <c:gapWidth val="48"/>
        <c:axId val="127886080"/>
        <c:axId val="127887616"/>
      </c:barChart>
      <c:catAx>
        <c:axId val="127886080"/>
        <c:scaling>
          <c:orientation val="minMax"/>
        </c:scaling>
        <c:delete val="0"/>
        <c:axPos val="l"/>
        <c:numFmt formatCode="General" sourceLinked="0"/>
        <c:majorTickMark val="out"/>
        <c:minorTickMark val="none"/>
        <c:tickLblPos val="nextTo"/>
        <c:txPr>
          <a:bodyPr/>
          <a:lstStyle/>
          <a:p>
            <a:pPr>
              <a:defRPr sz="1400" b="1"/>
            </a:pPr>
            <a:endParaRPr lang="en-US"/>
          </a:p>
        </c:txPr>
        <c:crossAx val="127887616"/>
        <c:crosses val="autoZero"/>
        <c:auto val="1"/>
        <c:lblAlgn val="ctr"/>
        <c:lblOffset val="100"/>
        <c:noMultiLvlLbl val="0"/>
      </c:catAx>
      <c:valAx>
        <c:axId val="127887616"/>
        <c:scaling>
          <c:orientation val="minMax"/>
        </c:scaling>
        <c:delete val="1"/>
        <c:axPos val="b"/>
        <c:majorGridlines/>
        <c:numFmt formatCode="General" sourceLinked="1"/>
        <c:majorTickMark val="out"/>
        <c:minorTickMark val="none"/>
        <c:tickLblPos val="nextTo"/>
        <c:crossAx val="127886080"/>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Addressed mail</c:v>
                </c:pt>
              </c:strCache>
            </c:strRef>
          </c:tx>
          <c:invertIfNegative val="0"/>
          <c:dLbls>
            <c:spPr>
              <a:noFill/>
              <a:ln>
                <a:noFill/>
              </a:ln>
              <a:effectLst/>
            </c:spPr>
            <c:txPr>
              <a:bodyPr/>
              <a:lstStyle/>
              <a:p>
                <a:pPr>
                  <a:defRPr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Average</c:v>
                </c:pt>
                <c:pt idx="1">
                  <c:v>I usually do</c:v>
                </c:pt>
                <c:pt idx="2">
                  <c:v>We take turns</c:v>
                </c:pt>
              </c:strCache>
            </c:strRef>
          </c:cat>
          <c:val>
            <c:numRef>
              <c:f>Sheet1!$B$2:$B$4</c:f>
              <c:numCache>
                <c:formatCode>General</c:formatCode>
                <c:ptCount val="3"/>
                <c:pt idx="0">
                  <c:v>2.77</c:v>
                </c:pt>
                <c:pt idx="1">
                  <c:v>2.77</c:v>
                </c:pt>
                <c:pt idx="2">
                  <c:v>2.73</c:v>
                </c:pt>
              </c:numCache>
            </c:numRef>
          </c:val>
          <c:extLst xmlns:c16r2="http://schemas.microsoft.com/office/drawing/2015/06/chart">
            <c:ext xmlns:c16="http://schemas.microsoft.com/office/drawing/2014/chart" uri="{C3380CC4-5D6E-409C-BE32-E72D297353CC}">
              <c16:uniqueId val="{00000000-39F6-4A74-B3A8-F1C48C72848C}"/>
            </c:ext>
          </c:extLst>
        </c:ser>
        <c:dLbls>
          <c:showLegendKey val="0"/>
          <c:showVal val="0"/>
          <c:showCatName val="0"/>
          <c:showSerName val="0"/>
          <c:showPercent val="0"/>
          <c:showBubbleSize val="0"/>
        </c:dLbls>
        <c:gapWidth val="48"/>
        <c:axId val="128137472"/>
        <c:axId val="128139264"/>
      </c:barChart>
      <c:catAx>
        <c:axId val="128137472"/>
        <c:scaling>
          <c:orientation val="minMax"/>
        </c:scaling>
        <c:delete val="0"/>
        <c:axPos val="l"/>
        <c:numFmt formatCode="General" sourceLinked="0"/>
        <c:majorTickMark val="out"/>
        <c:minorTickMark val="none"/>
        <c:tickLblPos val="nextTo"/>
        <c:txPr>
          <a:bodyPr/>
          <a:lstStyle/>
          <a:p>
            <a:pPr>
              <a:defRPr sz="1400" b="1"/>
            </a:pPr>
            <a:endParaRPr lang="en-US"/>
          </a:p>
        </c:txPr>
        <c:crossAx val="128139264"/>
        <c:crosses val="autoZero"/>
        <c:auto val="1"/>
        <c:lblAlgn val="ctr"/>
        <c:lblOffset val="100"/>
        <c:noMultiLvlLbl val="0"/>
      </c:catAx>
      <c:valAx>
        <c:axId val="128139264"/>
        <c:scaling>
          <c:orientation val="minMax"/>
          <c:min val="0"/>
        </c:scaling>
        <c:delete val="1"/>
        <c:axPos val="b"/>
        <c:majorGridlines/>
        <c:numFmt formatCode="General" sourceLinked="1"/>
        <c:majorTickMark val="out"/>
        <c:minorTickMark val="none"/>
        <c:tickLblPos val="nextTo"/>
        <c:crossAx val="128137472"/>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Initial Actions</c:v>
                </c:pt>
              </c:strCache>
            </c:strRef>
          </c:tx>
          <c:invertIfNegative val="0"/>
          <c:dLbls>
            <c:spPr>
              <a:noFill/>
              <a:ln>
                <a:noFill/>
              </a:ln>
              <a:effectLst/>
            </c:spPr>
            <c:txPr>
              <a:bodyPr/>
              <a:lstStyle/>
              <a:p>
                <a:pPr>
                  <a:defRPr sz="105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Sheet1!$A$2:$A$18</c:f>
              <c:strCache>
                <c:ptCount val="17"/>
                <c:pt idx="0">
                  <c:v>Financial Services</c:v>
                </c:pt>
                <c:pt idx="1">
                  <c:v>Utilities</c:v>
                </c:pt>
                <c:pt idx="2">
                  <c:v>Grocery</c:v>
                </c:pt>
                <c:pt idx="3">
                  <c:v>Charity</c:v>
                </c:pt>
                <c:pt idx="4">
                  <c:v>Government/Council</c:v>
                </c:pt>
                <c:pt idx="5">
                  <c:v>Medical</c:v>
                </c:pt>
                <c:pt idx="6">
                  <c:v>Magazine/Newspaper</c:v>
                </c:pt>
                <c:pt idx="7">
                  <c:v>Letting/Estate Agent</c:v>
                </c:pt>
                <c:pt idx="8">
                  <c:v>Religious</c:v>
                </c:pt>
                <c:pt idx="9">
                  <c:v>Telco</c:v>
                </c:pt>
                <c:pt idx="10">
                  <c:v>Automotive</c:v>
                </c:pt>
                <c:pt idx="11">
                  <c:v>Mail Order/Online Retail</c:v>
                </c:pt>
                <c:pt idx="12">
                  <c:v>Leisure</c:v>
                </c:pt>
                <c:pt idx="13">
                  <c:v>Retail</c:v>
                </c:pt>
                <c:pt idx="14">
                  <c:v>Tradesperson</c:v>
                </c:pt>
                <c:pt idx="15">
                  <c:v>Political</c:v>
                </c:pt>
                <c:pt idx="16">
                  <c:v>Restaurant/Takeaway</c:v>
                </c:pt>
              </c:strCache>
            </c:strRef>
          </c:cat>
          <c:val>
            <c:numRef>
              <c:f>Sheet1!$B$2:$B$18</c:f>
              <c:numCache>
                <c:formatCode>###0%</c:formatCode>
                <c:ptCount val="17"/>
                <c:pt idx="0">
                  <c:v>0.73250909449857471</c:v>
                </c:pt>
                <c:pt idx="1">
                  <c:v>0.72209449924916491</c:v>
                </c:pt>
                <c:pt idx="2">
                  <c:v>0.69829344136874716</c:v>
                </c:pt>
                <c:pt idx="3">
                  <c:v>0.69618862228509792</c:v>
                </c:pt>
                <c:pt idx="4">
                  <c:v>0.66881818483302558</c:v>
                </c:pt>
                <c:pt idx="5">
                  <c:v>0.66497401220671137</c:v>
                </c:pt>
                <c:pt idx="6">
                  <c:v>0.66017782648529943</c:v>
                </c:pt>
                <c:pt idx="7">
                  <c:v>0.59274852341485396</c:v>
                </c:pt>
                <c:pt idx="8">
                  <c:v>0.57366288760240747</c:v>
                </c:pt>
                <c:pt idx="9">
                  <c:v>0.56967804587623527</c:v>
                </c:pt>
                <c:pt idx="10">
                  <c:v>0.56763003144605695</c:v>
                </c:pt>
                <c:pt idx="11">
                  <c:v>0.55952740394878675</c:v>
                </c:pt>
                <c:pt idx="12">
                  <c:v>0.51080088850394856</c:v>
                </c:pt>
                <c:pt idx="13">
                  <c:v>0.50256489444302077</c:v>
                </c:pt>
                <c:pt idx="14">
                  <c:v>0.4812632192352701</c:v>
                </c:pt>
                <c:pt idx="15">
                  <c:v>0.35293219158517702</c:v>
                </c:pt>
                <c:pt idx="16">
                  <c:v>0.2350132404275162</c:v>
                </c:pt>
              </c:numCache>
            </c:numRef>
          </c:val>
          <c:extLst xmlns:c16r2="http://schemas.microsoft.com/office/drawing/2015/06/chart">
            <c:ext xmlns:c16="http://schemas.microsoft.com/office/drawing/2014/chart" uri="{C3380CC4-5D6E-409C-BE32-E72D297353CC}">
              <c16:uniqueId val="{00000000-CF72-40D2-BCD7-F057B58507C2}"/>
            </c:ext>
          </c:extLst>
        </c:ser>
        <c:ser>
          <c:idx val="1"/>
          <c:order val="1"/>
          <c:tx>
            <c:strRef>
              <c:f>Sheet1!$C$1</c:f>
              <c:strCache>
                <c:ptCount val="1"/>
                <c:pt idx="0">
                  <c:v>Follow Up Actions</c:v>
                </c:pt>
              </c:strCache>
            </c:strRef>
          </c:tx>
          <c:invertIfNegative val="0"/>
          <c:dLbls>
            <c:spPr>
              <a:noFill/>
              <a:ln>
                <a:noFill/>
              </a:ln>
              <a:effectLst/>
            </c:spPr>
            <c:txPr>
              <a:bodyPr/>
              <a:lstStyle/>
              <a:p>
                <a:pPr>
                  <a:defRPr sz="1050" b="1">
                    <a:solidFill>
                      <a:schemeClr val="tx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Sheet1!$A$2:$A$18</c:f>
              <c:strCache>
                <c:ptCount val="17"/>
                <c:pt idx="0">
                  <c:v>Financial Services</c:v>
                </c:pt>
                <c:pt idx="1">
                  <c:v>Utilities</c:v>
                </c:pt>
                <c:pt idx="2">
                  <c:v>Grocery</c:v>
                </c:pt>
                <c:pt idx="3">
                  <c:v>Charity</c:v>
                </c:pt>
                <c:pt idx="4">
                  <c:v>Government/Council</c:v>
                </c:pt>
                <c:pt idx="5">
                  <c:v>Medical</c:v>
                </c:pt>
                <c:pt idx="6">
                  <c:v>Magazine/Newspaper</c:v>
                </c:pt>
                <c:pt idx="7">
                  <c:v>Letting/Estate Agent</c:v>
                </c:pt>
                <c:pt idx="8">
                  <c:v>Religious</c:v>
                </c:pt>
                <c:pt idx="9">
                  <c:v>Telco</c:v>
                </c:pt>
                <c:pt idx="10">
                  <c:v>Automotive</c:v>
                </c:pt>
                <c:pt idx="11">
                  <c:v>Mail Order/Online Retail</c:v>
                </c:pt>
                <c:pt idx="12">
                  <c:v>Leisure</c:v>
                </c:pt>
                <c:pt idx="13">
                  <c:v>Retail</c:v>
                </c:pt>
                <c:pt idx="14">
                  <c:v>Tradesperson</c:v>
                </c:pt>
                <c:pt idx="15">
                  <c:v>Political</c:v>
                </c:pt>
                <c:pt idx="16">
                  <c:v>Restaurant/Takeaway</c:v>
                </c:pt>
              </c:strCache>
            </c:strRef>
          </c:cat>
          <c:val>
            <c:numRef>
              <c:f>Sheet1!$C$2:$C$18</c:f>
              <c:numCache>
                <c:formatCode>###0%</c:formatCode>
                <c:ptCount val="17"/>
                <c:pt idx="0">
                  <c:v>0.19541209462966291</c:v>
                </c:pt>
                <c:pt idx="1">
                  <c:v>0.2095840996520415</c:v>
                </c:pt>
                <c:pt idx="2">
                  <c:v>0.26478793457245409</c:v>
                </c:pt>
                <c:pt idx="3">
                  <c:v>0.14565160908663705</c:v>
                </c:pt>
                <c:pt idx="4">
                  <c:v>0.25464934283315499</c:v>
                </c:pt>
                <c:pt idx="5">
                  <c:v>0.2291005595561115</c:v>
                </c:pt>
                <c:pt idx="6">
                  <c:v>0.2086288385633617</c:v>
                </c:pt>
                <c:pt idx="7">
                  <c:v>9.4545298221272403E-2</c:v>
                </c:pt>
                <c:pt idx="8">
                  <c:v>6.5695300881524865E-2</c:v>
                </c:pt>
                <c:pt idx="9">
                  <c:v>0.17993546062474861</c:v>
                </c:pt>
                <c:pt idx="10">
                  <c:v>0.22868617186091456</c:v>
                </c:pt>
                <c:pt idx="11">
                  <c:v>0.18235372806816297</c:v>
                </c:pt>
                <c:pt idx="12">
                  <c:v>0.15838335172144763</c:v>
                </c:pt>
                <c:pt idx="13">
                  <c:v>0.18634110603343243</c:v>
                </c:pt>
                <c:pt idx="14">
                  <c:v>0.18015689347749303</c:v>
                </c:pt>
                <c:pt idx="15">
                  <c:v>8.2029924318204064E-2</c:v>
                </c:pt>
                <c:pt idx="16">
                  <c:v>9.2614887511834901E-2</c:v>
                </c:pt>
              </c:numCache>
            </c:numRef>
          </c:val>
          <c:extLst xmlns:c16r2="http://schemas.microsoft.com/office/drawing/2015/06/chart">
            <c:ext xmlns:c16="http://schemas.microsoft.com/office/drawing/2014/chart" uri="{C3380CC4-5D6E-409C-BE32-E72D297353CC}">
              <c16:uniqueId val="{00000001-CF72-40D2-BCD7-F057B58507C2}"/>
            </c:ext>
          </c:extLst>
        </c:ser>
        <c:dLbls>
          <c:showLegendKey val="0"/>
          <c:showVal val="0"/>
          <c:showCatName val="0"/>
          <c:showSerName val="0"/>
          <c:showPercent val="0"/>
          <c:showBubbleSize val="0"/>
        </c:dLbls>
        <c:gapWidth val="34"/>
        <c:axId val="128197760"/>
        <c:axId val="128199296"/>
      </c:barChart>
      <c:catAx>
        <c:axId val="128197760"/>
        <c:scaling>
          <c:orientation val="minMax"/>
        </c:scaling>
        <c:delete val="0"/>
        <c:axPos val="b"/>
        <c:numFmt formatCode="General" sourceLinked="0"/>
        <c:majorTickMark val="out"/>
        <c:minorTickMark val="none"/>
        <c:tickLblPos val="nextTo"/>
        <c:txPr>
          <a:bodyPr rot="-5400000" vert="horz"/>
          <a:lstStyle/>
          <a:p>
            <a:pPr>
              <a:defRPr sz="1200"/>
            </a:pPr>
            <a:endParaRPr lang="en-US"/>
          </a:p>
        </c:txPr>
        <c:crossAx val="128199296"/>
        <c:crosses val="autoZero"/>
        <c:auto val="1"/>
        <c:lblAlgn val="ctr"/>
        <c:lblOffset val="100"/>
        <c:noMultiLvlLbl val="0"/>
      </c:catAx>
      <c:valAx>
        <c:axId val="128199296"/>
        <c:scaling>
          <c:orientation val="minMax"/>
        </c:scaling>
        <c:delete val="0"/>
        <c:axPos val="l"/>
        <c:majorGridlines/>
        <c:numFmt formatCode="###0%" sourceLinked="1"/>
        <c:majorTickMark val="out"/>
        <c:minorTickMark val="none"/>
        <c:tickLblPos val="nextTo"/>
        <c:txPr>
          <a:bodyPr/>
          <a:lstStyle/>
          <a:p>
            <a:pPr>
              <a:defRPr sz="1400"/>
            </a:pPr>
            <a:endParaRPr lang="en-US"/>
          </a:p>
        </c:txPr>
        <c:crossAx val="128197760"/>
        <c:crosses val="autoZero"/>
        <c:crossBetween val="between"/>
      </c:valAx>
    </c:plotArea>
    <c:legend>
      <c:legendPos val="r"/>
      <c:layout>
        <c:manualLayout>
          <c:xMode val="edge"/>
          <c:yMode val="edge"/>
          <c:x val="0.62294018744485702"/>
          <c:y val="3.6006822364461025E-2"/>
          <c:w val="0.1345610119345983"/>
          <c:h val="9.4775966458363003E-2"/>
        </c:manualLayout>
      </c:layout>
      <c:overlay val="0"/>
      <c:txPr>
        <a:bodyPr/>
        <a:lstStyle/>
        <a:p>
          <a:pPr>
            <a:defRPr sz="1400"/>
          </a:pPr>
          <a:endParaRPr lang="en-US"/>
        </a:p>
      </c:txPr>
    </c:legend>
    <c:plotVisOnly val="1"/>
    <c:dispBlanksAs val="gap"/>
    <c:showDLblsOverMax val="0"/>
  </c:chart>
  <c:txPr>
    <a:bodyPr/>
    <a:lstStyle/>
    <a:p>
      <a:pPr>
        <a:defRPr sz="1800">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470022-0DCA-4852-A2F1-D7E6713C31B8}" type="datetimeFigureOut">
              <a:rPr lang="en-US" smtClean="0"/>
              <a:t>7/20/2018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B75FE9-55E2-4553-8715-99564F69DD6B}" type="slidenum">
              <a:rPr lang="en-US" smtClean="0"/>
              <a:t>‹#›</a:t>
            </a:fld>
            <a:endParaRPr lang="en-US" dirty="0"/>
          </a:p>
        </p:txBody>
      </p:sp>
    </p:spTree>
    <p:extLst>
      <p:ext uri="{BB962C8B-B14F-4D97-AF65-F5344CB8AC3E}">
        <p14:creationId xmlns:p14="http://schemas.microsoft.com/office/powerpoint/2010/main" val="1053136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7037C-4AC0-4326-9C23-3B84CA4BF215}" type="datetimeFigureOut">
              <a:rPr lang="en-US" smtClean="0"/>
              <a:t>7/20/2018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11C07-D162-4310-B35B-97F36B8B49C4}" type="slidenum">
              <a:rPr lang="en-US" smtClean="0"/>
              <a:t>‹#›</a:t>
            </a:fld>
            <a:endParaRPr lang="en-US" dirty="0"/>
          </a:p>
        </p:txBody>
      </p:sp>
    </p:spTree>
    <p:extLst>
      <p:ext uri="{BB962C8B-B14F-4D97-AF65-F5344CB8AC3E}">
        <p14:creationId xmlns:p14="http://schemas.microsoft.com/office/powerpoint/2010/main" val="400750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t>9</a:t>
            </a:fld>
            <a:endParaRPr lang="en-US" dirty="0"/>
          </a:p>
        </p:txBody>
      </p:sp>
    </p:spTree>
    <p:extLst>
      <p:ext uri="{BB962C8B-B14F-4D97-AF65-F5344CB8AC3E}">
        <p14:creationId xmlns:p14="http://schemas.microsoft.com/office/powerpoint/2010/main" val="7711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711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11C07-D162-4310-B35B-97F36B8B49C4}"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8967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4704"/>
            <a:ext cx="10363200" cy="1368153"/>
          </a:xfrm>
        </p:spPr>
        <p:txBody>
          <a:bodyPr anchor="b">
            <a:normAutofit/>
          </a:bodyPr>
          <a:lstStyle>
            <a:lvl1pP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 JICMAIL</a:t>
            </a:r>
          </a:p>
        </p:txBody>
      </p:sp>
      <p:sp>
        <p:nvSpPr>
          <p:cNvPr id="6" name="Slide Number Placeholder 5"/>
          <p:cNvSpPr>
            <a:spLocks noGrp="1"/>
          </p:cNvSpPr>
          <p:nvPr>
            <p:ph type="sldNum" sz="quarter" idx="12"/>
          </p:nvPr>
        </p:nvSpPr>
        <p:spPr/>
        <p:txBody>
          <a:bodyPr/>
          <a:lstStyle/>
          <a:p>
            <a:fld id="{4F6417CC-6C78-4BD9-905F-FEAD471F6E0D}" type="slidenum">
              <a:rPr lang="en-US" smtClean="0"/>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pPr/>
              <a:t>‹#›</a:t>
            </a:fld>
            <a:endParaRPr lang="en-US" dirty="0"/>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586339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ide 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11784632" y="0"/>
            <a:ext cx="407368"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a:xfrm>
            <a:off x="11784630" y="6492875"/>
            <a:ext cx="407370" cy="365125"/>
          </a:xfrm>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681391"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448800" y="1557338"/>
            <a:ext cx="2335831" cy="4392612"/>
          </a:xfrm>
        </p:spPr>
        <p:txBody>
          <a:bodyPr anchor="b">
            <a:normAutofit/>
          </a:bodyPr>
          <a:lstStyle>
            <a:lvl1pPr algn="r">
              <a:defRPr sz="1800" b="1">
                <a:solidFill>
                  <a:schemeClr val="bg1"/>
                </a:solidFill>
              </a:defRPr>
            </a:lvl1pPr>
            <a:lvl2pPr algn="r">
              <a:defRPr sz="1800" b="1">
                <a:solidFill>
                  <a:schemeClr val="bg1"/>
                </a:solidFill>
              </a:defRPr>
            </a:lvl2pPr>
            <a:lvl3pPr algn="r">
              <a:defRPr sz="1800" b="1">
                <a:solidFill>
                  <a:schemeClr val="bg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3860800" y="6484833"/>
            <a:ext cx="7923830"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8946730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94122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893890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968849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980242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chor="b"/>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FFFFFF"/>
                </a:solidFill>
              </a:rPr>
              <a:pPr/>
              <a:t>‹#›</a:t>
            </a:fld>
            <a:endParaRPr lang="en-US" dirty="0">
              <a:solidFill>
                <a:srgbClr val="FFFFFF"/>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FFFFFF"/>
                </a:solidFill>
              </a:rPr>
              <a:t>© JICMAIL</a:t>
            </a:r>
          </a:p>
        </p:txBody>
      </p:sp>
    </p:spTree>
    <p:extLst>
      <p:ext uri="{BB962C8B-B14F-4D97-AF65-F5344CB8AC3E}">
        <p14:creationId xmlns:p14="http://schemas.microsoft.com/office/powerpoint/2010/main" val="9227058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619947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219604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828076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0231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2"/>
            <a:ext cx="900440" cy="365125"/>
          </a:xfrm>
        </p:spPr>
        <p:txBody>
          <a:bodyPr/>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538502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chor="b"/>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FFFFFF"/>
                </a:solidFill>
              </a:rPr>
              <a:pPr/>
              <a:t>‹#›</a:t>
            </a:fld>
            <a:endParaRPr lang="en-US" dirty="0">
              <a:solidFill>
                <a:srgbClr val="FFFFFF"/>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FFFFFF"/>
                </a:solidFill>
              </a:rPr>
              <a:t>© JICMAIL</a:t>
            </a:r>
          </a:p>
        </p:txBody>
      </p:sp>
    </p:spTree>
    <p:extLst>
      <p:ext uri="{BB962C8B-B14F-4D97-AF65-F5344CB8AC3E}">
        <p14:creationId xmlns:p14="http://schemas.microsoft.com/office/powerpoint/2010/main" val="31953164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162938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012515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517994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3912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nchor="b"/>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000000"/>
                </a:solidFill>
              </a:rPr>
              <a:pPr/>
              <a:t>‹#›</a:t>
            </a:fld>
            <a:endParaRPr lang="en-US" dirty="0">
              <a:solidFill>
                <a:srgbClr val="000000"/>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 JICMAIL</a:t>
            </a:r>
          </a:p>
        </p:txBody>
      </p:sp>
    </p:spTree>
    <p:extLst>
      <p:ext uri="{BB962C8B-B14F-4D97-AF65-F5344CB8AC3E}">
        <p14:creationId xmlns:p14="http://schemas.microsoft.com/office/powerpoint/2010/main" val="1823866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722942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2"/>
            <a:ext cx="3860800" cy="365125"/>
          </a:xfrm>
        </p:spPr>
        <p:txBody>
          <a:bodyPr anchor="b"/>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2291064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nchor="b"/>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15837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nchor="b"/>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6783418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nchor="b"/>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nchor="b"/>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6639127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ide 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11784632" y="0"/>
            <a:ext cx="407368"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a:xfrm>
            <a:off x="11784630" y="6492875"/>
            <a:ext cx="407370" cy="357083"/>
          </a:xfrm>
        </p:spPr>
        <p:txBody>
          <a:bodyPr anchor="b"/>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681391"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448800" y="1557338"/>
            <a:ext cx="2335831" cy="4392612"/>
          </a:xfrm>
        </p:spPr>
        <p:txBody>
          <a:bodyPr anchor="b">
            <a:normAutofit/>
          </a:bodyPr>
          <a:lstStyle>
            <a:lvl1pPr algn="r">
              <a:defRPr sz="1800" b="1">
                <a:solidFill>
                  <a:schemeClr val="bg1"/>
                </a:solidFill>
              </a:defRPr>
            </a:lvl1pPr>
            <a:lvl2pPr algn="r">
              <a:defRPr sz="1800" b="1">
                <a:solidFill>
                  <a:schemeClr val="bg1"/>
                </a:solidFill>
              </a:defRPr>
            </a:lvl2pPr>
            <a:lvl3pPr algn="r">
              <a:defRPr sz="1800" b="1">
                <a:solidFill>
                  <a:schemeClr val="bg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3860800" y="6484833"/>
            <a:ext cx="7923830" cy="373167"/>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8962600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069638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7975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pPr/>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88941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4010227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00"/>
          <a:stretch/>
        </p:blipFill>
        <p:spPr>
          <a:xfrm>
            <a:off x="0" y="1"/>
            <a:ext cx="12192000" cy="6858000"/>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5"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1393812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hitt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3960440"/>
          </a:xfrm>
        </p:spPr>
        <p:txBody>
          <a:bodyPr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 JICMAIL</a:t>
            </a:r>
          </a:p>
        </p:txBody>
      </p:sp>
      <p:sp>
        <p:nvSpPr>
          <p:cNvPr id="6" name="Slide Number Placeholder 5"/>
          <p:cNvSpPr>
            <a:spLocks noGrp="1"/>
          </p:cNvSpPr>
          <p:nvPr>
            <p:ph type="sldNum" sz="quarter" idx="12"/>
          </p:nvPr>
        </p:nvSpPr>
        <p:spPr/>
        <p:txBody>
          <a:bodyPr/>
          <a:lstStyle/>
          <a:p>
            <a:fld id="{4F6417CC-6C78-4BD9-905F-FEAD471F6E0D}" type="slidenum">
              <a:rPr lang="en-US" smtClean="0"/>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 JICMAIL</a:t>
            </a:r>
          </a:p>
        </p:txBody>
      </p:sp>
      <p:sp>
        <p:nvSpPr>
          <p:cNvPr id="9"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5"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5"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 JICMAIL</a:t>
            </a:r>
          </a:p>
        </p:txBody>
      </p:sp>
      <p:sp>
        <p:nvSpPr>
          <p:cNvPr id="6" name="Slide Number Placeholder 5"/>
          <p:cNvSpPr>
            <a:spLocks noGrp="1"/>
          </p:cNvSpPr>
          <p:nvPr>
            <p:ph type="sldNum" sz="quarter" idx="12"/>
          </p:nvPr>
        </p:nvSpPr>
        <p:spPr/>
        <p:txBody>
          <a:bodyPr/>
          <a:lstStyle/>
          <a:p>
            <a:fld id="{4F6417CC-6C78-4BD9-905F-FEAD471F6E0D}" type="slidenum">
              <a:rPr lang="en-US" smtClean="0"/>
              <a:t>‹#›</a:t>
            </a:fld>
            <a:endParaRPr lang="en-US" dirty="0"/>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238135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000000"/>
                </a:solidFill>
              </a:rPr>
              <a:pPr/>
              <a:t>‹#›</a:t>
            </a:fld>
            <a:endParaRPr lang="en-US" dirty="0">
              <a:solidFill>
                <a:srgbClr val="000000"/>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4216000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398166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2"/>
            <a:ext cx="900440" cy="365125"/>
          </a:xfrm>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783411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007986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414707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1123806"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251726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733251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066441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FFFFFF"/>
                </a:solidFill>
              </a:rPr>
              <a:pPr/>
              <a:t>‹#›</a:t>
            </a:fld>
            <a:endParaRPr lang="en-US" dirty="0">
              <a:solidFill>
                <a:srgbClr val="FFFFFF"/>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FFFFFF"/>
                </a:solidFill>
              </a:rPr>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374079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744480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621956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360264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75106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5"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955758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FFFFFF"/>
                </a:solidFill>
              </a:rPr>
              <a:pPr/>
              <a:t>‹#›</a:t>
            </a:fld>
            <a:endParaRPr lang="en-US" dirty="0">
              <a:solidFill>
                <a:srgbClr val="FFFFFF"/>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FFFFFF"/>
                </a:solidFill>
              </a:rPr>
              <a:t>© JICMAIL</a:t>
            </a:r>
          </a:p>
        </p:txBody>
      </p:sp>
    </p:spTree>
    <p:extLst>
      <p:ext uri="{BB962C8B-B14F-4D97-AF65-F5344CB8AC3E}">
        <p14:creationId xmlns:p14="http://schemas.microsoft.com/office/powerpoint/2010/main" val="3519911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69765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390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43076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0824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JICMAIL</a:t>
            </a:r>
          </a:p>
        </p:txBody>
      </p:sp>
      <p:sp>
        <p:nvSpPr>
          <p:cNvPr id="4" name="Slide Number Placeholder 3"/>
          <p:cNvSpPr>
            <a:spLocks noGrp="1"/>
          </p:cNvSpPr>
          <p:nvPr>
            <p:ph type="sldNum" sz="quarter" idx="12"/>
          </p:nvPr>
        </p:nvSpPr>
        <p:spPr/>
        <p:txBody>
          <a:bodyPr/>
          <a:lstStyle/>
          <a:p>
            <a:fld id="{4F6417CC-6C78-4BD9-905F-FEAD471F6E0D}" type="slidenum">
              <a:rPr lang="en-US" smtClean="0"/>
              <a:t>‹#›</a:t>
            </a:fld>
            <a:endParaRPr lang="en-US" dirty="0"/>
          </a:p>
        </p:txBody>
      </p:sp>
      <p:sp>
        <p:nvSpPr>
          <p:cNvPr id="5"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57650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FFFFFF"/>
                </a:solidFill>
              </a:rPr>
              <a:pPr/>
              <a:t>‹#›</a:t>
            </a:fld>
            <a:endParaRPr lang="en-US" dirty="0">
              <a:solidFill>
                <a:srgbClr val="FFFFFF"/>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FFFFFF"/>
                </a:solidFill>
              </a:rPr>
              <a:t>© JICMAIL</a:t>
            </a:r>
          </a:p>
        </p:txBody>
      </p:sp>
    </p:spTree>
    <p:extLst>
      <p:ext uri="{BB962C8B-B14F-4D97-AF65-F5344CB8AC3E}">
        <p14:creationId xmlns:p14="http://schemas.microsoft.com/office/powerpoint/2010/main" val="29256686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337905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020905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574454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475521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0" b="18877"/>
          <a:stretch/>
        </p:blipFill>
        <p:spPr>
          <a:xfrm>
            <a:off x="0" y="1"/>
            <a:ext cx="12191999" cy="6849957"/>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650520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FFFFFF"/>
                </a:solidFill>
              </a:rPr>
              <a:pPr/>
              <a:t>‹#›</a:t>
            </a:fld>
            <a:endParaRPr lang="en-US" dirty="0">
              <a:solidFill>
                <a:srgbClr val="FFFFFF"/>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FFFFFF"/>
                </a:solidFill>
              </a:rPr>
              <a:t>© JICMAIL</a:t>
            </a:r>
          </a:p>
        </p:txBody>
      </p:sp>
    </p:spTree>
    <p:extLst>
      <p:ext uri="{BB962C8B-B14F-4D97-AF65-F5344CB8AC3E}">
        <p14:creationId xmlns:p14="http://schemas.microsoft.com/office/powerpoint/2010/main" val="3838831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No Waterm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5558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2423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pPr/>
              <a:t>‹#›</a:t>
            </a:fld>
            <a:endParaRPr lang="en-US" dirty="0"/>
          </a:p>
        </p:txBody>
      </p:sp>
      <p:sp>
        <p:nvSpPr>
          <p:cNvPr id="6"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6741976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410127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 No Waterm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82936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tx1"/>
                </a:solidFill>
              </a:defRPr>
            </a:lvl1p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52022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0386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nchor="b"/>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000000"/>
                </a:solidFill>
              </a:rPr>
              <a:pPr/>
              <a:t>‹#›</a:t>
            </a:fld>
            <a:endParaRPr lang="en-US" dirty="0">
              <a:solidFill>
                <a:srgbClr val="000000"/>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 JICMAIL</a:t>
            </a:r>
          </a:p>
        </p:txBody>
      </p:sp>
    </p:spTree>
    <p:extLst>
      <p:ext uri="{BB962C8B-B14F-4D97-AF65-F5344CB8AC3E}">
        <p14:creationId xmlns:p14="http://schemas.microsoft.com/office/powerpoint/2010/main" val="1464550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22973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2"/>
            <a:ext cx="3860800" cy="365125"/>
          </a:xfrm>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5015880" y="6492875"/>
            <a:ext cx="3959845" cy="365125"/>
          </a:xfrm>
        </p:spPr>
        <p:txBody>
          <a:bodyPr anchor="ctr">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116788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ctr">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064703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ctr">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7477658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ctr">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03303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pPr/>
              <a:t>‹#›</a:t>
            </a:fld>
            <a:endParaRPr lang="en-US" dirty="0"/>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4965343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ide 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11784632" y="0"/>
            <a:ext cx="407368"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a:xfrm>
            <a:off x="11784630" y="6492875"/>
            <a:ext cx="407370" cy="365125"/>
          </a:xfrm>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681391"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448800" y="1557338"/>
            <a:ext cx="2335831" cy="4392612"/>
          </a:xfrm>
        </p:spPr>
        <p:txBody>
          <a:bodyPr anchor="b">
            <a:normAutofit/>
          </a:bodyPr>
          <a:lstStyle>
            <a:lvl1pPr algn="r">
              <a:defRPr sz="1800" b="1">
                <a:solidFill>
                  <a:schemeClr val="bg1"/>
                </a:solidFill>
              </a:defRPr>
            </a:lvl1pPr>
            <a:lvl2pPr algn="r">
              <a:defRPr sz="1800" b="1">
                <a:solidFill>
                  <a:schemeClr val="bg1"/>
                </a:solidFill>
              </a:defRPr>
            </a:lvl2pPr>
            <a:lvl3pPr algn="r">
              <a:defRPr sz="1800" b="1">
                <a:solidFill>
                  <a:schemeClr val="bg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3860800" y="6484833"/>
            <a:ext cx="7923830"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677761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7620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4501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5000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nchor="b"/>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000000"/>
                </a:solidFill>
              </a:rPr>
              <a:pPr/>
              <a:t>‹#›</a:t>
            </a:fld>
            <a:endParaRPr lang="en-US" dirty="0">
              <a:solidFill>
                <a:srgbClr val="000000"/>
              </a:solidFill>
            </a:endParaRPr>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 JICMAIL</a:t>
            </a:r>
          </a:p>
        </p:txBody>
      </p:sp>
    </p:spTree>
    <p:extLst>
      <p:ext uri="{BB962C8B-B14F-4D97-AF65-F5344CB8AC3E}">
        <p14:creationId xmlns:p14="http://schemas.microsoft.com/office/powerpoint/2010/main" val="3814506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19449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2"/>
            <a:ext cx="3860800" cy="365125"/>
          </a:xfrm>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5015880" y="6492875"/>
            <a:ext cx="3959845" cy="365125"/>
          </a:xfrm>
        </p:spPr>
        <p:txBody>
          <a:bodyPr anchor="ctr">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2259236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ctr">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4412635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ctr">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4145232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ctr">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72568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pPr/>
              <a:t>‹#›</a:t>
            </a:fld>
            <a:endParaRPr lang="en-US" dirty="0"/>
          </a:p>
        </p:txBody>
      </p:sp>
      <p:sp>
        <p:nvSpPr>
          <p:cNvPr id="7" name="Footer Placeholder 4"/>
          <p:cNvSpPr txBox="1">
            <a:spLocks/>
          </p:cNvSpPr>
          <p:nvPr userDrawn="1"/>
        </p:nvSpPr>
        <p:spPr>
          <a:xfrm>
            <a:off x="0" y="6484833"/>
            <a:ext cx="3860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rPr>
              <a:t>© JICMAIL</a:t>
            </a:r>
          </a:p>
        </p:txBody>
      </p:sp>
      <p:sp>
        <p:nvSpPr>
          <p:cNvPr id="8" name="Text Placeholder 15"/>
          <p:cNvSpPr>
            <a:spLocks noGrp="1"/>
          </p:cNvSpPr>
          <p:nvPr>
            <p:ph type="body" sz="quarter" idx="16" hasCustomPrompt="1"/>
          </p:nvPr>
        </p:nvSpPr>
        <p:spPr>
          <a:xfrm>
            <a:off x="3932712" y="6499856"/>
            <a:ext cx="7851920" cy="305794"/>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744307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ide 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11784632" y="0"/>
            <a:ext cx="407368"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a:xfrm>
            <a:off x="11784630" y="6492875"/>
            <a:ext cx="407370" cy="365125"/>
          </a:xfrm>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681391"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448800" y="1557338"/>
            <a:ext cx="2335831" cy="4392612"/>
          </a:xfrm>
        </p:spPr>
        <p:txBody>
          <a:bodyPr anchor="b">
            <a:normAutofit/>
          </a:bodyPr>
          <a:lstStyle>
            <a:lvl1pPr algn="r">
              <a:defRPr sz="1800" b="1">
                <a:solidFill>
                  <a:schemeClr val="bg1"/>
                </a:solidFill>
              </a:defRPr>
            </a:lvl1pPr>
            <a:lvl2pPr algn="r">
              <a:defRPr sz="1800" b="1">
                <a:solidFill>
                  <a:schemeClr val="bg1"/>
                </a:solidFill>
              </a:defRPr>
            </a:lvl2pPr>
            <a:lvl3pPr algn="r">
              <a:defRPr sz="1800" b="1">
                <a:solidFill>
                  <a:schemeClr val="bg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9" name="Text Placeholder 15"/>
          <p:cNvSpPr>
            <a:spLocks noGrp="1"/>
          </p:cNvSpPr>
          <p:nvPr>
            <p:ph type="body" sz="quarter" idx="16" hasCustomPrompt="1"/>
          </p:nvPr>
        </p:nvSpPr>
        <p:spPr>
          <a:xfrm>
            <a:off x="3860800" y="6484833"/>
            <a:ext cx="7923830"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9005248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10725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3" name="Footer Placeholder 2"/>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24361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ctrTitle"/>
          </p:nvPr>
        </p:nvSpPr>
        <p:spPr>
          <a:xfrm>
            <a:off x="914400" y="764704"/>
            <a:ext cx="10363200" cy="1368153"/>
          </a:xfrm>
        </p:spPr>
        <p:txBody>
          <a:bodyPr anchor="b">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914400" y="2204864"/>
            <a:ext cx="10363200"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0" y="6484833"/>
            <a:ext cx="3860800" cy="365126"/>
          </a:xfrm>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2975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274638"/>
            <a:ext cx="11089232" cy="922114"/>
          </a:xfrm>
        </p:spPr>
        <p:txBody>
          <a:bodyPr anchor="b"/>
          <a:lstStyle/>
          <a:p>
            <a:r>
              <a:rPr lang="en-US" dirty="0"/>
              <a:t>Click to edit Master title style</a:t>
            </a:r>
          </a:p>
        </p:txBody>
      </p:sp>
      <p:sp>
        <p:nvSpPr>
          <p:cNvPr id="3" name="Content Placeholder 2"/>
          <p:cNvSpPr>
            <a:spLocks noGrp="1"/>
          </p:cNvSpPr>
          <p:nvPr>
            <p:ph idx="1"/>
          </p:nvPr>
        </p:nvSpPr>
        <p:spPr>
          <a:xfrm>
            <a:off x="695400" y="1196752"/>
            <a:ext cx="11089232" cy="4929413"/>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sz="1000">
                <a:solidFill>
                  <a:schemeClr val="bg1"/>
                </a:solidFill>
                <a:latin typeface="Arial" panose="020B0604020202020204" pitchFamily="34" charset="0"/>
                <a:cs typeface="Arial" panose="020B0604020202020204" pitchFamily="34" charset="0"/>
              </a:defRPr>
            </a:lvl1pPr>
          </a:lstStyle>
          <a:p>
            <a:fld id="{A74EB0F2-648F-F340-8077-1363C8DB6354}" type="slidenum">
              <a:rPr lang="en-US" smtClean="0">
                <a:solidFill>
                  <a:srgbClr val="000000"/>
                </a:solidFill>
              </a:rPr>
              <a:pPr/>
              <a:t>‹#›</a:t>
            </a:fld>
            <a:endParaRPr lang="en-US" dirty="0">
              <a:solidFill>
                <a:srgbClr val="000000"/>
              </a:solidFill>
            </a:endParaRPr>
          </a:p>
        </p:txBody>
      </p:sp>
      <p:sp>
        <p:nvSpPr>
          <p:cNvPr id="7" name="Footer Placeholder 4"/>
          <p:cNvSpPr txBox="1">
            <a:spLocks/>
          </p:cNvSpPr>
          <p:nvPr userDrawn="1"/>
        </p:nvSpPr>
        <p:spPr>
          <a:xfrm>
            <a:off x="0" y="6484833"/>
            <a:ext cx="3860800" cy="373167"/>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0000"/>
                </a:solidFill>
              </a:rPr>
              <a:t>© JICMAIL</a:t>
            </a:r>
          </a:p>
        </p:txBody>
      </p:sp>
    </p:spTree>
    <p:extLst>
      <p:ext uri="{BB962C8B-B14F-4D97-AF65-F5344CB8AC3E}">
        <p14:creationId xmlns:p14="http://schemas.microsoft.com/office/powerpoint/2010/main" val="26579450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82" b="18793"/>
          <a:stretch/>
        </p:blipFill>
        <p:spPr>
          <a:xfrm>
            <a:off x="0" y="1"/>
            <a:ext cx="12192000" cy="6849958"/>
          </a:xfrm>
          <a:prstGeom prst="rect">
            <a:avLst/>
          </a:prstGeom>
        </p:spPr>
      </p:pic>
      <p:sp>
        <p:nvSpPr>
          <p:cNvPr id="2" name="Title 1"/>
          <p:cNvSpPr>
            <a:spLocks noGrp="1"/>
          </p:cNvSpPr>
          <p:nvPr>
            <p:ph type="title" hasCustomPrompt="1"/>
          </p:nvPr>
        </p:nvSpPr>
        <p:spPr>
          <a:xfrm>
            <a:off x="963084" y="692696"/>
            <a:ext cx="10363200" cy="1362075"/>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132856"/>
            <a:ext cx="10363200" cy="1500187"/>
          </a:xfrm>
        </p:spPr>
        <p:txBody>
          <a:bodyPr anchor="t">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0" y="6484833"/>
            <a:ext cx="3860800" cy="373167"/>
          </a:xfrm>
        </p:spPr>
        <p:txBody>
          <a:bodyPr/>
          <a:lstStyle>
            <a:lvl1pPr>
              <a:defRPr>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142659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table slide Cya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2"/>
          </a:solidFill>
        </p:spPr>
        <p:txBody>
          <a:bodyPr anchor="ctr"/>
          <a:lstStyle>
            <a:lvl1pPr algn="ctr">
              <a:defRPr>
                <a:solidFill>
                  <a:schemeClr val="accent2"/>
                </a:solidFill>
              </a:defRPr>
            </a:lvl1pPr>
          </a:lstStyle>
          <a:p>
            <a:pPr lvl="0"/>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0" y="6502573"/>
            <a:ext cx="3860800" cy="355427"/>
          </a:xfrm>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16"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12912391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table slide Green">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1"/>
          </a:solidFill>
        </p:spPr>
        <p:txBody>
          <a:bodyPr anchor="ctr"/>
          <a:lstStyle>
            <a:lvl1pPr algn="ctr">
              <a:defRPr>
                <a:solidFill>
                  <a:schemeClr val="accent1"/>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3761246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table slide Blue">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3"/>
          </a:solidFill>
        </p:spPr>
        <p:txBody>
          <a:bodyPr anchor="ctr"/>
          <a:lstStyle>
            <a:lvl1pPr algn="ctr">
              <a:defRPr>
                <a:solidFill>
                  <a:schemeClr val="accent3"/>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963741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table slide Red">
    <p:spTree>
      <p:nvGrpSpPr>
        <p:cNvPr id="1" name=""/>
        <p:cNvGrpSpPr/>
        <p:nvPr/>
      </p:nvGrpSpPr>
      <p:grpSpPr>
        <a:xfrm>
          <a:off x="0" y="0"/>
          <a:ext cx="0" cy="0"/>
          <a:chOff x="0" y="0"/>
          <a:chExt cx="0" cy="0"/>
        </a:xfrm>
      </p:grpSpPr>
      <p:sp>
        <p:nvSpPr>
          <p:cNvPr id="13" name="Text Placeholder 11"/>
          <p:cNvSpPr>
            <a:spLocks noGrp="1"/>
          </p:cNvSpPr>
          <p:nvPr>
            <p:ph type="body" sz="quarter" idx="15"/>
          </p:nvPr>
        </p:nvSpPr>
        <p:spPr>
          <a:xfrm>
            <a:off x="8975725" y="0"/>
            <a:ext cx="3216275" cy="6858000"/>
          </a:xfrm>
          <a:solidFill>
            <a:schemeClr val="accent5"/>
          </a:solidFill>
        </p:spPr>
        <p:txBody>
          <a:bodyPr anchor="ctr"/>
          <a:lstStyle>
            <a:lvl1pPr algn="ctr">
              <a:defRPr>
                <a:solidFill>
                  <a:schemeClr val="accent5"/>
                </a:solidFill>
              </a:defRPr>
            </a:lvl1pPr>
          </a:lstStyle>
          <a:p>
            <a:pPr lvl="0"/>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F6417CC-6C78-4BD9-905F-FEAD471F6E0D}" type="slidenum">
              <a:rPr lang="en-US" smtClean="0">
                <a:solidFill>
                  <a:srgbClr val="FFFFFF"/>
                </a:solidFill>
              </a:rPr>
              <a:pPr/>
              <a:t>‹#›</a:t>
            </a:fld>
            <a:endParaRPr lang="en-US" dirty="0">
              <a:solidFill>
                <a:srgbClr val="FFFFFF"/>
              </a:solidFill>
            </a:endParaRPr>
          </a:p>
        </p:txBody>
      </p:sp>
      <p:sp>
        <p:nvSpPr>
          <p:cNvPr id="7" name="Content Placeholder 6"/>
          <p:cNvSpPr>
            <a:spLocks noGrp="1"/>
          </p:cNvSpPr>
          <p:nvPr>
            <p:ph sz="quarter" idx="13" hasCustomPrompt="1"/>
          </p:nvPr>
        </p:nvSpPr>
        <p:spPr>
          <a:xfrm>
            <a:off x="767408" y="1556792"/>
            <a:ext cx="8208317" cy="4392488"/>
          </a:xfrm>
          <a:solidFill>
            <a:schemeClr val="tx1"/>
          </a:solidFill>
        </p:spPr>
        <p:txBody>
          <a:bodyPr/>
          <a:lstStyle/>
          <a:p>
            <a:pPr lvl="0"/>
            <a:r>
              <a:rPr lang="en-US"/>
              <a:t>Click to insert chart or table</a:t>
            </a:r>
            <a:endParaRPr lang="en-US" dirty="0"/>
          </a:p>
        </p:txBody>
      </p:sp>
      <p:sp>
        <p:nvSpPr>
          <p:cNvPr id="10" name="Text Placeholder 9"/>
          <p:cNvSpPr>
            <a:spLocks noGrp="1"/>
          </p:cNvSpPr>
          <p:nvPr>
            <p:ph type="body" sz="quarter" idx="14" hasCustomPrompt="1"/>
          </p:nvPr>
        </p:nvSpPr>
        <p:spPr>
          <a:xfrm>
            <a:off x="9120336" y="1557338"/>
            <a:ext cx="2808312" cy="4392612"/>
          </a:xfrm>
        </p:spPr>
        <p:txBody>
          <a:bodyPr anchor="b">
            <a:normAutofit/>
          </a:bodyPr>
          <a:lstStyle>
            <a:lvl1pPr>
              <a:defRPr sz="1800" b="1">
                <a:solidFill>
                  <a:schemeClr val="tx1"/>
                </a:solidFill>
              </a:defRPr>
            </a:lvl1pPr>
            <a:lvl2pPr>
              <a:defRPr sz="1800" b="1">
                <a:solidFill>
                  <a:schemeClr val="tx1"/>
                </a:solidFill>
              </a:defRPr>
            </a:lvl2pPr>
            <a:lvl3pPr>
              <a:defRPr sz="1800" b="1">
                <a:solidFill>
                  <a:schemeClr val="tx1"/>
                </a:solidFill>
              </a:defRPr>
            </a:lvl3pPr>
            <a:lvl4pPr>
              <a:defRPr>
                <a:solidFill>
                  <a:schemeClr val="tx1"/>
                </a:solidFill>
              </a:defRPr>
            </a:lvl4pPr>
            <a:lvl5pPr>
              <a:defRPr>
                <a:solidFill>
                  <a:schemeClr val="tx1"/>
                </a:solidFill>
              </a:defRPr>
            </a:lvl5pPr>
          </a:lstStyle>
          <a:p>
            <a:pPr lvl="0"/>
            <a:r>
              <a:rPr lang="en-US" dirty="0"/>
              <a:t>Click to edit table supporting text</a:t>
            </a:r>
          </a:p>
          <a:p>
            <a:pPr lvl="1"/>
            <a:r>
              <a:rPr lang="en-US" dirty="0"/>
              <a:t>Second level</a:t>
            </a:r>
          </a:p>
          <a:p>
            <a:pPr lvl="2"/>
            <a:r>
              <a:rPr lang="en-US" dirty="0"/>
              <a:t>Third level</a:t>
            </a:r>
          </a:p>
        </p:txBody>
      </p:sp>
      <p:sp>
        <p:nvSpPr>
          <p:cNvPr id="8" name="Text Placeholder 15"/>
          <p:cNvSpPr>
            <a:spLocks noGrp="1"/>
          </p:cNvSpPr>
          <p:nvPr>
            <p:ph type="body" sz="quarter" idx="16" hasCustomPrompt="1"/>
          </p:nvPr>
        </p:nvSpPr>
        <p:spPr>
          <a:xfrm>
            <a:off x="5015880" y="6492875"/>
            <a:ext cx="3959845" cy="365125"/>
          </a:xfrm>
        </p:spPr>
        <p:txBody>
          <a:bodyPr anchor="b">
            <a:normAutofit/>
          </a:bodyPr>
          <a:lstStyle>
            <a:lvl1pPr algn="r">
              <a:defRPr sz="1000" baseline="0"/>
            </a:lvl1pPr>
          </a:lstStyle>
          <a:p>
            <a:pPr lvl="0"/>
            <a:r>
              <a:rPr lang="en-US" dirty="0"/>
              <a:t>Click to add footnote</a:t>
            </a:r>
          </a:p>
        </p:txBody>
      </p:sp>
    </p:spTree>
    <p:extLst>
      <p:ext uri="{BB962C8B-B14F-4D97-AF65-F5344CB8AC3E}">
        <p14:creationId xmlns:p14="http://schemas.microsoft.com/office/powerpoint/2010/main" val="281532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10.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theme" Target="../theme/theme11.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12.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1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4.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7.xml"/><Relationship Id="rId7" Type="http://schemas.openxmlformats.org/officeDocument/2006/relationships/theme" Target="../theme/theme15.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5" Type="http://schemas.openxmlformats.org/officeDocument/2006/relationships/theme" Target="../theme/theme16.xml"/><Relationship Id="rId4" Type="http://schemas.openxmlformats.org/officeDocument/2006/relationships/slideLayout" Target="../slideLayouts/slideLayout1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theme" Target="../theme/theme17.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7.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4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pPr/>
              <a:t>‹#›</a:t>
            </a:fld>
            <a:endParaRPr lang="en-US" dirty="0"/>
          </a:p>
        </p:txBody>
      </p:sp>
      <p:sp>
        <p:nvSpPr>
          <p:cNvPr id="7" name="Text Placeholder 15"/>
          <p:cNvSpPr txBox="1">
            <a:spLocks/>
          </p:cNvSpPr>
          <p:nvPr userDrawn="1"/>
        </p:nvSpPr>
        <p:spPr>
          <a:xfrm>
            <a:off x="3932712" y="6499856"/>
            <a:ext cx="7851920" cy="305794"/>
          </a:xfrm>
          <a:prstGeom prst="rect">
            <a:avLst/>
          </a:prstGeom>
        </p:spPr>
        <p:txBody>
          <a:bodyPr anchor="b">
            <a:normAutofit/>
          </a:bodyPr>
          <a:lstStyle>
            <a:lvl1pPr marL="0" indent="0" algn="r" defTabSz="914400" rtl="0" eaLnBrk="1" latinLnBrk="0" hangingPunct="1">
              <a:spcBef>
                <a:spcPct val="20000"/>
              </a:spcBef>
              <a:buFont typeface=".AppleSystemUIFont" charset="-120"/>
              <a:buNone/>
              <a:tabLst/>
              <a:defRPr sz="1000" kern="1200" baseline="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538162"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1120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694120244"/>
      </p:ext>
    </p:extLst>
  </p:cSld>
  <p:clrMap bg1="dk1" tx1="lt1" bg2="dk2" tx2="lt2" accent1="accent1" accent2="accent2" accent3="accent3" accent4="accent4" accent5="accent5" accent6="accent6" hlink="hlink" folHlink="folHlink"/>
  <p:sldLayoutIdLst>
    <p:sldLayoutId id="2147483657" r:id="rId1"/>
    <p:sldLayoutId id="2147483658" r:id="rId2"/>
    <p:sldLayoutId id="2147483679" r:id="rId3"/>
    <p:sldLayoutId id="2147483659" r:id="rId4"/>
    <p:sldLayoutId id="2147483660" r:id="rId5"/>
    <p:sldLayoutId id="2147483661" r:id="rId6"/>
    <p:sldLayoutId id="2147483694" r:id="rId7"/>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538162"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1120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solidFill>
                  <a:srgbClr val="FFFFFF">
                    <a:tint val="75000"/>
                  </a:srgbClr>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7711457"/>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solidFill>
                  <a:srgbClr val="FFFFFF">
                    <a:tint val="75000"/>
                  </a:srgbClr>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22146484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tx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8964251"/>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134126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28972696"/>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dirty="0">
                <a:solidFill>
                  <a:srgbClr val="FFFFFF">
                    <a:tint val="75000"/>
                  </a:srgbClr>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6417CC-6C78-4BD9-905F-FEAD471F6E0D}"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706057011"/>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tx1">
                    <a:tint val="75000"/>
                  </a:schemeClr>
                </a:solidFill>
              </a:defRPr>
            </a:lvl1pPr>
          </a:lstStyle>
          <a:p>
            <a:r>
              <a:rPr lang="en-US" dirty="0">
                <a:solidFill>
                  <a:srgbClr val="FFFFFF">
                    <a:tint val="75000"/>
                  </a:srgbClr>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6417CC-6C78-4BD9-905F-FEAD471F6E0D}"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49940954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b"/>
          <a:lstStyle>
            <a:lvl1pPr algn="l">
              <a:defRPr sz="1000">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b"/>
          <a:lstStyle>
            <a:lvl1pPr algn="r">
              <a:defRPr sz="1000">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25909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000" cy="365125"/>
          </a:xfrm>
          <a:prstGeom prst="rect">
            <a:avLst/>
          </a:prstGeom>
        </p:spPr>
        <p:txBody>
          <a:bodyPr vert="horz" lIns="91440" tIns="45720" rIns="91440" bIns="45720" rtlCol="0" anchor="ctr"/>
          <a:lstStyle>
            <a:lvl1pPr algn="l">
              <a:defRPr sz="1000">
                <a:solidFill>
                  <a:schemeClr val="bg1"/>
                </a:solidFill>
              </a:defRPr>
            </a:lvl1pPr>
          </a:lstStyle>
          <a:p>
            <a:r>
              <a:rPr lang="en-US" dirty="0"/>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bg1"/>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11336841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78" r:id="rId4"/>
    <p:sldLayoutId id="2147483685" r:id="rId5"/>
    <p:sldLayoutId id="2147483686" r:id="rId6"/>
    <p:sldLayoutId id="2147483687" r:id="rId7"/>
    <p:sldLayoutId id="2147483654" r:id="rId8"/>
    <p:sldLayoutId id="2147483655" r:id="rId9"/>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4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1289838633"/>
      </p:ext>
    </p:extLst>
  </p:cSld>
  <p:clrMap bg1="dk1" tx1="lt1" bg2="dk2" tx2="lt2" accent1="accent1" accent2="accent2" accent3="accent3" accent4="accent4" accent5="accent5" accent6="accent6" hlink="hlink" folHlink="folHlink"/>
  <p:sldLayoutIdLst>
    <p:sldLayoutId id="2147483664" r:id="rId1"/>
    <p:sldLayoutId id="2147483690" r:id="rId2"/>
    <p:sldLayoutId id="2147483665" r:id="rId3"/>
    <p:sldLayoutId id="2147483691" r:id="rId4"/>
    <p:sldLayoutId id="2147483666" r:id="rId5"/>
    <p:sldLayoutId id="2147483667" r:id="rId6"/>
    <p:sldLayoutId id="2147483802" r:id="rId7"/>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4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1267456576"/>
      </p:ext>
    </p:extLst>
  </p:cSld>
  <p:clrMap bg1="dk1" tx1="lt1" bg2="dk2" tx2="lt2" accent1="accent1" accent2="accent2" accent3="accent3" accent4="accent4" accent5="accent5" accent6="accent6" hlink="hlink" folHlink="folHlink"/>
  <p:sldLayoutIdLst>
    <p:sldLayoutId id="2147483669" r:id="rId1"/>
    <p:sldLayoutId id="2147483692" r:id="rId2"/>
    <p:sldLayoutId id="2147483670" r:id="rId3"/>
    <p:sldLayoutId id="2147483671" r:id="rId4"/>
    <p:sldLayoutId id="2147483688" r:id="rId5"/>
    <p:sldLayoutId id="2147483672"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tx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4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75403125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4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pPr/>
              <a:t>‹#›</a:t>
            </a:fld>
            <a:endParaRPr lang="en-US" dirty="0"/>
          </a:p>
        </p:txBody>
      </p:sp>
    </p:spTree>
    <p:extLst>
      <p:ext uri="{BB962C8B-B14F-4D97-AF65-F5344CB8AC3E}">
        <p14:creationId xmlns:p14="http://schemas.microsoft.com/office/powerpoint/2010/main" val="352356593"/>
      </p:ext>
    </p:extLst>
  </p:cSld>
  <p:clrMap bg1="dk1" tx1="lt1" bg2="dk2" tx2="lt2" accent1="accent1" accent2="accent2" accent3="accent3" accent4="accent4" accent5="accent5" accent6="accent6" hlink="hlink" folHlink="folHlink"/>
  <p:sldLayoutIdLst>
    <p:sldLayoutId id="2147483681" r:id="rId1"/>
    <p:sldLayoutId id="2147483693" r:id="rId2"/>
    <p:sldLayoutId id="2147483682" r:id="rId3"/>
    <p:sldLayoutId id="2147483689" r:id="rId4"/>
    <p:sldLayoutId id="2147483683" r:id="rId5"/>
    <p:sldLayoutId id="2147483684"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000" cy="365125"/>
          </a:xfrm>
          <a:prstGeom prst="rect">
            <a:avLst/>
          </a:prstGeom>
        </p:spPr>
        <p:txBody>
          <a:bodyPr vert="horz" lIns="91440" tIns="45720" rIns="91440" bIns="45720" rtlCol="0" anchor="ctr"/>
          <a:lstStyle>
            <a:lvl1pPr algn="l">
              <a:defRPr sz="1000">
                <a:solidFill>
                  <a:schemeClr val="bg1"/>
                </a:solidFill>
              </a:defRPr>
            </a:lvl1pPr>
          </a:lstStyle>
          <a:p>
            <a:r>
              <a:rPr lang="en-US" dirty="0">
                <a:solidFill>
                  <a:srgbClr val="000000"/>
                </a:solidFill>
              </a:rPr>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bg1"/>
                </a:solidFill>
              </a:defRPr>
            </a:lvl1pPr>
          </a:lstStyle>
          <a:p>
            <a:fld id="{4F6417CC-6C78-4BD9-905F-FEAD471F6E0D}"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515279"/>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dt="0"/>
  <p:txStyles>
    <p:title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90044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solidFill>
                  <a:srgbClr val="FFFFFF">
                    <a:tint val="75000"/>
                  </a:srgbClr>
                </a:solidFill>
              </a:rPr>
              <a:t>© JICMAIL</a:t>
            </a:r>
          </a:p>
        </p:txBody>
      </p:sp>
      <p:sp>
        <p:nvSpPr>
          <p:cNvPr id="6" name="Slide Number Placeholder 5"/>
          <p:cNvSpPr>
            <a:spLocks noGrp="1"/>
          </p:cNvSpPr>
          <p:nvPr>
            <p:ph type="sldNum" sz="quarter" idx="4"/>
          </p:nvPr>
        </p:nvSpPr>
        <p:spPr>
          <a:xfrm>
            <a:off x="11784632" y="6492875"/>
            <a:ext cx="40736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48752217"/>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00" y="346646"/>
            <a:ext cx="11089232" cy="85010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5400" y="1196753"/>
            <a:ext cx="11089232" cy="49294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0" y="6484833"/>
            <a:ext cx="3860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solidFill>
                  <a:srgbClr val="FFFFFF">
                    <a:tint val="75000"/>
                  </a:srgbClr>
                </a:solidFill>
              </a:rPr>
              <a:t>© JICMAIL</a:t>
            </a:r>
          </a:p>
        </p:txBody>
      </p:sp>
      <p:sp>
        <p:nvSpPr>
          <p:cNvPr id="6" name="Slide Number Placeholder 5"/>
          <p:cNvSpPr>
            <a:spLocks noGrp="1"/>
          </p:cNvSpPr>
          <p:nvPr>
            <p:ph type="sldNum" sz="quarter" idx="4"/>
          </p:nvPr>
        </p:nvSpPr>
        <p:spPr>
          <a:xfrm>
            <a:off x="9347200" y="6492875"/>
            <a:ext cx="28448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6417CC-6C78-4BD9-905F-FEAD471F6E0D}"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353268641"/>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Lst>
  <p:hf hdr="0" dt="0"/>
  <p:txStyles>
    <p:title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tx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1186" y="2582720"/>
            <a:ext cx="2516628" cy="169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dirty="0"/>
              <a:t>© JICMAIL</a:t>
            </a:r>
          </a:p>
        </p:txBody>
      </p:sp>
      <p:sp>
        <p:nvSpPr>
          <p:cNvPr id="3" name="Slide Number Placeholder 2"/>
          <p:cNvSpPr>
            <a:spLocks noGrp="1"/>
          </p:cNvSpPr>
          <p:nvPr>
            <p:ph type="sldNum" sz="quarter" idx="12"/>
          </p:nvPr>
        </p:nvSpPr>
        <p:spPr/>
        <p:txBody>
          <a:bodyPr/>
          <a:lstStyle/>
          <a:p>
            <a:fld id="{4F6417CC-6C78-4BD9-905F-FEAD471F6E0D}" type="slidenum">
              <a:rPr lang="en-US" smtClean="0"/>
              <a:t>1</a:t>
            </a:fld>
            <a:endParaRPr lang="en-US" dirty="0"/>
          </a:p>
        </p:txBody>
      </p:sp>
    </p:spTree>
    <p:extLst>
      <p:ext uri="{BB962C8B-B14F-4D97-AF65-F5344CB8AC3E}">
        <p14:creationId xmlns:p14="http://schemas.microsoft.com/office/powerpoint/2010/main" val="21617226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itle 2"/>
          <p:cNvSpPr>
            <a:spLocks noGrp="1"/>
          </p:cNvSpPr>
          <p:nvPr>
            <p:ph type="title"/>
          </p:nvPr>
        </p:nvSpPr>
        <p:spPr/>
        <p:txBody>
          <a:bodyPr>
            <a:normAutofit/>
          </a:bodyPr>
          <a:lstStyle/>
          <a:p>
            <a:r>
              <a:rPr lang="en-US" sz="2900" dirty="0"/>
              <a:t>Reach and frequency by social grade</a:t>
            </a:r>
          </a:p>
        </p:txBody>
      </p:sp>
      <p:sp>
        <p:nvSpPr>
          <p:cNvPr id="4" name="Footer Placeholder 3"/>
          <p:cNvSpPr>
            <a:spLocks noGrp="1"/>
          </p:cNvSpPr>
          <p:nvPr>
            <p:ph type="ftr" sz="quarter" idx="11"/>
          </p:nvPr>
        </p:nvSpPr>
        <p:spPr/>
        <p:txBody>
          <a:body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10</a:t>
            </a:fld>
            <a:endParaRPr lang="en-US" dirty="0">
              <a:solidFill>
                <a:srgbClr val="FFFFFF"/>
              </a:solidFill>
            </a:endParaRP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473963307"/>
              </p:ext>
            </p:extLst>
          </p:nvPr>
        </p:nvGraphicFramePr>
        <p:xfrm>
          <a:off x="716038" y="1731963"/>
          <a:ext cx="8208962" cy="43926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4"/>
          </p:nvPr>
        </p:nvSpPr>
        <p:spPr/>
        <p:txBody>
          <a:bodyPr/>
          <a:lstStyle/>
          <a:p>
            <a:r>
              <a:rPr lang="en-US" dirty="0"/>
              <a:t>Reach shows a consistent picture across the social grades.  But frequency is higher amongst the lower social grades.</a:t>
            </a:r>
          </a:p>
        </p:txBody>
      </p:sp>
      <p:sp>
        <p:nvSpPr>
          <p:cNvPr id="8" name="Text Placeholder 7"/>
          <p:cNvSpPr>
            <a:spLocks noGrp="1"/>
          </p:cNvSpPr>
          <p:nvPr>
            <p:ph type="body" sz="quarter" idx="16"/>
          </p:nvPr>
        </p:nvSpPr>
        <p:spPr>
          <a:xfrm>
            <a:off x="1123806" y="6401776"/>
            <a:ext cx="7851920" cy="403874"/>
          </a:xfrm>
        </p:spPr>
        <p:txBody>
          <a:bodyPr>
            <a:noAutofit/>
          </a:bodyPr>
          <a:lstStyle/>
          <a:p>
            <a:r>
              <a:rPr lang="en-US" sz="800" dirty="0"/>
              <a:t>Source: </a:t>
            </a:r>
            <a:r>
              <a:rPr lang="en-GB" sz="800" dirty="0"/>
              <a:t>JICMAIL Q2 to Q4 2017, Kantar TNS, 2017</a:t>
            </a:r>
          </a:p>
          <a:p>
            <a:r>
              <a:rPr lang="en-GB" sz="800" dirty="0"/>
              <a:t>Source:   Addressed Mail Items n=14,387</a:t>
            </a:r>
          </a:p>
        </p:txBody>
      </p:sp>
      <p:sp>
        <p:nvSpPr>
          <p:cNvPr id="10" name="TextBox 9"/>
          <p:cNvSpPr txBox="1"/>
          <p:nvPr/>
        </p:nvSpPr>
        <p:spPr>
          <a:xfrm>
            <a:off x="695400" y="1079113"/>
            <a:ext cx="8229600"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Item reach is highest for C2 and A social grades for addressed mail.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C2DE are more likely to revisit mail.</a:t>
            </a:r>
            <a:endParaRPr lang="en-US" dirty="0">
              <a:solidFill>
                <a:schemeClr val="bg1"/>
              </a:solidFill>
            </a:endParaRPr>
          </a:p>
        </p:txBody>
      </p:sp>
    </p:spTree>
    <p:extLst>
      <p:ext uri="{BB962C8B-B14F-4D97-AF65-F5344CB8AC3E}">
        <p14:creationId xmlns:p14="http://schemas.microsoft.com/office/powerpoint/2010/main" val="107671483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000000"/>
                </a:solidFill>
              </a:rPr>
              <a:pPr/>
              <a:t>11</a:t>
            </a:fld>
            <a:endParaRPr lang="en-US" dirty="0">
              <a:solidFill>
                <a:srgbClr val="000000"/>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5785" b="3701"/>
          <a:stretch/>
        </p:blipFill>
        <p:spPr>
          <a:xfrm>
            <a:off x="840259" y="-1"/>
            <a:ext cx="11351741" cy="6858001"/>
          </a:xfrm>
          <a:prstGeom prst="rect">
            <a:avLst/>
          </a:prstGeom>
        </p:spPr>
      </p:pic>
      <p:sp>
        <p:nvSpPr>
          <p:cNvPr id="11" name="Rectangle 10"/>
          <p:cNvSpPr/>
          <p:nvPr/>
        </p:nvSpPr>
        <p:spPr>
          <a:xfrm>
            <a:off x="0" y="0"/>
            <a:ext cx="61042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6"/>
          <p:cNvSpPr txBox="1">
            <a:spLocks/>
          </p:cNvSpPr>
          <p:nvPr/>
        </p:nvSpPr>
        <p:spPr>
          <a:xfrm>
            <a:off x="695400" y="346646"/>
            <a:ext cx="5408838" cy="850106"/>
          </a:xfrm>
          <a:prstGeom prst="rect">
            <a:avLst/>
          </a:prstGeom>
        </p:spPr>
        <p:txBody>
          <a:bodyPr/>
          <a:lst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a:lstStyle>
          <a:p>
            <a:pPr>
              <a:lnSpc>
                <a:spcPct val="80000"/>
              </a:lnSpc>
            </a:pPr>
            <a:r>
              <a:rPr lang="en-US" sz="5400" dirty="0">
                <a:solidFill>
                  <a:srgbClr val="FFFFFF"/>
                </a:solidFill>
              </a:rPr>
              <a:t>Door drop</a:t>
            </a:r>
          </a:p>
          <a:p>
            <a:pPr>
              <a:lnSpc>
                <a:spcPct val="80000"/>
              </a:lnSpc>
            </a:pPr>
            <a:r>
              <a:rPr lang="en-US" sz="5400" dirty="0">
                <a:solidFill>
                  <a:srgbClr val="FFFFFF"/>
                </a:solidFill>
              </a:rPr>
              <a:t>metrics</a:t>
            </a:r>
          </a:p>
        </p:txBody>
      </p:sp>
      <p:cxnSp>
        <p:nvCxnSpPr>
          <p:cNvPr id="3" name="Straight Connector 2"/>
          <p:cNvCxnSpPr/>
          <p:nvPr/>
        </p:nvCxnSpPr>
        <p:spPr>
          <a:xfrm>
            <a:off x="840259" y="1927654"/>
            <a:ext cx="4646141" cy="0"/>
          </a:xfrm>
          <a:prstGeom prst="line">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38491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15"/>
          </p:nvPr>
        </p:nvSpPr>
        <p:spPr/>
        <p:txBody>
          <a:bodyPr>
            <a:noAutofit/>
          </a:bodyPr>
          <a:lstStyle/>
          <a:p>
            <a:r>
              <a:rPr lang="en-US" dirty="0"/>
              <a:t>Source: JICMAIL, Kantar TNS 2017. </a:t>
            </a:r>
          </a:p>
        </p:txBody>
      </p:sp>
      <p:sp>
        <p:nvSpPr>
          <p:cNvPr id="9" name="Title 8"/>
          <p:cNvSpPr>
            <a:spLocks noGrp="1"/>
          </p:cNvSpPr>
          <p:nvPr>
            <p:ph type="title"/>
          </p:nvPr>
        </p:nvSpPr>
        <p:spPr/>
        <p:txBody>
          <a:bodyPr>
            <a:normAutofit/>
          </a:bodyPr>
          <a:lstStyle/>
          <a:p>
            <a:r>
              <a:rPr lang="en-US" sz="2900" dirty="0"/>
              <a:t>The physical actions with door drop</a:t>
            </a:r>
          </a:p>
        </p:txBody>
      </p:sp>
      <p:sp>
        <p:nvSpPr>
          <p:cNvPr id="4" name="Footer Placeholder 3"/>
          <p:cNvSpPr>
            <a:spLocks noGrp="1"/>
          </p:cNvSpPr>
          <p:nvPr>
            <p:ph type="ftr" sz="quarter" idx="11"/>
          </p:nvPr>
        </p:nvSpPr>
        <p:spPr/>
        <p:txBody>
          <a:body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12</a:t>
            </a:fld>
            <a:endParaRPr lang="en-US" dirty="0">
              <a:solidFill>
                <a:srgbClr val="FFFFFF"/>
              </a:solidFill>
            </a:endParaRPr>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3541343973"/>
              </p:ext>
            </p:extLst>
          </p:nvPr>
        </p:nvGraphicFramePr>
        <p:xfrm>
          <a:off x="691169" y="1991291"/>
          <a:ext cx="8280325" cy="439261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p:cNvSpPr>
            <a:spLocks noGrp="1"/>
          </p:cNvSpPr>
          <p:nvPr>
            <p:ph type="body" sz="quarter" idx="14"/>
          </p:nvPr>
        </p:nvSpPr>
        <p:spPr/>
        <p:txBody>
          <a:bodyPr/>
          <a:lstStyle/>
          <a:p>
            <a:r>
              <a:rPr lang="en-US" dirty="0"/>
              <a:t>This shows the physical actions with door drop over the entire 28 day period data is collected.</a:t>
            </a:r>
          </a:p>
          <a:p>
            <a:endParaRPr lang="en-US" dirty="0"/>
          </a:p>
          <a:p>
            <a:r>
              <a:rPr lang="en-US" dirty="0"/>
              <a:t>The lower open rate of door drops reflects the fact that often the item won’t need opening because it is a leaflet or a flyer.</a:t>
            </a:r>
          </a:p>
        </p:txBody>
      </p:sp>
      <p:sp>
        <p:nvSpPr>
          <p:cNvPr id="2" name="Text Placeholder 1"/>
          <p:cNvSpPr>
            <a:spLocks noGrp="1"/>
          </p:cNvSpPr>
          <p:nvPr>
            <p:ph type="body" sz="quarter" idx="16"/>
          </p:nvPr>
        </p:nvSpPr>
        <p:spPr>
          <a:xfrm>
            <a:off x="1123806" y="6310536"/>
            <a:ext cx="7851920" cy="495114"/>
          </a:xfrm>
        </p:spPr>
        <p:txBody>
          <a:bodyPr>
            <a:noAutofit/>
          </a:bodyPr>
          <a:lstStyle/>
          <a:p>
            <a:r>
              <a:rPr lang="en-GB" sz="800" dirty="0"/>
              <a:t>Source:  JICMAIL Q2 2017 to Q1 2018, Kantar TNS, 2018</a:t>
            </a:r>
          </a:p>
          <a:p>
            <a:r>
              <a:rPr lang="en-GB" sz="800" dirty="0"/>
              <a:t>Base: Door Drop Items n=9,815</a:t>
            </a:r>
          </a:p>
        </p:txBody>
      </p:sp>
      <p:sp>
        <p:nvSpPr>
          <p:cNvPr id="14" name="TextBox 13"/>
          <p:cNvSpPr txBox="1"/>
          <p:nvPr/>
        </p:nvSpPr>
        <p:spPr>
          <a:xfrm>
            <a:off x="741894" y="1079113"/>
            <a:ext cx="8229600" cy="646331"/>
          </a:xfrm>
          <a:prstGeom prst="rect">
            <a:avLst/>
          </a:prstGeom>
          <a:noFill/>
        </p:spPr>
        <p:txBody>
          <a:bodyPr wrap="square" rtlCol="0">
            <a:spAutoFit/>
          </a:bodyPr>
          <a:lstStyle/>
          <a:p>
            <a:r>
              <a:rPr lang="en-US" dirty="0">
                <a:solidFill>
                  <a:schemeClr val="bg1"/>
                </a:solidFill>
              </a:rPr>
              <a:t>62% of all door drops are opened, read </a:t>
            </a:r>
            <a:r>
              <a:rPr lang="en-US" dirty="0">
                <a:solidFill>
                  <a:srgbClr val="000000"/>
                </a:solidFill>
              </a:rPr>
              <a:t>or looked at, 15% are put aside to look at later.</a:t>
            </a:r>
          </a:p>
        </p:txBody>
      </p:sp>
    </p:spTree>
    <p:extLst>
      <p:ext uri="{BB962C8B-B14F-4D97-AF65-F5344CB8AC3E}">
        <p14:creationId xmlns:p14="http://schemas.microsoft.com/office/powerpoint/2010/main" val="2462148094"/>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5"/>
          </p:nvPr>
        </p:nvSpPr>
        <p:spPr/>
        <p:txBody>
          <a:bodyPr>
            <a:noAutofit/>
          </a:bodyPr>
          <a:lstStyle/>
          <a:p>
            <a:r>
              <a:rPr lang="en-US" dirty="0"/>
              <a:t>Source: JICMAIL, Kantar TNS 2017. </a:t>
            </a:r>
          </a:p>
          <a:p>
            <a:r>
              <a:rPr lang="en-GB" dirty="0"/>
              <a:t>Base: Addressed mail items Q2+Q3 n=8,553</a:t>
            </a:r>
            <a:endParaRPr lang="en-US" dirty="0"/>
          </a:p>
        </p:txBody>
      </p:sp>
      <p:sp>
        <p:nvSpPr>
          <p:cNvPr id="7" name="Title 6"/>
          <p:cNvSpPr>
            <a:spLocks noGrp="1"/>
          </p:cNvSpPr>
          <p:nvPr>
            <p:ph type="title"/>
          </p:nvPr>
        </p:nvSpPr>
        <p:spPr/>
        <p:txBody>
          <a:bodyPr>
            <a:noAutofit/>
          </a:bodyPr>
          <a:lstStyle/>
          <a:p>
            <a:r>
              <a:rPr lang="en-US" sz="2900" dirty="0"/>
              <a:t>Sector reach and frequency – door drop</a:t>
            </a:r>
          </a:p>
        </p:txBody>
      </p:sp>
      <p:sp>
        <p:nvSpPr>
          <p:cNvPr id="21" name="Footer Placeholder 20"/>
          <p:cNvSpPr>
            <a:spLocks noGrp="1"/>
          </p:cNvSpPr>
          <p:nvPr>
            <p:ph type="ftr" sz="quarter" idx="11"/>
          </p:nvPr>
        </p:nvSpPr>
        <p:spPr/>
        <p:txBody>
          <a:bodyPr/>
          <a:lstStyle/>
          <a:p>
            <a:r>
              <a:rPr lang="en-US" dirty="0">
                <a:solidFill>
                  <a:srgbClr val="000000"/>
                </a:solidFill>
              </a:rPr>
              <a:t>© JICMAIL</a:t>
            </a:r>
          </a:p>
        </p:txBody>
      </p:sp>
      <p:sp>
        <p:nvSpPr>
          <p:cNvPr id="10" name="Slide Number Placeholder 8"/>
          <p:cNvSpPr>
            <a:spLocks noGrp="1"/>
          </p:cNvSpPr>
          <p:nvPr>
            <p:ph type="sldNum" sz="quarter" idx="12"/>
          </p:nvPr>
        </p:nvSpPr>
        <p:spPr/>
        <p:txBody>
          <a:bodyPr/>
          <a:lstStyle/>
          <a:p>
            <a:fld id="{A74EB0F2-648F-F340-8077-1363C8DB6354}" type="slidenum">
              <a:rPr lang="en-US" smtClean="0">
                <a:solidFill>
                  <a:srgbClr val="FFFFFF"/>
                </a:solidFill>
              </a:rPr>
              <a:pPr/>
              <a:t>13</a:t>
            </a:fld>
            <a:endParaRPr lang="en-US" dirty="0">
              <a:solidFill>
                <a:srgbClr val="FFFFFF"/>
              </a:solidFill>
            </a:endParaRPr>
          </a:p>
        </p:txBody>
      </p:sp>
      <p:graphicFrame>
        <p:nvGraphicFramePr>
          <p:cNvPr id="17" name="Content Placeholder 16">
            <a:extLst>
              <a:ext uri="{FF2B5EF4-FFF2-40B4-BE49-F238E27FC236}">
                <a16:creationId xmlns:a16="http://schemas.microsoft.com/office/drawing/2014/main" xmlns="" id="{7B31F655-53AF-4B5E-A3D7-A156A8B88282}"/>
              </a:ext>
            </a:extLst>
          </p:cNvPr>
          <p:cNvGraphicFramePr>
            <a:graphicFrameLocks noGrp="1"/>
          </p:cNvGraphicFramePr>
          <p:nvPr>
            <p:ph sz="quarter" idx="13"/>
            <p:extLst>
              <p:ext uri="{D42A27DB-BD31-4B8C-83A1-F6EECF244321}">
                <p14:modId xmlns:p14="http://schemas.microsoft.com/office/powerpoint/2010/main" val="172441572"/>
              </p:ext>
            </p:extLst>
          </p:nvPr>
        </p:nvGraphicFramePr>
        <p:xfrm>
          <a:off x="657913" y="1712618"/>
          <a:ext cx="8208962" cy="439261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17"/>
          <p:cNvSpPr>
            <a:spLocks noGrp="1"/>
          </p:cNvSpPr>
          <p:nvPr>
            <p:ph type="body" sz="quarter" idx="14"/>
          </p:nvPr>
        </p:nvSpPr>
        <p:spPr/>
        <p:txBody>
          <a:bodyPr>
            <a:normAutofit/>
          </a:bodyPr>
          <a:lstStyle/>
          <a:p>
            <a:r>
              <a:rPr lang="en-US" dirty="0"/>
              <a:t>Reach is highest for Government and Council information.</a:t>
            </a:r>
          </a:p>
          <a:p>
            <a:endParaRPr lang="en-US" dirty="0"/>
          </a:p>
          <a:p>
            <a:r>
              <a:rPr lang="en-US" dirty="0"/>
              <a:t>Frequency is also highest for Government and Council information.  With the Grocery sector following.</a:t>
            </a:r>
          </a:p>
          <a:p>
            <a:endParaRPr lang="en-US" dirty="0"/>
          </a:p>
          <a:p>
            <a:r>
              <a:rPr lang="en-US" dirty="0"/>
              <a:t>For a full definition of sectors see slide 24.</a:t>
            </a:r>
          </a:p>
        </p:txBody>
      </p:sp>
      <p:sp>
        <p:nvSpPr>
          <p:cNvPr id="2" name="Text Placeholder 1"/>
          <p:cNvSpPr>
            <a:spLocks noGrp="1"/>
          </p:cNvSpPr>
          <p:nvPr>
            <p:ph type="body" sz="quarter" idx="16"/>
          </p:nvPr>
        </p:nvSpPr>
        <p:spPr/>
        <p:txBody>
          <a:bodyPr>
            <a:noAutofit/>
          </a:bodyPr>
          <a:lstStyle/>
          <a:p>
            <a:r>
              <a:rPr lang="en-GB" sz="800" dirty="0"/>
              <a:t>Source:  JICMAIL Q2 2017 to Q1 2018, Kantar TNS, 2018</a:t>
            </a:r>
          </a:p>
          <a:p>
            <a:r>
              <a:rPr lang="en-GB" sz="800" dirty="0"/>
              <a:t>Base:  Door Drop Items n=9,815</a:t>
            </a:r>
          </a:p>
        </p:txBody>
      </p:sp>
      <p:sp>
        <p:nvSpPr>
          <p:cNvPr id="13" name="TextBox 12"/>
          <p:cNvSpPr txBox="1"/>
          <p:nvPr/>
        </p:nvSpPr>
        <p:spPr>
          <a:xfrm>
            <a:off x="710898" y="1079113"/>
            <a:ext cx="8229600" cy="646331"/>
          </a:xfrm>
          <a:prstGeom prst="rect">
            <a:avLst/>
          </a:prstGeom>
          <a:noFill/>
        </p:spPr>
        <p:txBody>
          <a:bodyPr wrap="square" rtlCol="0">
            <a:spAutoFit/>
          </a:bodyPr>
          <a:lstStyle/>
          <a:p>
            <a:r>
              <a:rPr lang="en-US" dirty="0">
                <a:solidFill>
                  <a:srgbClr val="000000"/>
                </a:solidFill>
                <a:cs typeface="Arial" panose="020B0604020202020204" pitchFamily="34" charset="0"/>
              </a:rPr>
              <a:t>Reach is fairly consistent across sectors but with a greater range for frequency from 2.48 to 3.54.</a:t>
            </a:r>
            <a:endParaRPr lang="en-US" dirty="0">
              <a:solidFill>
                <a:srgbClr val="000000"/>
              </a:solidFill>
            </a:endParaRPr>
          </a:p>
        </p:txBody>
      </p:sp>
      <p:sp>
        <p:nvSpPr>
          <p:cNvPr id="11" name="TextBox 10"/>
          <p:cNvSpPr txBox="1"/>
          <p:nvPr/>
        </p:nvSpPr>
        <p:spPr>
          <a:xfrm>
            <a:off x="803088" y="2218851"/>
            <a:ext cx="1220206" cy="338554"/>
          </a:xfrm>
          <a:prstGeom prst="rect">
            <a:avLst/>
          </a:prstGeom>
          <a:noFill/>
        </p:spPr>
        <p:txBody>
          <a:bodyPr wrap="none" rtlCol="0">
            <a:spAutoFit/>
          </a:bodyPr>
          <a:lstStyle/>
          <a:p>
            <a:r>
              <a:rPr lang="en-US" sz="1600" b="1" dirty="0">
                <a:solidFill>
                  <a:schemeClr val="bg2">
                    <a:lumMod val="50000"/>
                  </a:schemeClr>
                </a:solidFill>
              </a:rPr>
              <a:t>Frequency</a:t>
            </a:r>
          </a:p>
        </p:txBody>
      </p:sp>
      <p:sp>
        <p:nvSpPr>
          <p:cNvPr id="12" name="TextBox 11"/>
          <p:cNvSpPr txBox="1"/>
          <p:nvPr/>
        </p:nvSpPr>
        <p:spPr>
          <a:xfrm>
            <a:off x="789238" y="3383924"/>
            <a:ext cx="798617" cy="338554"/>
          </a:xfrm>
          <a:prstGeom prst="rect">
            <a:avLst/>
          </a:prstGeom>
          <a:noFill/>
        </p:spPr>
        <p:txBody>
          <a:bodyPr wrap="none" rtlCol="0">
            <a:spAutoFit/>
          </a:bodyPr>
          <a:lstStyle/>
          <a:p>
            <a:r>
              <a:rPr lang="en-US" sz="1600" b="1" dirty="0">
                <a:solidFill>
                  <a:schemeClr val="bg2">
                    <a:lumMod val="50000"/>
                  </a:schemeClr>
                </a:solidFill>
              </a:rPr>
              <a:t>Reach</a:t>
            </a:r>
          </a:p>
        </p:txBody>
      </p:sp>
    </p:spTree>
    <p:extLst>
      <p:ext uri="{BB962C8B-B14F-4D97-AF65-F5344CB8AC3E}">
        <p14:creationId xmlns:p14="http://schemas.microsoft.com/office/powerpoint/2010/main" val="324596363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5"/>
          </p:nvPr>
        </p:nvSpPr>
        <p:spPr/>
        <p:txBody>
          <a:bodyPr/>
          <a:lstStyle/>
          <a:p>
            <a:endParaRPr lang="en-US" dirty="0"/>
          </a:p>
        </p:txBody>
      </p:sp>
      <p:sp>
        <p:nvSpPr>
          <p:cNvPr id="3" name="Title 2"/>
          <p:cNvSpPr>
            <a:spLocks noGrp="1"/>
          </p:cNvSpPr>
          <p:nvPr>
            <p:ph type="title"/>
          </p:nvPr>
        </p:nvSpPr>
        <p:spPr/>
        <p:txBody>
          <a:bodyPr>
            <a:normAutofit/>
          </a:bodyPr>
          <a:lstStyle/>
          <a:p>
            <a:r>
              <a:rPr lang="en-US" sz="2900" dirty="0"/>
              <a:t>Reach and frequency by social grade</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14</a:t>
            </a:fld>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4104898226"/>
              </p:ext>
            </p:extLst>
          </p:nvPr>
        </p:nvGraphicFramePr>
        <p:xfrm>
          <a:off x="716038" y="1882803"/>
          <a:ext cx="8208962" cy="43926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4"/>
          </p:nvPr>
        </p:nvSpPr>
        <p:spPr/>
        <p:txBody>
          <a:bodyPr/>
          <a:lstStyle/>
          <a:p>
            <a:r>
              <a:rPr lang="en-US" dirty="0"/>
              <a:t>Reach is pretty consistent regardless of social grade.</a:t>
            </a:r>
          </a:p>
          <a:p>
            <a:endParaRPr lang="en-US" dirty="0"/>
          </a:p>
          <a:p>
            <a:r>
              <a:rPr lang="en-US" dirty="0"/>
              <a:t>Reach rises the lower the social grade.</a:t>
            </a:r>
          </a:p>
        </p:txBody>
      </p:sp>
      <p:sp>
        <p:nvSpPr>
          <p:cNvPr id="11" name="Text Placeholder 10"/>
          <p:cNvSpPr>
            <a:spLocks noGrp="1"/>
          </p:cNvSpPr>
          <p:nvPr>
            <p:ph type="body" sz="quarter" idx="16"/>
          </p:nvPr>
        </p:nvSpPr>
        <p:spPr/>
        <p:txBody>
          <a:bodyPr>
            <a:noAutofit/>
          </a:bodyPr>
          <a:lstStyle/>
          <a:p>
            <a:r>
              <a:rPr lang="en-GB" sz="800" dirty="0"/>
              <a:t>Source:  JICMAIL Q2 2017 to Q1 2018, Kantar TNS, 2018</a:t>
            </a:r>
          </a:p>
          <a:p>
            <a:r>
              <a:rPr lang="en-GB" sz="800" dirty="0"/>
              <a:t>Base:  Door Drop Items n=9,815</a:t>
            </a:r>
          </a:p>
        </p:txBody>
      </p:sp>
      <p:sp>
        <p:nvSpPr>
          <p:cNvPr id="10" name="TextBox 9"/>
          <p:cNvSpPr txBox="1"/>
          <p:nvPr/>
        </p:nvSpPr>
        <p:spPr>
          <a:xfrm>
            <a:off x="695400" y="1079113"/>
            <a:ext cx="8229600" cy="646331"/>
          </a:xfrm>
          <a:prstGeom prst="rect">
            <a:avLst/>
          </a:prstGeom>
          <a:noFill/>
        </p:spPr>
        <p:txBody>
          <a:bodyPr wrap="square" rtlCol="0">
            <a:spAutoFit/>
          </a:bodyPr>
          <a:lstStyle/>
          <a:p>
            <a:r>
              <a:rPr lang="en-US" dirty="0">
                <a:solidFill>
                  <a:srgbClr val="000000"/>
                </a:solidFill>
                <a:cs typeface="Arial" panose="020B0604020202020204" pitchFamily="34" charset="0"/>
              </a:rPr>
              <a:t>Whilst reach for door drop is fairly consistent you are more likely to return to door drops if you are in the DE social grade</a:t>
            </a:r>
            <a:r>
              <a:rPr lang="en-US" b="1" dirty="0">
                <a:solidFill>
                  <a:srgbClr val="000000"/>
                </a:solidFill>
                <a:cs typeface="Arial" panose="020B0604020202020204" pitchFamily="34" charset="0"/>
              </a:rPr>
              <a:t>.</a:t>
            </a:r>
            <a:endParaRPr lang="en-US" b="1" dirty="0">
              <a:solidFill>
                <a:srgbClr val="000000"/>
              </a:solidFill>
            </a:endParaRPr>
          </a:p>
        </p:txBody>
      </p:sp>
    </p:spTree>
    <p:extLst>
      <p:ext uri="{BB962C8B-B14F-4D97-AF65-F5344CB8AC3E}">
        <p14:creationId xmlns:p14="http://schemas.microsoft.com/office/powerpoint/2010/main" val="345384559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000000"/>
                </a:solidFill>
              </a:rPr>
              <a:pPr/>
              <a:t>15</a:t>
            </a:fld>
            <a:endParaRPr lang="en-US" dirty="0">
              <a:solidFill>
                <a:srgbClr val="000000"/>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5860" t="2423" b="5882"/>
          <a:stretch/>
        </p:blipFill>
        <p:spPr>
          <a:xfrm>
            <a:off x="6104238" y="0"/>
            <a:ext cx="6087762" cy="6858000"/>
          </a:xfrm>
          <a:prstGeom prst="rect">
            <a:avLst/>
          </a:prstGeom>
        </p:spPr>
      </p:pic>
      <p:sp>
        <p:nvSpPr>
          <p:cNvPr id="11" name="Rectangle 10"/>
          <p:cNvSpPr/>
          <p:nvPr/>
        </p:nvSpPr>
        <p:spPr>
          <a:xfrm>
            <a:off x="0" y="0"/>
            <a:ext cx="610423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6"/>
          <p:cNvSpPr txBox="1">
            <a:spLocks/>
          </p:cNvSpPr>
          <p:nvPr/>
        </p:nvSpPr>
        <p:spPr>
          <a:xfrm>
            <a:off x="695400" y="579116"/>
            <a:ext cx="5408838" cy="850106"/>
          </a:xfrm>
          <a:prstGeom prst="rect">
            <a:avLst/>
          </a:prstGeom>
        </p:spPr>
        <p:txBody>
          <a:bodyPr/>
          <a:lst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a:lstStyle>
          <a:p>
            <a:pPr>
              <a:lnSpc>
                <a:spcPct val="80000"/>
              </a:lnSpc>
            </a:pPr>
            <a:r>
              <a:rPr lang="en-US" sz="5400" dirty="0">
                <a:solidFill>
                  <a:srgbClr val="FFFFFF"/>
                </a:solidFill>
              </a:rPr>
              <a:t>Other key </a:t>
            </a:r>
          </a:p>
          <a:p>
            <a:pPr>
              <a:lnSpc>
                <a:spcPct val="80000"/>
              </a:lnSpc>
            </a:pPr>
            <a:r>
              <a:rPr lang="en-US" sz="5400" dirty="0">
                <a:solidFill>
                  <a:srgbClr val="FFFFFF"/>
                </a:solidFill>
              </a:rPr>
              <a:t>stats</a:t>
            </a:r>
          </a:p>
        </p:txBody>
      </p:sp>
      <p:cxnSp>
        <p:nvCxnSpPr>
          <p:cNvPr id="3" name="Straight Connector 2"/>
          <p:cNvCxnSpPr/>
          <p:nvPr/>
        </p:nvCxnSpPr>
        <p:spPr>
          <a:xfrm>
            <a:off x="840259" y="1927654"/>
            <a:ext cx="3641125" cy="0"/>
          </a:xfrm>
          <a:prstGeom prst="line">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685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399" y="381210"/>
            <a:ext cx="6693294" cy="1002733"/>
          </a:xfrm>
        </p:spPr>
        <p:txBody>
          <a:bodyPr>
            <a:noAutofit/>
          </a:bodyPr>
          <a:lstStyle/>
          <a:p>
            <a:pPr>
              <a:lnSpc>
                <a:spcPct val="90000"/>
              </a:lnSpc>
            </a:pPr>
            <a:r>
              <a:rPr lang="en-US" sz="2900" dirty="0"/>
              <a:t>The household co-ordinator</a:t>
            </a:r>
          </a:p>
        </p:txBody>
      </p:sp>
      <p:sp>
        <p:nvSpPr>
          <p:cNvPr id="5" name="Slide Number Placeholder 4"/>
          <p:cNvSpPr>
            <a:spLocks noGrp="1"/>
          </p:cNvSpPr>
          <p:nvPr>
            <p:ph type="sldNum" sz="quarter" idx="12"/>
          </p:nvPr>
        </p:nvSpPr>
        <p:spPr/>
        <p:txBody>
          <a:bodyPr/>
          <a:lstStyle/>
          <a:p>
            <a:fld id="{A74EB0F2-648F-F340-8077-1363C8DB6354}" type="slidenum">
              <a:rPr lang="en-US" smtClean="0">
                <a:solidFill>
                  <a:srgbClr val="FFFFFF"/>
                </a:solidFill>
              </a:rPr>
              <a:pPr/>
              <a:t>16</a:t>
            </a:fld>
            <a:endParaRPr lang="en-US" dirty="0">
              <a:solidFill>
                <a:srgbClr val="FFFFFF"/>
              </a:solidFill>
            </a:endParaRPr>
          </a:p>
        </p:txBody>
      </p:sp>
      <p:sp>
        <p:nvSpPr>
          <p:cNvPr id="3087" name="TextBox 3086"/>
          <p:cNvSpPr txBox="1"/>
          <p:nvPr/>
        </p:nvSpPr>
        <p:spPr>
          <a:xfrm>
            <a:off x="717366" y="1626196"/>
            <a:ext cx="9580877" cy="1477328"/>
          </a:xfrm>
          <a:prstGeom prst="rect">
            <a:avLst/>
          </a:prstGeom>
          <a:noFill/>
        </p:spPr>
        <p:txBody>
          <a:bodyPr wrap="square" rtlCol="0">
            <a:spAutoFit/>
          </a:bodyPr>
          <a:lstStyle/>
          <a:p>
            <a:pPr defTabSz="364680">
              <a:spcBef>
                <a:spcPct val="20000"/>
              </a:spcBef>
              <a:buClr>
                <a:srgbClr val="E32119"/>
              </a:buClr>
            </a:pPr>
            <a:r>
              <a:rPr lang="en-GB" b="1" dirty="0">
                <a:solidFill>
                  <a:srgbClr val="FFFFFF"/>
                </a:solidFill>
              </a:rPr>
              <a:t>In the majority of households there is clearly an identifiable household co-ordinator who takes responsibility for sorting the mail and distributing it to other people within the household.  This is the split of mail sorted by someone who says they generally sort and distribute the mail.  16% is sorted by those who say that they take shared responsibility for sorting the mail.</a:t>
            </a:r>
          </a:p>
        </p:txBody>
      </p:sp>
      <p:cxnSp>
        <p:nvCxnSpPr>
          <p:cNvPr id="24" name="Straight Connector 23"/>
          <p:cNvCxnSpPr/>
          <p:nvPr/>
        </p:nvCxnSpPr>
        <p:spPr>
          <a:xfrm>
            <a:off x="823784" y="1378677"/>
            <a:ext cx="5255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215413" y="3647267"/>
            <a:ext cx="2697064" cy="2347946"/>
            <a:chOff x="3722057" y="2011508"/>
            <a:chExt cx="3829202" cy="3333536"/>
          </a:xfrm>
        </p:grpSpPr>
        <p:cxnSp>
          <p:nvCxnSpPr>
            <p:cNvPr id="25" name="Straight Connector 24"/>
            <p:cNvCxnSpPr/>
            <p:nvPr/>
          </p:nvCxnSpPr>
          <p:spPr>
            <a:xfrm>
              <a:off x="5976901" y="2275975"/>
              <a:ext cx="1574358" cy="1248355"/>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129840" y="3525931"/>
              <a:ext cx="421419" cy="0"/>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129813" y="3527369"/>
              <a:ext cx="0" cy="1817675"/>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529736" y="5345044"/>
              <a:ext cx="2600077" cy="0"/>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3722057" y="2011508"/>
              <a:ext cx="1888626" cy="1515861"/>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3722057" y="3528970"/>
              <a:ext cx="421419" cy="0"/>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4143476" y="3528970"/>
              <a:ext cx="0" cy="1812899"/>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4035778" y="4881437"/>
            <a:ext cx="391900" cy="1163813"/>
            <a:chOff x="4002300" y="4900437"/>
            <a:chExt cx="391900" cy="1163813"/>
          </a:xfrm>
        </p:grpSpPr>
        <p:sp>
          <p:nvSpPr>
            <p:cNvPr id="6" name="Oval 5"/>
            <p:cNvSpPr/>
            <p:nvPr/>
          </p:nvSpPr>
          <p:spPr>
            <a:xfrm>
              <a:off x="4061253" y="4900437"/>
              <a:ext cx="281705" cy="28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ound Same Side Corner Rectangle 7"/>
            <p:cNvSpPr/>
            <p:nvPr/>
          </p:nvSpPr>
          <p:spPr>
            <a:xfrm>
              <a:off x="4002300" y="5235163"/>
              <a:ext cx="391900" cy="43246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ound Same Side Corner Rectangle 8"/>
            <p:cNvSpPr/>
            <p:nvPr/>
          </p:nvSpPr>
          <p:spPr>
            <a:xfrm rot="10800000">
              <a:off x="4052448" y="5667632"/>
              <a:ext cx="290510" cy="396618"/>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40" name="Group 39"/>
          <p:cNvGrpSpPr/>
          <p:nvPr/>
        </p:nvGrpSpPr>
        <p:grpSpPr>
          <a:xfrm>
            <a:off x="6314283" y="4881437"/>
            <a:ext cx="391900" cy="1163813"/>
            <a:chOff x="4002300" y="4900437"/>
            <a:chExt cx="391900" cy="1163813"/>
          </a:xfrm>
        </p:grpSpPr>
        <p:sp>
          <p:nvSpPr>
            <p:cNvPr id="41" name="Oval 40"/>
            <p:cNvSpPr/>
            <p:nvPr/>
          </p:nvSpPr>
          <p:spPr>
            <a:xfrm>
              <a:off x="4061253" y="4900437"/>
              <a:ext cx="281705" cy="28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Round Same Side Corner Rectangle 41"/>
            <p:cNvSpPr/>
            <p:nvPr/>
          </p:nvSpPr>
          <p:spPr>
            <a:xfrm>
              <a:off x="4002300" y="5235163"/>
              <a:ext cx="391900" cy="43246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3" name="Round Same Side Corner Rectangle 42"/>
            <p:cNvSpPr/>
            <p:nvPr/>
          </p:nvSpPr>
          <p:spPr>
            <a:xfrm rot="10800000">
              <a:off x="4052448" y="5667632"/>
              <a:ext cx="290510" cy="396618"/>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44" name="Group 43"/>
          <p:cNvGrpSpPr/>
          <p:nvPr/>
        </p:nvGrpSpPr>
        <p:grpSpPr>
          <a:xfrm>
            <a:off x="6754174" y="4881437"/>
            <a:ext cx="391900" cy="1163813"/>
            <a:chOff x="4002300" y="4900437"/>
            <a:chExt cx="391900" cy="1163813"/>
          </a:xfrm>
        </p:grpSpPr>
        <p:sp>
          <p:nvSpPr>
            <p:cNvPr id="45" name="Oval 44"/>
            <p:cNvSpPr/>
            <p:nvPr/>
          </p:nvSpPr>
          <p:spPr>
            <a:xfrm>
              <a:off x="4061253" y="4900437"/>
              <a:ext cx="281705" cy="28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Round Same Side Corner Rectangle 45"/>
            <p:cNvSpPr/>
            <p:nvPr/>
          </p:nvSpPr>
          <p:spPr>
            <a:xfrm>
              <a:off x="4002300" y="5235163"/>
              <a:ext cx="391900" cy="43246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7" name="Round Same Side Corner Rectangle 46"/>
            <p:cNvSpPr/>
            <p:nvPr/>
          </p:nvSpPr>
          <p:spPr>
            <a:xfrm rot="10800000">
              <a:off x="4052448" y="5667632"/>
              <a:ext cx="290510" cy="396618"/>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49" name="Group 48"/>
          <p:cNvGrpSpPr/>
          <p:nvPr/>
        </p:nvGrpSpPr>
        <p:grpSpPr>
          <a:xfrm>
            <a:off x="7188888" y="4881437"/>
            <a:ext cx="391900" cy="1163813"/>
            <a:chOff x="4002300" y="4900437"/>
            <a:chExt cx="391900" cy="1163813"/>
          </a:xfrm>
        </p:grpSpPr>
        <p:sp>
          <p:nvSpPr>
            <p:cNvPr id="50" name="Oval 49"/>
            <p:cNvSpPr/>
            <p:nvPr/>
          </p:nvSpPr>
          <p:spPr>
            <a:xfrm>
              <a:off x="4061253" y="4900437"/>
              <a:ext cx="281705" cy="2817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Round Same Side Corner Rectangle 50"/>
            <p:cNvSpPr/>
            <p:nvPr/>
          </p:nvSpPr>
          <p:spPr>
            <a:xfrm>
              <a:off x="4002300" y="5235163"/>
              <a:ext cx="391900" cy="432469"/>
            </a:xfrm>
            <a:prstGeom prst="round2Same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2" name="Round Same Side Corner Rectangle 51"/>
            <p:cNvSpPr/>
            <p:nvPr/>
          </p:nvSpPr>
          <p:spPr>
            <a:xfrm rot="10800000">
              <a:off x="4052448" y="5667632"/>
              <a:ext cx="290510" cy="396618"/>
            </a:xfrm>
            <a:prstGeom prst="round2Same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53" name="Group 52"/>
          <p:cNvGrpSpPr/>
          <p:nvPr/>
        </p:nvGrpSpPr>
        <p:grpSpPr>
          <a:xfrm>
            <a:off x="7758620" y="3647267"/>
            <a:ext cx="2697064" cy="2347946"/>
            <a:chOff x="3722057" y="2011508"/>
            <a:chExt cx="3829202" cy="3333536"/>
          </a:xfrm>
        </p:grpSpPr>
        <p:cxnSp>
          <p:nvCxnSpPr>
            <p:cNvPr id="54" name="Straight Connector 53"/>
            <p:cNvCxnSpPr/>
            <p:nvPr/>
          </p:nvCxnSpPr>
          <p:spPr>
            <a:xfrm>
              <a:off x="5976901" y="2275975"/>
              <a:ext cx="1574358" cy="1248355"/>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129840" y="3525931"/>
              <a:ext cx="421419" cy="0"/>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129813" y="3527369"/>
              <a:ext cx="0" cy="1817675"/>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529736" y="5345044"/>
              <a:ext cx="2600077" cy="0"/>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3722057" y="2011508"/>
              <a:ext cx="1888626" cy="1515861"/>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a:off x="3722057" y="3528970"/>
              <a:ext cx="421419" cy="0"/>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a:off x="4143476" y="3528970"/>
              <a:ext cx="0" cy="1812899"/>
            </a:xfrm>
            <a:prstGeom prst="line">
              <a:avLst/>
            </a:pr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3" name="Rectangle 12"/>
          <p:cNvSpPr/>
          <p:nvPr/>
        </p:nvSpPr>
        <p:spPr>
          <a:xfrm>
            <a:off x="1801858" y="4904507"/>
            <a:ext cx="1511953" cy="923330"/>
          </a:xfrm>
          <a:prstGeom prst="rect">
            <a:avLst/>
          </a:prstGeom>
        </p:spPr>
        <p:txBody>
          <a:bodyPr wrap="none">
            <a:spAutoFit/>
          </a:bodyPr>
          <a:lstStyle/>
          <a:p>
            <a:pPr algn="ctr"/>
            <a:r>
              <a:rPr lang="en-US" sz="5400" b="1" spc="-150" dirty="0">
                <a:solidFill>
                  <a:srgbClr val="00BFD5"/>
                </a:solidFill>
                <a:ea typeface="Arial Black" charset="0"/>
                <a:cs typeface="Arial Black" charset="0"/>
              </a:rPr>
              <a:t>84%</a:t>
            </a:r>
          </a:p>
        </p:txBody>
      </p:sp>
      <p:sp>
        <p:nvSpPr>
          <p:cNvPr id="61" name="Rectangle 60"/>
          <p:cNvSpPr/>
          <p:nvPr/>
        </p:nvSpPr>
        <p:spPr>
          <a:xfrm>
            <a:off x="8394436" y="4904507"/>
            <a:ext cx="1511953" cy="923330"/>
          </a:xfrm>
          <a:prstGeom prst="rect">
            <a:avLst/>
          </a:prstGeom>
        </p:spPr>
        <p:txBody>
          <a:bodyPr wrap="none">
            <a:spAutoFit/>
          </a:bodyPr>
          <a:lstStyle/>
          <a:p>
            <a:pPr algn="ctr"/>
            <a:r>
              <a:rPr lang="en-US" sz="5400" b="1" spc="-150" dirty="0">
                <a:solidFill>
                  <a:srgbClr val="00BFD5"/>
                </a:solidFill>
                <a:ea typeface="Arial Black" charset="0"/>
                <a:cs typeface="Arial Black" charset="0"/>
              </a:rPr>
              <a:t>16%</a:t>
            </a:r>
          </a:p>
        </p:txBody>
      </p:sp>
      <p:sp>
        <p:nvSpPr>
          <p:cNvPr id="48" name="Text Placeholder 3"/>
          <p:cNvSpPr txBox="1">
            <a:spLocks/>
          </p:cNvSpPr>
          <p:nvPr/>
        </p:nvSpPr>
        <p:spPr>
          <a:xfrm>
            <a:off x="5293993" y="6489330"/>
            <a:ext cx="6058389" cy="365125"/>
          </a:xfrm>
          <a:prstGeom prst="rect">
            <a:avLst/>
          </a:prstGeom>
        </p:spPr>
        <p:txBody>
          <a:bodyPr/>
          <a:lst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GB" sz="800" dirty="0">
                <a:solidFill>
                  <a:srgbClr val="FFFFFF"/>
                </a:solidFill>
              </a:rPr>
              <a:t>Source:  JICMAIL Q2 2017 to Q1 2018, Kantar TNS, 2018</a:t>
            </a:r>
          </a:p>
          <a:p>
            <a:pPr algn="r"/>
            <a:r>
              <a:rPr lang="en-GB" sz="800" dirty="0">
                <a:solidFill>
                  <a:srgbClr val="FFFFFF"/>
                </a:solidFill>
              </a:rPr>
              <a:t>Base:  Addressed Mail, Door Drop and Business Mail Items n=43,762</a:t>
            </a:r>
          </a:p>
        </p:txBody>
      </p:sp>
    </p:spTree>
    <p:extLst>
      <p:ext uri="{BB962C8B-B14F-4D97-AF65-F5344CB8AC3E}">
        <p14:creationId xmlns:p14="http://schemas.microsoft.com/office/powerpoint/2010/main" val="1931480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fade">
                                      <p:cBhvr>
                                        <p:cTn id="7"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a:lstStyle/>
          <a:p>
            <a:endParaRPr lang="en-US" dirty="0"/>
          </a:p>
        </p:txBody>
      </p:sp>
      <p:sp>
        <p:nvSpPr>
          <p:cNvPr id="6" name="Title 5"/>
          <p:cNvSpPr>
            <a:spLocks noGrp="1"/>
          </p:cNvSpPr>
          <p:nvPr>
            <p:ph type="title"/>
          </p:nvPr>
        </p:nvSpPr>
        <p:spPr/>
        <p:txBody>
          <a:bodyPr>
            <a:normAutofit/>
          </a:bodyPr>
          <a:lstStyle/>
          <a:p>
            <a:r>
              <a:rPr lang="en-US" sz="2900" dirty="0"/>
              <a:t>Household </a:t>
            </a:r>
            <a:r>
              <a:rPr lang="en-US" sz="2900" dirty="0" err="1"/>
              <a:t>co-ordinator</a:t>
            </a:r>
            <a:r>
              <a:rPr lang="en-US" sz="2900" dirty="0"/>
              <a:t> gender profile</a:t>
            </a:r>
          </a:p>
        </p:txBody>
      </p:sp>
      <p:sp>
        <p:nvSpPr>
          <p:cNvPr id="4" name="Footer Placeholder 3"/>
          <p:cNvSpPr>
            <a:spLocks noGrp="1"/>
          </p:cNvSpPr>
          <p:nvPr>
            <p:ph type="ftr" sz="quarter" idx="11"/>
          </p:nvPr>
        </p:nvSpPr>
        <p:spPr/>
        <p:txBody>
          <a:body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17</a:t>
            </a:fld>
            <a:endParaRPr lang="en-US" dirty="0">
              <a:solidFill>
                <a:srgbClr val="FFFFFF"/>
              </a:solidFill>
            </a:endParaRPr>
          </a:p>
        </p:txBody>
      </p:sp>
      <p:sp>
        <p:nvSpPr>
          <p:cNvPr id="3" name="Text Placeholder 2"/>
          <p:cNvSpPr>
            <a:spLocks noGrp="1"/>
          </p:cNvSpPr>
          <p:nvPr>
            <p:ph type="body" sz="quarter" idx="14"/>
          </p:nvPr>
        </p:nvSpPr>
        <p:spPr/>
        <p:txBody>
          <a:bodyPr/>
          <a:lstStyle/>
          <a:p>
            <a:r>
              <a:rPr lang="en-US" dirty="0"/>
              <a:t>The majority of household </a:t>
            </a:r>
            <a:br>
              <a:rPr lang="en-US" dirty="0"/>
            </a:br>
            <a:r>
              <a:rPr lang="en-US" dirty="0"/>
              <a:t>co-ordinators </a:t>
            </a:r>
            <a:br>
              <a:rPr lang="en-US" dirty="0"/>
            </a:br>
            <a:r>
              <a:rPr lang="en-US" dirty="0"/>
              <a:t>are women.</a:t>
            </a:r>
          </a:p>
        </p:txBody>
      </p:sp>
      <p:grpSp>
        <p:nvGrpSpPr>
          <p:cNvPr id="22" name="Group 21"/>
          <p:cNvGrpSpPr/>
          <p:nvPr/>
        </p:nvGrpSpPr>
        <p:grpSpPr>
          <a:xfrm>
            <a:off x="781777" y="3039864"/>
            <a:ext cx="7930596" cy="2826455"/>
            <a:chOff x="3280671" y="1989344"/>
            <a:chExt cx="3601759" cy="1186626"/>
          </a:xfrm>
        </p:grpSpPr>
        <p:sp>
          <p:nvSpPr>
            <p:cNvPr id="19" name="Rectangle 18"/>
            <p:cNvSpPr/>
            <p:nvPr/>
          </p:nvSpPr>
          <p:spPr>
            <a:xfrm>
              <a:off x="5695804" y="1989344"/>
              <a:ext cx="1186626" cy="11866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p:nvSpPr>
          <p:spPr>
            <a:xfrm>
              <a:off x="3280671" y="1989344"/>
              <a:ext cx="2415133" cy="11866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grpSp>
        <p:nvGrpSpPr>
          <p:cNvPr id="32" name="Group 31"/>
          <p:cNvGrpSpPr/>
          <p:nvPr/>
        </p:nvGrpSpPr>
        <p:grpSpPr>
          <a:xfrm>
            <a:off x="983669" y="3327660"/>
            <a:ext cx="431160" cy="802308"/>
            <a:chOff x="1079919" y="3575195"/>
            <a:chExt cx="431160" cy="802308"/>
          </a:xfrm>
        </p:grpSpPr>
        <p:sp>
          <p:nvSpPr>
            <p:cNvPr id="23" name="Oval 22"/>
            <p:cNvSpPr/>
            <p:nvPr/>
          </p:nvSpPr>
          <p:spPr>
            <a:xfrm>
              <a:off x="1079919" y="3575195"/>
              <a:ext cx="431160" cy="4311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Plus 23"/>
            <p:cNvSpPr/>
            <p:nvPr/>
          </p:nvSpPr>
          <p:spPr>
            <a:xfrm>
              <a:off x="1088179" y="3962864"/>
              <a:ext cx="414639" cy="414639"/>
            </a:xfrm>
            <a:prstGeom prst="mathPlus">
              <a:avLst>
                <a:gd name="adj1" fmla="val 820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5" name="Oval 24"/>
          <p:cNvSpPr/>
          <p:nvPr/>
        </p:nvSpPr>
        <p:spPr>
          <a:xfrm>
            <a:off x="6279555" y="3327660"/>
            <a:ext cx="431160" cy="43116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8" name="Straight Arrow Connector 27"/>
          <p:cNvCxnSpPr/>
          <p:nvPr/>
        </p:nvCxnSpPr>
        <p:spPr>
          <a:xfrm flipV="1">
            <a:off x="6654798" y="3164793"/>
            <a:ext cx="226367" cy="226367"/>
          </a:xfrm>
          <a:prstGeom prst="straightConnector1">
            <a:avLst/>
          </a:prstGeom>
          <a:ln w="38100">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10549" y="2362823"/>
            <a:ext cx="1295547" cy="769441"/>
          </a:xfrm>
          <a:prstGeom prst="rect">
            <a:avLst/>
          </a:prstGeom>
          <a:noFill/>
        </p:spPr>
        <p:txBody>
          <a:bodyPr wrap="none" rtlCol="0">
            <a:spAutoFit/>
          </a:bodyPr>
          <a:lstStyle/>
          <a:p>
            <a:r>
              <a:rPr lang="en-US" sz="4400" b="1" spc="-50" dirty="0">
                <a:solidFill>
                  <a:srgbClr val="33BE00"/>
                </a:solidFill>
              </a:rPr>
              <a:t>69%</a:t>
            </a:r>
          </a:p>
        </p:txBody>
      </p:sp>
      <p:sp>
        <p:nvSpPr>
          <p:cNvPr id="31" name="TextBox 30"/>
          <p:cNvSpPr txBox="1"/>
          <p:nvPr/>
        </p:nvSpPr>
        <p:spPr>
          <a:xfrm>
            <a:off x="6007024" y="2362823"/>
            <a:ext cx="1295547" cy="769441"/>
          </a:xfrm>
          <a:prstGeom prst="rect">
            <a:avLst/>
          </a:prstGeom>
          <a:noFill/>
        </p:spPr>
        <p:txBody>
          <a:bodyPr wrap="none" rtlCol="0">
            <a:spAutoFit/>
          </a:bodyPr>
          <a:lstStyle/>
          <a:p>
            <a:r>
              <a:rPr lang="en-US" sz="4400" b="1" spc="-50" dirty="0">
                <a:solidFill>
                  <a:srgbClr val="1400D5"/>
                </a:solidFill>
              </a:rPr>
              <a:t>31%</a:t>
            </a:r>
          </a:p>
        </p:txBody>
      </p:sp>
      <p:sp>
        <p:nvSpPr>
          <p:cNvPr id="26" name="Text Placeholder 16">
            <a:extLst>
              <a:ext uri="{FF2B5EF4-FFF2-40B4-BE49-F238E27FC236}">
                <a16:creationId xmlns:a16="http://schemas.microsoft.com/office/drawing/2014/main" xmlns="" id="{698D6B0A-160D-4224-9EA0-A4F375EF0BBB}"/>
              </a:ext>
            </a:extLst>
          </p:cNvPr>
          <p:cNvSpPr>
            <a:spLocks noGrp="1"/>
          </p:cNvSpPr>
          <p:nvPr>
            <p:ph type="body" sz="quarter" idx="16"/>
          </p:nvPr>
        </p:nvSpPr>
        <p:spPr>
          <a:xfrm>
            <a:off x="983669" y="6484832"/>
            <a:ext cx="7923830" cy="365125"/>
          </a:xfrm>
        </p:spPr>
        <p:txBody>
          <a:bodyPr>
            <a:normAutofit/>
          </a:bodyPr>
          <a:lstStyle/>
          <a:p>
            <a:r>
              <a:rPr lang="en-GB" sz="800" dirty="0"/>
              <a:t>Source:  JICMAIL Q2 2017 to Q1 2018, Kantar TNS, 2018</a:t>
            </a:r>
          </a:p>
          <a:p>
            <a:r>
              <a:rPr lang="en-US" sz="800" dirty="0"/>
              <a:t>Base:  Addressed Mail and Door Drop Items n=30,499</a:t>
            </a:r>
          </a:p>
        </p:txBody>
      </p:sp>
    </p:spTree>
    <p:extLst>
      <p:ext uri="{BB962C8B-B14F-4D97-AF65-F5344CB8AC3E}">
        <p14:creationId xmlns:p14="http://schemas.microsoft.com/office/powerpoint/2010/main" val="8484525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5"/>
          </p:nvPr>
        </p:nvSpPr>
        <p:spPr/>
        <p:txBody>
          <a:bodyPr/>
          <a:lstStyle/>
          <a:p>
            <a:endParaRPr lang="en-US" dirty="0"/>
          </a:p>
        </p:txBody>
      </p:sp>
      <p:sp>
        <p:nvSpPr>
          <p:cNvPr id="2" name="Title 1"/>
          <p:cNvSpPr>
            <a:spLocks noGrp="1"/>
          </p:cNvSpPr>
          <p:nvPr>
            <p:ph type="title"/>
          </p:nvPr>
        </p:nvSpPr>
        <p:spPr/>
        <p:txBody>
          <a:bodyPr>
            <a:noAutofit/>
          </a:bodyPr>
          <a:lstStyle/>
          <a:p>
            <a:r>
              <a:rPr lang="en-US" sz="2900" dirty="0"/>
              <a:t>Consumers involved in sorting the mail have a higher frequency, whereas with door drop it varies less</a:t>
            </a:r>
          </a:p>
        </p:txBody>
      </p:sp>
      <p:sp>
        <p:nvSpPr>
          <p:cNvPr id="3" name="Footer Placeholder 2"/>
          <p:cNvSpPr>
            <a:spLocks noGrp="1"/>
          </p:cNvSpPr>
          <p:nvPr>
            <p:ph type="ftr" sz="quarter" idx="11"/>
          </p:nvPr>
        </p:nvSpPr>
        <p:spPr/>
        <p:txBody>
          <a:bodyPr/>
          <a:lstStyle/>
          <a:p>
            <a:r>
              <a:rPr lang="en-US" dirty="0">
                <a:solidFill>
                  <a:srgbClr val="000000"/>
                </a:solidFill>
              </a:rPr>
              <a:t>© JICMAIL</a:t>
            </a:r>
          </a:p>
        </p:txBody>
      </p:sp>
      <p:sp>
        <p:nvSpPr>
          <p:cNvPr id="4" name="Slide Number Placeholder 3"/>
          <p:cNvSpPr>
            <a:spLocks noGrp="1"/>
          </p:cNvSpPr>
          <p:nvPr>
            <p:ph type="sldNum" sz="quarter" idx="12"/>
          </p:nvPr>
        </p:nvSpPr>
        <p:spPr/>
        <p:txBody>
          <a:bodyPr/>
          <a:lstStyle/>
          <a:p>
            <a:fld id="{4F6417CC-6C78-4BD9-905F-FEAD471F6E0D}" type="slidenum">
              <a:rPr lang="en-US" smtClean="0">
                <a:solidFill>
                  <a:srgbClr val="FFFFFF"/>
                </a:solidFill>
              </a:rPr>
              <a:pPr/>
              <a:t>18</a:t>
            </a:fld>
            <a:endParaRPr lang="en-US" dirty="0">
              <a:solidFill>
                <a:srgbClr val="FFFFFF"/>
              </a:solidFill>
            </a:endParaRPr>
          </a:p>
        </p:txBody>
      </p:sp>
      <p:sp>
        <p:nvSpPr>
          <p:cNvPr id="17" name="Text Placeholder 16"/>
          <p:cNvSpPr>
            <a:spLocks noGrp="1"/>
          </p:cNvSpPr>
          <p:nvPr>
            <p:ph type="body" sz="quarter" idx="16"/>
          </p:nvPr>
        </p:nvSpPr>
        <p:spPr/>
        <p:txBody>
          <a:bodyPr>
            <a:normAutofit/>
          </a:bodyPr>
          <a:lstStyle/>
          <a:p>
            <a:r>
              <a:rPr lang="en-GB" sz="800" dirty="0"/>
              <a:t>Source:  JICMAIL Q2 2017 to Q1 2018, Kantar TNS, 2018</a:t>
            </a:r>
          </a:p>
          <a:p>
            <a:r>
              <a:rPr lang="en-US" sz="800" dirty="0"/>
              <a:t>Base:  Addressed Mail and Door Drop Items n=30,499</a:t>
            </a:r>
          </a:p>
        </p:txBody>
      </p:sp>
      <p:cxnSp>
        <p:nvCxnSpPr>
          <p:cNvPr id="18" name="Straight Connector 17"/>
          <p:cNvCxnSpPr/>
          <p:nvPr/>
        </p:nvCxnSpPr>
        <p:spPr>
          <a:xfrm>
            <a:off x="6334476" y="1682492"/>
            <a:ext cx="0" cy="456178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p:nvPr>
            <p:extLst>
              <p:ext uri="{D42A27DB-BD31-4B8C-83A1-F6EECF244321}">
                <p14:modId xmlns:p14="http://schemas.microsoft.com/office/powerpoint/2010/main" val="1606828657"/>
              </p:ext>
            </p:extLst>
          </p:nvPr>
        </p:nvGraphicFramePr>
        <p:xfrm>
          <a:off x="650928" y="1857606"/>
          <a:ext cx="5486400" cy="445624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1379316" y="1751302"/>
            <a:ext cx="3983783" cy="307777"/>
          </a:xfrm>
          <a:prstGeom prst="rect">
            <a:avLst/>
          </a:prstGeom>
          <a:noFill/>
        </p:spPr>
        <p:txBody>
          <a:bodyPr wrap="none" rtlCol="0">
            <a:spAutoFit/>
          </a:bodyPr>
          <a:lstStyle/>
          <a:p>
            <a:r>
              <a:rPr lang="en-US" sz="1400" b="1" dirty="0">
                <a:solidFill>
                  <a:schemeClr val="bg1"/>
                </a:solidFill>
              </a:rPr>
              <a:t>Addressed mail frequency by who sorts mail</a:t>
            </a:r>
          </a:p>
        </p:txBody>
      </p:sp>
      <p:sp>
        <p:nvSpPr>
          <p:cNvPr id="19" name="TextBox 18"/>
          <p:cNvSpPr txBox="1"/>
          <p:nvPr/>
        </p:nvSpPr>
        <p:spPr>
          <a:xfrm>
            <a:off x="7126494" y="1764220"/>
            <a:ext cx="3515706" cy="307777"/>
          </a:xfrm>
          <a:prstGeom prst="rect">
            <a:avLst/>
          </a:prstGeom>
          <a:noFill/>
        </p:spPr>
        <p:txBody>
          <a:bodyPr wrap="none" rtlCol="0">
            <a:spAutoFit/>
          </a:bodyPr>
          <a:lstStyle/>
          <a:p>
            <a:r>
              <a:rPr lang="en-US" sz="1400" b="1" dirty="0">
                <a:solidFill>
                  <a:schemeClr val="bg1"/>
                </a:solidFill>
              </a:rPr>
              <a:t>Door drop frequency by who sorts mail</a:t>
            </a:r>
          </a:p>
        </p:txBody>
      </p:sp>
      <p:graphicFrame>
        <p:nvGraphicFramePr>
          <p:cNvPr id="20" name="Chart 19"/>
          <p:cNvGraphicFramePr/>
          <p:nvPr>
            <p:extLst>
              <p:ext uri="{D42A27DB-BD31-4B8C-83A1-F6EECF244321}">
                <p14:modId xmlns:p14="http://schemas.microsoft.com/office/powerpoint/2010/main" val="2192122217"/>
              </p:ext>
            </p:extLst>
          </p:nvPr>
        </p:nvGraphicFramePr>
        <p:xfrm>
          <a:off x="6334476" y="1857605"/>
          <a:ext cx="5486400" cy="4456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821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itle 2"/>
          <p:cNvSpPr>
            <a:spLocks noGrp="1"/>
          </p:cNvSpPr>
          <p:nvPr>
            <p:ph type="title"/>
          </p:nvPr>
        </p:nvSpPr>
        <p:spPr>
          <a:xfrm>
            <a:off x="695400" y="83180"/>
            <a:ext cx="11089232" cy="850106"/>
          </a:xfrm>
        </p:spPr>
        <p:txBody>
          <a:bodyPr>
            <a:normAutofit/>
          </a:bodyPr>
          <a:lstStyle/>
          <a:p>
            <a:r>
              <a:rPr lang="en-US" sz="2900" dirty="0"/>
              <a:t>Open rates for addressed mail by sector</a:t>
            </a:r>
          </a:p>
        </p:txBody>
      </p:sp>
      <p:sp>
        <p:nvSpPr>
          <p:cNvPr id="4" name="Footer Placeholder 3"/>
          <p:cNvSpPr>
            <a:spLocks noGrp="1"/>
          </p:cNvSpPr>
          <p:nvPr>
            <p:ph type="ftr" sz="quarter" idx="11"/>
          </p:nvPr>
        </p:nvSpPr>
        <p:spPr/>
        <p:txBody>
          <a:body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19</a:t>
            </a:fld>
            <a:endParaRPr lang="en-US" dirty="0">
              <a:solidFill>
                <a:srgbClr val="FFFFFF"/>
              </a:solidFill>
            </a:endParaRP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2472189041"/>
              </p:ext>
            </p:extLst>
          </p:nvPr>
        </p:nvGraphicFramePr>
        <p:xfrm>
          <a:off x="534288" y="1554648"/>
          <a:ext cx="12468790" cy="511444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95399" y="862141"/>
            <a:ext cx="10726851" cy="646331"/>
          </a:xfrm>
          <a:prstGeom prst="rect">
            <a:avLst/>
          </a:prstGeom>
          <a:noFill/>
        </p:spPr>
        <p:txBody>
          <a:bodyPr wrap="square" rtlCol="0">
            <a:spAutoFit/>
          </a:bodyPr>
          <a:lstStyle/>
          <a:p>
            <a:r>
              <a:rPr lang="en-US" dirty="0">
                <a:solidFill>
                  <a:srgbClr val="000000"/>
                </a:solidFill>
                <a:cs typeface="Arial" panose="020B0604020202020204" pitchFamily="34" charset="0"/>
              </a:rPr>
              <a:t>Open rates in the first instance for Utilities, Financial Services, Grocery and Charity are the highest.  The highest follow up actions are in Grocery and Government / Council.</a:t>
            </a:r>
            <a:endParaRPr lang="en-US" b="1" dirty="0">
              <a:solidFill>
                <a:srgbClr val="000000"/>
              </a:solidFill>
            </a:endParaRPr>
          </a:p>
        </p:txBody>
      </p:sp>
      <p:sp>
        <p:nvSpPr>
          <p:cNvPr id="11" name="Text Placeholder 3">
            <a:extLst>
              <a:ext uri="{FF2B5EF4-FFF2-40B4-BE49-F238E27FC236}">
                <a16:creationId xmlns:a16="http://schemas.microsoft.com/office/drawing/2014/main" xmlns="" id="{50F03F24-E23C-4380-BCC2-F62082D3D1E4}"/>
              </a:ext>
            </a:extLst>
          </p:cNvPr>
          <p:cNvSpPr txBox="1">
            <a:spLocks/>
          </p:cNvSpPr>
          <p:nvPr/>
        </p:nvSpPr>
        <p:spPr>
          <a:xfrm>
            <a:off x="3951983" y="6544164"/>
            <a:ext cx="7851920" cy="305794"/>
          </a:xfrm>
          <a:prstGeom prst="rect">
            <a:avLst/>
          </a:prstGeom>
        </p:spPr>
        <p:txBody>
          <a:bodyPr vert="horz" lIns="91440" tIns="45720" rIns="91440" bIns="45720" rtlCol="0" anchor="b">
            <a:noAutofit/>
          </a:bodyPr>
          <a:lstStyle>
            <a:lvl1pPr marL="0" indent="0" algn="r" defTabSz="914400" rtl="0" eaLnBrk="1" latinLnBrk="0" hangingPunct="1">
              <a:spcBef>
                <a:spcPct val="20000"/>
              </a:spcBef>
              <a:buFont typeface=".AppleSystemUIFont" charset="-120"/>
              <a:buNone/>
              <a:tabLst/>
              <a:defRPr sz="1000" kern="1200" baseline="0">
                <a:solidFill>
                  <a:schemeClr val="bg1"/>
                </a:solidFill>
                <a:latin typeface="+mn-lt"/>
                <a:ea typeface="+mn-ea"/>
                <a:cs typeface="+mn-cs"/>
              </a:defRPr>
            </a:lvl1pPr>
            <a:lvl2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2pPr>
            <a:lvl3pPr marL="179388" indent="-179388" algn="l" defTabSz="914400" rtl="0" eaLnBrk="1" latinLnBrk="0" hangingPunct="1">
              <a:spcBef>
                <a:spcPct val="20000"/>
              </a:spcBef>
              <a:buFont typeface=".AppleSystemUIFont" charset="-120"/>
              <a:buChar char="*"/>
              <a:tabLst/>
              <a:defRPr sz="1600" kern="1200">
                <a:solidFill>
                  <a:schemeClr val="bg1"/>
                </a:solidFill>
                <a:latin typeface="+mn-lt"/>
                <a:ea typeface="+mn-ea"/>
                <a:cs typeface="+mn-cs"/>
              </a:defRPr>
            </a:lvl3pPr>
            <a:lvl4pPr marL="711200" indent="-17303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4pPr>
            <a:lvl5pPr marL="890588" indent="-179388" algn="l" defTabSz="914400" rtl="0" eaLnBrk="1" latinLnBrk="0" hangingPunct="1">
              <a:spcBef>
                <a:spcPct val="200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800" dirty="0">
                <a:solidFill>
                  <a:srgbClr val="000000"/>
                </a:solidFill>
              </a:rPr>
              <a:t>Source:  JICMAIL Q2 2017 to Q1 2018, Kantar TNS, 2018</a:t>
            </a:r>
          </a:p>
          <a:p>
            <a:r>
              <a:rPr lang="en-GB" sz="800" dirty="0">
                <a:solidFill>
                  <a:srgbClr val="000000"/>
                </a:solidFill>
              </a:rPr>
              <a:t>Base:  Addressed Mail Items n=20,684</a:t>
            </a:r>
          </a:p>
        </p:txBody>
      </p:sp>
    </p:spTree>
    <p:extLst>
      <p:ext uri="{BB962C8B-B14F-4D97-AF65-F5344CB8AC3E}">
        <p14:creationId xmlns:p14="http://schemas.microsoft.com/office/powerpoint/2010/main" val="399084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Rectangle 2"/>
          <p:cNvSpPr/>
          <p:nvPr/>
        </p:nvSpPr>
        <p:spPr>
          <a:xfrm>
            <a:off x="6738551" y="0"/>
            <a:ext cx="413423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963085" y="914152"/>
            <a:ext cx="2880253" cy="1362075"/>
          </a:xfrm>
        </p:spPr>
        <p:txBody>
          <a:bodyPr>
            <a:normAutofit fontScale="90000"/>
          </a:bodyPr>
          <a:lstStyle/>
          <a:p>
            <a:pPr>
              <a:lnSpc>
                <a:spcPts val="3800"/>
              </a:lnSpc>
            </a:pPr>
            <a:r>
              <a:rPr lang="en-US" dirty="0"/>
              <a:t>JICMAIL headline data</a:t>
            </a:r>
          </a:p>
        </p:txBody>
      </p:sp>
      <p:sp>
        <p:nvSpPr>
          <p:cNvPr id="7" name="Text Placeholder 6"/>
          <p:cNvSpPr>
            <a:spLocks noGrp="1"/>
          </p:cNvSpPr>
          <p:nvPr>
            <p:ph type="body" idx="1"/>
          </p:nvPr>
        </p:nvSpPr>
        <p:spPr>
          <a:xfrm>
            <a:off x="6853879" y="776040"/>
            <a:ext cx="3083077" cy="1500187"/>
          </a:xfrm>
        </p:spPr>
        <p:txBody>
          <a:bodyPr>
            <a:noAutofit/>
          </a:bodyPr>
          <a:lstStyle/>
          <a:p>
            <a:r>
              <a:rPr lang="en-US" sz="2400" b="1" dirty="0"/>
              <a:t>Summary of </a:t>
            </a:r>
            <a:br>
              <a:rPr lang="en-US" sz="2400" b="1" dirty="0"/>
            </a:br>
            <a:r>
              <a:rPr lang="en-US" sz="2400" b="1" dirty="0"/>
              <a:t>key reach and frequency metrics</a:t>
            </a:r>
          </a:p>
          <a:p>
            <a:endParaRPr lang="en-US" sz="2000" dirty="0"/>
          </a:p>
          <a:p>
            <a:r>
              <a:rPr lang="en-US" sz="1800"/>
              <a:t>June </a:t>
            </a:r>
            <a:r>
              <a:rPr lang="en-US" sz="1800" dirty="0"/>
              <a:t>2018</a:t>
            </a:r>
          </a:p>
          <a:p>
            <a:endParaRPr lang="en-US" sz="3200" dirty="0"/>
          </a:p>
        </p:txBody>
      </p:sp>
      <p:sp>
        <p:nvSpPr>
          <p:cNvPr id="2" name="Footer Placeholder 1"/>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Copyright JICMAIL</a:t>
            </a:r>
          </a:p>
        </p:txBody>
      </p:sp>
      <p:cxnSp>
        <p:nvCxnSpPr>
          <p:cNvPr id="6" name="Straight Connector 5"/>
          <p:cNvCxnSpPr/>
          <p:nvPr/>
        </p:nvCxnSpPr>
        <p:spPr>
          <a:xfrm>
            <a:off x="6952734" y="2861961"/>
            <a:ext cx="3641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4937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a:t>Addressed mail that stays in the home longer than four weeks</a:t>
            </a:r>
          </a:p>
        </p:txBody>
      </p:sp>
      <p:sp>
        <p:nvSpPr>
          <p:cNvPr id="4" name="Footer Placeholder 3"/>
          <p:cNvSpPr>
            <a:spLocks noGrp="1"/>
          </p:cNvSpPr>
          <p:nvPr>
            <p:ph type="ftr" sz="quarter" idx="11"/>
          </p:nvPr>
        </p:nvSpPr>
        <p:spPr/>
        <p:txBody>
          <a:body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20</a:t>
            </a:fld>
            <a:endParaRPr lang="en-US" dirty="0">
              <a:solidFill>
                <a:srgbClr val="FFFFFF"/>
              </a:solidFill>
            </a:endParaRPr>
          </a:p>
        </p:txBody>
      </p:sp>
      <p:sp>
        <p:nvSpPr>
          <p:cNvPr id="18" name="TextBox 17"/>
          <p:cNvSpPr txBox="1"/>
          <p:nvPr/>
        </p:nvSpPr>
        <p:spPr>
          <a:xfrm>
            <a:off x="695400" y="1079113"/>
            <a:ext cx="8229600" cy="369332"/>
          </a:xfrm>
          <a:prstGeom prst="rect">
            <a:avLst/>
          </a:prstGeom>
          <a:noFill/>
        </p:spPr>
        <p:txBody>
          <a:bodyPr wrap="square" rtlCol="0">
            <a:spAutoFit/>
          </a:bodyPr>
          <a:lstStyle/>
          <a:p>
            <a:pPr marL="449263" indent="-449263"/>
            <a:r>
              <a:rPr lang="en-US" b="1" dirty="0">
                <a:solidFill>
                  <a:srgbClr val="FFFFFF"/>
                </a:solidFill>
                <a:cs typeface="Arial" panose="020B0604020202020204" pitchFamily="34" charset="0"/>
              </a:rPr>
              <a:t>% of addressed mail still live after four weeks</a:t>
            </a:r>
            <a:endParaRPr lang="en-US" b="1" dirty="0">
              <a:solidFill>
                <a:srgbClr val="FFFFFF"/>
              </a:solidFill>
            </a:endParaRPr>
          </a:p>
        </p:txBody>
      </p:sp>
      <p:sp>
        <p:nvSpPr>
          <p:cNvPr id="19" name="Text Placeholder 12"/>
          <p:cNvSpPr txBox="1">
            <a:spLocks/>
          </p:cNvSpPr>
          <p:nvPr/>
        </p:nvSpPr>
        <p:spPr>
          <a:xfrm>
            <a:off x="6247332" y="6532607"/>
            <a:ext cx="5587894" cy="515242"/>
          </a:xfrm>
          <a:prstGeom prst="rect">
            <a:avLst/>
          </a:prstGeom>
        </p:spPr>
        <p:txBody>
          <a:bodyPr/>
          <a:lst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dirty="0">
                <a:solidFill>
                  <a:srgbClr val="FFFFFF"/>
                </a:solidFill>
              </a:rPr>
              <a:t>Source: </a:t>
            </a:r>
            <a:r>
              <a:rPr lang="en-GB" sz="800" dirty="0"/>
              <a:t>JICMAIL Q2 to Q4 2017, Kantar TNS, 2017</a:t>
            </a:r>
          </a:p>
          <a:p>
            <a:pPr algn="r"/>
            <a:r>
              <a:rPr lang="en-GB" sz="800" dirty="0"/>
              <a:t>Base:  Addressed Mail Items n=20,684</a:t>
            </a:r>
          </a:p>
        </p:txBody>
      </p:sp>
      <p:grpSp>
        <p:nvGrpSpPr>
          <p:cNvPr id="7" name="Group 6"/>
          <p:cNvGrpSpPr/>
          <p:nvPr/>
        </p:nvGrpSpPr>
        <p:grpSpPr>
          <a:xfrm>
            <a:off x="780757" y="2106938"/>
            <a:ext cx="10189034" cy="3175616"/>
            <a:chOff x="956434" y="2160134"/>
            <a:chExt cx="9847671" cy="3069223"/>
          </a:xfrm>
        </p:grpSpPr>
        <p:sp>
          <p:nvSpPr>
            <p:cNvPr id="3" name="Oval 2"/>
            <p:cNvSpPr/>
            <p:nvPr/>
          </p:nvSpPr>
          <p:spPr>
            <a:xfrm>
              <a:off x="956434" y="2850709"/>
              <a:ext cx="1688073" cy="1688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rgbClr val="000000"/>
                  </a:solidFill>
                </a:rPr>
                <a:t>Telco</a:t>
              </a:r>
              <a:br>
                <a:rPr lang="en-US" dirty="0">
                  <a:solidFill>
                    <a:srgbClr val="000000"/>
                  </a:solidFill>
                </a:rPr>
              </a:br>
              <a:r>
                <a:rPr lang="en-US" sz="4800" b="1" spc="-100" dirty="0">
                  <a:solidFill>
                    <a:srgbClr val="FF0048"/>
                  </a:solidFill>
                </a:rPr>
                <a:t>8%</a:t>
              </a:r>
              <a:endParaRPr lang="en-US" sz="2000" b="1" spc="-100" dirty="0">
                <a:solidFill>
                  <a:srgbClr val="FF0048"/>
                </a:solidFill>
              </a:endParaRPr>
            </a:p>
          </p:txBody>
        </p:sp>
        <p:sp>
          <p:nvSpPr>
            <p:cNvPr id="11" name="Oval 10"/>
            <p:cNvSpPr/>
            <p:nvPr/>
          </p:nvSpPr>
          <p:spPr>
            <a:xfrm>
              <a:off x="2800469" y="2697248"/>
              <a:ext cx="1994995" cy="1994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rgbClr val="000000"/>
                  </a:solidFill>
                </a:rPr>
                <a:t>Mail Order</a:t>
              </a:r>
              <a:br>
                <a:rPr lang="en-US" dirty="0">
                  <a:solidFill>
                    <a:srgbClr val="000000"/>
                  </a:solidFill>
                </a:rPr>
              </a:br>
              <a:r>
                <a:rPr lang="en-US" sz="4800" b="1" spc="-100" dirty="0">
                  <a:solidFill>
                    <a:srgbClr val="FF0048"/>
                  </a:solidFill>
                </a:rPr>
                <a:t>15%</a:t>
              </a:r>
              <a:endParaRPr lang="en-US" sz="2000" b="1" spc="-100" dirty="0">
                <a:solidFill>
                  <a:srgbClr val="FF0048"/>
                </a:solidFill>
              </a:endParaRPr>
            </a:p>
          </p:txBody>
        </p:sp>
        <p:sp>
          <p:nvSpPr>
            <p:cNvPr id="12" name="Oval 11"/>
            <p:cNvSpPr/>
            <p:nvPr/>
          </p:nvSpPr>
          <p:spPr>
            <a:xfrm>
              <a:off x="4951426" y="2390326"/>
              <a:ext cx="2608840" cy="2608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rgbClr val="000000"/>
                  </a:solidFill>
                </a:rPr>
                <a:t>Retail</a:t>
              </a:r>
            </a:p>
            <a:p>
              <a:pPr algn="ctr"/>
              <a:r>
                <a:rPr lang="en-US" sz="4800" b="1" spc="-100" dirty="0">
                  <a:solidFill>
                    <a:srgbClr val="FF0048"/>
                  </a:solidFill>
                </a:rPr>
                <a:t>18%</a:t>
              </a:r>
              <a:endParaRPr lang="en-US" sz="2000" b="1" spc="-100" dirty="0">
                <a:solidFill>
                  <a:srgbClr val="FF0048"/>
                </a:solidFill>
              </a:endParaRPr>
            </a:p>
          </p:txBody>
        </p:sp>
        <p:sp>
          <p:nvSpPr>
            <p:cNvPr id="13" name="Oval 12"/>
            <p:cNvSpPr/>
            <p:nvPr/>
          </p:nvSpPr>
          <p:spPr>
            <a:xfrm>
              <a:off x="7734882" y="2160134"/>
              <a:ext cx="3069223" cy="3069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Financial Services</a:t>
              </a:r>
              <a:br>
                <a:rPr lang="en-US" dirty="0">
                  <a:solidFill>
                    <a:srgbClr val="000000"/>
                  </a:solidFill>
                </a:rPr>
              </a:br>
              <a:r>
                <a:rPr lang="en-US" sz="4800" b="1" spc="-100" dirty="0">
                  <a:solidFill>
                    <a:srgbClr val="FF0048"/>
                  </a:solidFill>
                </a:rPr>
                <a:t>22%</a:t>
              </a:r>
              <a:endParaRPr lang="en-US" sz="2000" b="1" spc="-100" dirty="0">
                <a:solidFill>
                  <a:srgbClr val="FF0048"/>
                </a:solidFill>
              </a:endParaRPr>
            </a:p>
          </p:txBody>
        </p:sp>
      </p:grpSp>
      <p:sp>
        <p:nvSpPr>
          <p:cNvPr id="16" name="Text Placeholder 6"/>
          <p:cNvSpPr txBox="1">
            <a:spLocks/>
          </p:cNvSpPr>
          <p:nvPr/>
        </p:nvSpPr>
        <p:spPr>
          <a:xfrm>
            <a:off x="780758" y="5240221"/>
            <a:ext cx="5323263" cy="1152904"/>
          </a:xfrm>
          <a:prstGeom prst="rect">
            <a:avLst/>
          </a:prstGeom>
        </p:spPr>
        <p:txBody>
          <a:bodyPr/>
          <a:lst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indent="-6350"/>
            <a:r>
              <a:rPr lang="en-US" b="1" dirty="0">
                <a:solidFill>
                  <a:srgbClr val="FFFFFF"/>
                </a:solidFill>
                <a:cs typeface="Arial" panose="020B0604020202020204" pitchFamily="34" charset="0"/>
              </a:rPr>
              <a:t>44% of advertising mail is still live after four weeks.</a:t>
            </a:r>
          </a:p>
          <a:p>
            <a:pPr marL="6350" indent="-6350"/>
            <a:r>
              <a:rPr lang="en-US" b="1" dirty="0">
                <a:solidFill>
                  <a:srgbClr val="FFFFFF"/>
                </a:solidFill>
                <a:cs typeface="Arial" panose="020B0604020202020204" pitchFamily="34" charset="0"/>
              </a:rPr>
              <a:t>Here are some of the top categories for mail that lives in the home beyond 28 days.</a:t>
            </a:r>
          </a:p>
          <a:p>
            <a:pPr marL="6350" indent="-6350"/>
            <a:r>
              <a:rPr lang="en-US" b="1" dirty="0">
                <a:solidFill>
                  <a:srgbClr val="FFFFFF"/>
                </a:solidFill>
              </a:rPr>
              <a:t>Live = not thrown away</a:t>
            </a:r>
          </a:p>
          <a:p>
            <a:pPr marL="6350" indent="-6350"/>
            <a:endParaRPr lang="en-US" b="1" dirty="0">
              <a:solidFill>
                <a:srgbClr val="FFFFFF"/>
              </a:solidFill>
            </a:endParaRPr>
          </a:p>
        </p:txBody>
      </p:sp>
    </p:spTree>
    <p:extLst>
      <p:ext uri="{BB962C8B-B14F-4D97-AF65-F5344CB8AC3E}">
        <p14:creationId xmlns:p14="http://schemas.microsoft.com/office/powerpoint/2010/main" val="423768885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dirty="0"/>
              <a:t>Door drops that stays in the home longer than four weeks</a:t>
            </a:r>
          </a:p>
        </p:txBody>
      </p:sp>
      <p:sp>
        <p:nvSpPr>
          <p:cNvPr id="4" name="Footer Placeholder 3"/>
          <p:cNvSpPr>
            <a:spLocks noGrp="1"/>
          </p:cNvSpPr>
          <p:nvPr>
            <p:ph type="ftr" sz="quarter" idx="11"/>
          </p:nvPr>
        </p:nvSpPr>
        <p:spPr/>
        <p:txBody>
          <a:body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21</a:t>
            </a:fld>
            <a:endParaRPr lang="en-US" dirty="0">
              <a:solidFill>
                <a:srgbClr val="FFFFFF"/>
              </a:solidFill>
            </a:endParaRPr>
          </a:p>
        </p:txBody>
      </p:sp>
      <p:sp>
        <p:nvSpPr>
          <p:cNvPr id="18" name="TextBox 17"/>
          <p:cNvSpPr txBox="1"/>
          <p:nvPr/>
        </p:nvSpPr>
        <p:spPr>
          <a:xfrm>
            <a:off x="695400" y="1079113"/>
            <a:ext cx="8229600" cy="369332"/>
          </a:xfrm>
          <a:prstGeom prst="rect">
            <a:avLst/>
          </a:prstGeom>
          <a:noFill/>
        </p:spPr>
        <p:txBody>
          <a:bodyPr wrap="square" rtlCol="0">
            <a:spAutoFit/>
          </a:bodyPr>
          <a:lstStyle/>
          <a:p>
            <a:pPr marL="449263" indent="-449263"/>
            <a:r>
              <a:rPr lang="en-US" b="1" dirty="0">
                <a:solidFill>
                  <a:srgbClr val="FFFFFF"/>
                </a:solidFill>
                <a:cs typeface="Arial" panose="020B0604020202020204" pitchFamily="34" charset="0"/>
              </a:rPr>
              <a:t>% of door drops still live after four weeks</a:t>
            </a:r>
            <a:endParaRPr lang="en-US" b="1" dirty="0">
              <a:solidFill>
                <a:srgbClr val="FFFFFF"/>
              </a:solidFill>
            </a:endParaRPr>
          </a:p>
        </p:txBody>
      </p:sp>
      <p:sp>
        <p:nvSpPr>
          <p:cNvPr id="19" name="Text Placeholder 12"/>
          <p:cNvSpPr txBox="1">
            <a:spLocks/>
          </p:cNvSpPr>
          <p:nvPr/>
        </p:nvSpPr>
        <p:spPr>
          <a:xfrm>
            <a:off x="6247332" y="6532607"/>
            <a:ext cx="5587894" cy="515242"/>
          </a:xfrm>
          <a:prstGeom prst="rect">
            <a:avLst/>
          </a:prstGeom>
        </p:spPr>
        <p:txBody>
          <a:bodyPr/>
          <a:lst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800" dirty="0">
                <a:solidFill>
                  <a:srgbClr val="FFFFFF"/>
                </a:solidFill>
              </a:rPr>
              <a:t>Source:  JICMAIL Q2 2017 to Q1 2018, Kantar TNS, 2018</a:t>
            </a:r>
          </a:p>
          <a:p>
            <a:pPr algn="r"/>
            <a:r>
              <a:rPr lang="en-US" sz="800" dirty="0">
                <a:solidFill>
                  <a:srgbClr val="FFFFFF"/>
                </a:solidFill>
              </a:rPr>
              <a:t>Base: Door Drop Items n=9,815</a:t>
            </a:r>
          </a:p>
        </p:txBody>
      </p:sp>
      <p:grpSp>
        <p:nvGrpSpPr>
          <p:cNvPr id="6" name="Group 5"/>
          <p:cNvGrpSpPr/>
          <p:nvPr/>
        </p:nvGrpSpPr>
        <p:grpSpPr>
          <a:xfrm>
            <a:off x="2785964" y="2235887"/>
            <a:ext cx="5505281" cy="2752641"/>
            <a:chOff x="2083325" y="2227293"/>
            <a:chExt cx="5462302" cy="2731152"/>
          </a:xfrm>
        </p:grpSpPr>
        <p:sp>
          <p:nvSpPr>
            <p:cNvPr id="11" name="Oval 10"/>
            <p:cNvSpPr/>
            <p:nvPr/>
          </p:nvSpPr>
          <p:spPr>
            <a:xfrm>
              <a:off x="2083325" y="2294775"/>
              <a:ext cx="2731151" cy="264149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90000"/>
                </a:lnSpc>
              </a:pPr>
              <a:r>
                <a:rPr lang="en-US" dirty="0">
                  <a:solidFill>
                    <a:srgbClr val="000000"/>
                  </a:solidFill>
                </a:rPr>
                <a:t>Retail</a:t>
              </a:r>
              <a:br>
                <a:rPr lang="en-US" dirty="0">
                  <a:solidFill>
                    <a:srgbClr val="000000"/>
                  </a:solidFill>
                </a:rPr>
              </a:br>
              <a:r>
                <a:rPr lang="en-US" sz="4800" b="1" spc="-100" dirty="0">
                  <a:solidFill>
                    <a:srgbClr val="1400D5"/>
                  </a:solidFill>
                </a:rPr>
                <a:t>16%</a:t>
              </a:r>
              <a:endParaRPr lang="en-US" sz="2000" b="1" spc="-100" dirty="0">
                <a:solidFill>
                  <a:srgbClr val="1400D5"/>
                </a:solidFill>
              </a:endParaRPr>
            </a:p>
          </p:txBody>
        </p:sp>
        <p:sp>
          <p:nvSpPr>
            <p:cNvPr id="12" name="Oval 11"/>
            <p:cNvSpPr/>
            <p:nvPr/>
          </p:nvSpPr>
          <p:spPr>
            <a:xfrm>
              <a:off x="4814476" y="2227293"/>
              <a:ext cx="2731151" cy="2731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rgbClr val="000000"/>
                  </a:solidFill>
                </a:rPr>
                <a:t>Grocery</a:t>
              </a:r>
              <a:br>
                <a:rPr lang="en-US" dirty="0">
                  <a:solidFill>
                    <a:srgbClr val="000000"/>
                  </a:solidFill>
                </a:rPr>
              </a:br>
              <a:r>
                <a:rPr lang="en-US" sz="4800" b="1" spc="-100" dirty="0">
                  <a:solidFill>
                    <a:srgbClr val="1400D5"/>
                  </a:solidFill>
                </a:rPr>
                <a:t>16%</a:t>
              </a:r>
            </a:p>
          </p:txBody>
        </p:sp>
      </p:grpSp>
      <p:sp>
        <p:nvSpPr>
          <p:cNvPr id="15" name="Text Placeholder 6"/>
          <p:cNvSpPr txBox="1">
            <a:spLocks/>
          </p:cNvSpPr>
          <p:nvPr/>
        </p:nvSpPr>
        <p:spPr>
          <a:xfrm>
            <a:off x="780758" y="5240221"/>
            <a:ext cx="5323263" cy="1152904"/>
          </a:xfrm>
          <a:prstGeom prst="rect">
            <a:avLst/>
          </a:prstGeom>
        </p:spPr>
        <p:txBody>
          <a:bodyPr/>
          <a:lstStyle>
            <a:lvl1pPr marL="7938" indent="0" algn="l" defTabSz="914400" rtl="0" eaLnBrk="1" latinLnBrk="0" hangingPunct="1">
              <a:spcBef>
                <a:spcPct val="20000"/>
              </a:spcBef>
              <a:buFont typeface=".AppleSystemUIFont" charset="-120"/>
              <a:buNone/>
              <a:tabLst/>
              <a:defRPr sz="1600" kern="1200">
                <a:solidFill>
                  <a:schemeClr val="tx1"/>
                </a:solidFill>
                <a:latin typeface="+mn-lt"/>
                <a:ea typeface="+mn-ea"/>
                <a:cs typeface="+mn-cs"/>
              </a:defRPr>
            </a:lvl1pPr>
            <a:lvl2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2pPr>
            <a:lvl3pPr marL="179388" indent="-171450" algn="l" defTabSz="914400" rtl="0" eaLnBrk="1" latinLnBrk="0" hangingPunct="1">
              <a:spcBef>
                <a:spcPct val="20000"/>
              </a:spcBef>
              <a:buFont typeface=".AppleSystemUIFont" charset="-120"/>
              <a:buChar char="*"/>
              <a:tabLst/>
              <a:defRPr sz="1600" kern="1200">
                <a:solidFill>
                  <a:schemeClr val="tx1"/>
                </a:solidFill>
                <a:latin typeface="+mn-lt"/>
                <a:ea typeface="+mn-ea"/>
                <a:cs typeface="+mn-cs"/>
              </a:defRPr>
            </a:lvl3pPr>
            <a:lvl4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4pPr>
            <a:lvl5pPr marL="7938" indent="0" algn="l" defTabSz="914400" rtl="0" eaLnBrk="1" latinLnBrk="0" hangingPunct="1">
              <a:spcBef>
                <a:spcPct val="20000"/>
              </a:spcBef>
              <a:buFont typeface="Arial" panose="020B0604020202020204" pitchFamily="34" charset="0"/>
              <a:buNone/>
              <a:tabLs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350" indent="-6350"/>
            <a:r>
              <a:rPr lang="en-US" b="1" dirty="0">
                <a:solidFill>
                  <a:srgbClr val="FFFFFF"/>
                </a:solidFill>
                <a:cs typeface="Arial" panose="020B0604020202020204" pitchFamily="34" charset="0"/>
              </a:rPr>
              <a:t>14% of door drops are is still live after four weeks.</a:t>
            </a:r>
          </a:p>
          <a:p>
            <a:pPr marL="6350" indent="-6350"/>
            <a:r>
              <a:rPr lang="en-US" b="1" dirty="0">
                <a:solidFill>
                  <a:srgbClr val="FFFFFF"/>
                </a:solidFill>
                <a:cs typeface="Arial" panose="020B0604020202020204" pitchFamily="34" charset="0"/>
              </a:rPr>
              <a:t>Here are some of the top categories for mail that lives in the home beyond 28 days.</a:t>
            </a:r>
          </a:p>
          <a:p>
            <a:pPr marL="6350" indent="-6350"/>
            <a:r>
              <a:rPr lang="en-US" b="1" dirty="0">
                <a:solidFill>
                  <a:srgbClr val="FFFFFF"/>
                </a:solidFill>
              </a:rPr>
              <a:t>Live = not thrown away</a:t>
            </a:r>
          </a:p>
          <a:p>
            <a:pPr marL="6350" indent="-6350"/>
            <a:endParaRPr lang="en-US" b="1" dirty="0">
              <a:solidFill>
                <a:srgbClr val="FFFFFF"/>
              </a:solidFill>
            </a:endParaRPr>
          </a:p>
        </p:txBody>
      </p:sp>
      <p:sp>
        <p:nvSpPr>
          <p:cNvPr id="20" name="Oval 19"/>
          <p:cNvSpPr/>
          <p:nvPr/>
        </p:nvSpPr>
        <p:spPr>
          <a:xfrm>
            <a:off x="8291245" y="2120608"/>
            <a:ext cx="3027904" cy="30279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rgbClr val="000000"/>
                </a:solidFill>
              </a:rPr>
              <a:t>Restaurant / Takeaway</a:t>
            </a:r>
            <a:br>
              <a:rPr lang="en-US" dirty="0">
                <a:solidFill>
                  <a:srgbClr val="000000"/>
                </a:solidFill>
              </a:rPr>
            </a:br>
            <a:r>
              <a:rPr lang="en-US" sz="4800" b="1" spc="-100" dirty="0">
                <a:solidFill>
                  <a:srgbClr val="1400D5"/>
                </a:solidFill>
              </a:rPr>
              <a:t>19%</a:t>
            </a:r>
          </a:p>
        </p:txBody>
      </p:sp>
      <p:sp>
        <p:nvSpPr>
          <p:cNvPr id="17" name="Oval 16">
            <a:extLst>
              <a:ext uri="{FF2B5EF4-FFF2-40B4-BE49-F238E27FC236}">
                <a16:creationId xmlns:a16="http://schemas.microsoft.com/office/drawing/2014/main" xmlns="" id="{81F523F2-BE0D-40B5-8082-28AD8A808A7A}"/>
              </a:ext>
            </a:extLst>
          </p:cNvPr>
          <p:cNvSpPr/>
          <p:nvPr/>
        </p:nvSpPr>
        <p:spPr>
          <a:xfrm>
            <a:off x="695400" y="2575852"/>
            <a:ext cx="2077902" cy="21174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rgbClr val="000000"/>
                </a:solidFill>
              </a:rPr>
              <a:t>Tradesperson</a:t>
            </a:r>
            <a:br>
              <a:rPr lang="en-US" dirty="0">
                <a:solidFill>
                  <a:srgbClr val="000000"/>
                </a:solidFill>
              </a:rPr>
            </a:br>
            <a:r>
              <a:rPr lang="en-US" sz="4800" b="1" spc="-100" dirty="0">
                <a:solidFill>
                  <a:srgbClr val="1400D5"/>
                </a:solidFill>
              </a:rPr>
              <a:t>15%</a:t>
            </a:r>
          </a:p>
        </p:txBody>
      </p:sp>
    </p:spTree>
    <p:extLst>
      <p:ext uri="{BB962C8B-B14F-4D97-AF65-F5344CB8AC3E}">
        <p14:creationId xmlns:p14="http://schemas.microsoft.com/office/powerpoint/2010/main" val="2141188701"/>
      </p:ext>
    </p:extLst>
  </p:cSld>
  <p:clrMapOvr>
    <a:masterClrMapping/>
  </p:clrMapOvr>
  <mc:AlternateContent xmlns:mc="http://schemas.openxmlformats.org/markup-compatibility/2006" xmlns:p14="http://schemas.microsoft.com/office/powerpoint/2010/main">
    <mc:Choice Requires="p14">
      <p:transition spd="med" p14:dur="700">
        <p:push/>
      </p:transition>
    </mc:Choice>
    <mc:Fallback xmlns="">
      <p:transition spd="med">
        <p:push/>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ia.gettyimages.com/photos/close-up-detail-of-multiple-sheets-of-paper-picture-id177605049?k=6&amp;m=177605049&amp;s=170667a&amp;w=0&amp;h=MDxjoD2A19gffE4apEtLJAixuYHzR1ldF6qHLxKX4xo="/>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668" t="-3" r="13049" b="2"/>
          <a:stretch/>
        </p:blipFill>
        <p:spPr bwMode="auto">
          <a:xfrm rot="5400000">
            <a:off x="2666998" y="-2666998"/>
            <a:ext cx="6858001" cy="12192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963084" y="3789040"/>
            <a:ext cx="1688283"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Copyright JICMAIL</a:t>
            </a:r>
          </a:p>
        </p:txBody>
      </p:sp>
      <p:sp>
        <p:nvSpPr>
          <p:cNvPr id="9" name="Title 8"/>
          <p:cNvSpPr>
            <a:spLocks noGrp="1"/>
          </p:cNvSpPr>
          <p:nvPr>
            <p:ph type="title"/>
          </p:nvPr>
        </p:nvSpPr>
        <p:spPr/>
        <p:txBody>
          <a:bodyPr/>
          <a:lstStyle/>
          <a:p>
            <a:r>
              <a:rPr lang="en-US" dirty="0"/>
              <a:t>JICMAIL</a:t>
            </a:r>
          </a:p>
        </p:txBody>
      </p:sp>
      <p:sp>
        <p:nvSpPr>
          <p:cNvPr id="10" name="Text Placeholder 9"/>
          <p:cNvSpPr>
            <a:spLocks noGrp="1"/>
          </p:cNvSpPr>
          <p:nvPr>
            <p:ph type="body" idx="1"/>
          </p:nvPr>
        </p:nvSpPr>
        <p:spPr/>
        <p:txBody>
          <a:bodyPr/>
          <a:lstStyle/>
          <a:p>
            <a:r>
              <a:rPr lang="en-US" dirty="0"/>
              <a:t>70 Margaret Street</a:t>
            </a:r>
            <a:br>
              <a:rPr lang="en-US" dirty="0"/>
            </a:br>
            <a:r>
              <a:rPr lang="en-US" dirty="0"/>
              <a:t>London W1W 8SS</a:t>
            </a:r>
          </a:p>
          <a:p>
            <a:r>
              <a:rPr lang="en-US" dirty="0"/>
              <a:t>www.JICMAIL.org.uk</a:t>
            </a:r>
          </a:p>
        </p:txBody>
      </p:sp>
    </p:spTree>
    <p:extLst>
      <p:ext uri="{BB962C8B-B14F-4D97-AF65-F5344CB8AC3E}">
        <p14:creationId xmlns:p14="http://schemas.microsoft.com/office/powerpoint/2010/main" val="23002063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Isosceles Triangle 52"/>
          <p:cNvSpPr/>
          <p:nvPr/>
        </p:nvSpPr>
        <p:spPr>
          <a:xfrm rot="5400000">
            <a:off x="1760409" y="311556"/>
            <a:ext cx="5192672" cy="7087886"/>
          </a:xfrm>
          <a:prstGeom prst="triangle">
            <a:avLst>
              <a:gd name="adj" fmla="val 4970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 Placeholder 11"/>
          <p:cNvSpPr>
            <a:spLocks noGrp="1"/>
          </p:cNvSpPr>
          <p:nvPr>
            <p:ph type="body" sz="quarter" idx="15"/>
          </p:nvPr>
        </p:nvSpPr>
        <p:spPr/>
        <p:txBody>
          <a:bodyPr/>
          <a:lstStyle/>
          <a:p>
            <a:endParaRPr lang="en-US" dirty="0"/>
          </a:p>
        </p:txBody>
      </p:sp>
      <p:sp>
        <p:nvSpPr>
          <p:cNvPr id="7" name="Title 6"/>
          <p:cNvSpPr>
            <a:spLocks noGrp="1"/>
          </p:cNvSpPr>
          <p:nvPr>
            <p:ph type="title"/>
          </p:nvPr>
        </p:nvSpPr>
        <p:spPr/>
        <p:txBody>
          <a:bodyPr/>
          <a:lstStyle/>
          <a:p>
            <a:r>
              <a:rPr lang="en-US" dirty="0"/>
              <a:t>Defining the business sectors</a:t>
            </a:r>
          </a:p>
        </p:txBody>
      </p:sp>
      <p:sp>
        <p:nvSpPr>
          <p:cNvPr id="4" name="Footer Placeholder 3"/>
          <p:cNvSpPr>
            <a:spLocks noGrp="1"/>
          </p:cNvSpPr>
          <p:nvPr>
            <p:ph type="ftr" sz="quarter" idx="11"/>
          </p:nvPr>
        </p:nvSpPr>
        <p:spPr>
          <a:xfrm>
            <a:off x="0" y="6469335"/>
            <a:ext cx="900000" cy="365125"/>
          </a:xfrm>
        </p:spPr>
        <p:txBody>
          <a:bodyPr/>
          <a:lstStyle/>
          <a:p>
            <a:r>
              <a:rPr lang="en-US" dirty="0">
                <a:solidFill>
                  <a:srgbClr val="000000"/>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23</a:t>
            </a:fld>
            <a:endParaRPr lang="en-US" dirty="0">
              <a:solidFill>
                <a:srgbClr val="FFFFFF"/>
              </a:solidFill>
            </a:endParaRPr>
          </a:p>
        </p:txBody>
      </p:sp>
      <p:sp>
        <p:nvSpPr>
          <p:cNvPr id="11" name="Text Placeholder 10"/>
          <p:cNvSpPr>
            <a:spLocks noGrp="1"/>
          </p:cNvSpPr>
          <p:nvPr>
            <p:ph type="body" sz="quarter" idx="14"/>
          </p:nvPr>
        </p:nvSpPr>
        <p:spPr>
          <a:xfrm>
            <a:off x="9120336" y="1102865"/>
            <a:ext cx="2808312" cy="5498002"/>
          </a:xfrm>
        </p:spPr>
        <p:txBody>
          <a:bodyPr>
            <a:noAutofit/>
          </a:bodyPr>
          <a:lstStyle/>
          <a:p>
            <a:pPr>
              <a:spcBef>
                <a:spcPts val="0"/>
              </a:spcBef>
              <a:spcAft>
                <a:spcPts val="1200"/>
              </a:spcAft>
            </a:pPr>
            <a:r>
              <a:rPr lang="en-US" dirty="0"/>
              <a:t>Our methodology</a:t>
            </a:r>
          </a:p>
          <a:p>
            <a:pPr>
              <a:spcBef>
                <a:spcPts val="300"/>
              </a:spcBef>
              <a:spcAft>
                <a:spcPts val="300"/>
              </a:spcAft>
            </a:pPr>
            <a:r>
              <a:rPr lang="en-US" sz="1600" dirty="0"/>
              <a:t>The sectors for mail were developed with the consumers filling in the diary in mind.</a:t>
            </a:r>
          </a:p>
          <a:p>
            <a:pPr>
              <a:spcBef>
                <a:spcPts val="300"/>
              </a:spcBef>
              <a:spcAft>
                <a:spcPts val="300"/>
              </a:spcAft>
            </a:pPr>
            <a:r>
              <a:rPr lang="en-US" sz="1600" dirty="0"/>
              <a:t>Four waves of testing helped to define sectors that panelists would understand and not based on out-dated standard industry classifications.</a:t>
            </a:r>
          </a:p>
          <a:p>
            <a:pPr>
              <a:spcBef>
                <a:spcPts val="300"/>
              </a:spcBef>
              <a:spcAft>
                <a:spcPts val="300"/>
              </a:spcAft>
            </a:pPr>
            <a:r>
              <a:rPr lang="en-US" sz="1600" dirty="0"/>
              <a:t>These classifications have been shortened for the purposes of charts within this presentation.</a:t>
            </a:r>
          </a:p>
          <a:p>
            <a:pPr>
              <a:spcBef>
                <a:spcPts val="300"/>
              </a:spcBef>
              <a:spcAft>
                <a:spcPts val="300"/>
              </a:spcAft>
            </a:pPr>
            <a:r>
              <a:rPr lang="en-US" sz="1600" dirty="0"/>
              <a:t>We do not capture any items categorised as being from Family member or friend, Employer, Other or Didn’t Open or Read.</a:t>
            </a:r>
          </a:p>
        </p:txBody>
      </p:sp>
      <p:sp>
        <p:nvSpPr>
          <p:cNvPr id="13" name="Text Placeholder 12"/>
          <p:cNvSpPr>
            <a:spLocks noGrp="1"/>
          </p:cNvSpPr>
          <p:nvPr>
            <p:ph type="body" sz="quarter" idx="16"/>
          </p:nvPr>
        </p:nvSpPr>
        <p:spPr>
          <a:xfrm>
            <a:off x="1123806" y="6484358"/>
            <a:ext cx="7851920" cy="305794"/>
          </a:xfrm>
        </p:spPr>
        <p:txBody>
          <a:bodyPr/>
          <a:lstStyle/>
          <a:p>
            <a:endParaRPr lang="en-US" dirty="0"/>
          </a:p>
        </p:txBody>
      </p:sp>
      <p:sp>
        <p:nvSpPr>
          <p:cNvPr id="54" name="TextBox 53"/>
          <p:cNvSpPr txBox="1"/>
          <p:nvPr/>
        </p:nvSpPr>
        <p:spPr>
          <a:xfrm>
            <a:off x="5295288" y="3624540"/>
            <a:ext cx="425116" cy="584775"/>
          </a:xfrm>
          <a:prstGeom prst="rect">
            <a:avLst/>
          </a:prstGeom>
          <a:noFill/>
        </p:spPr>
        <p:txBody>
          <a:bodyPr wrap="none" rtlCol="0">
            <a:spAutoFit/>
          </a:bodyPr>
          <a:lstStyle/>
          <a:p>
            <a:r>
              <a:rPr lang="en-US" sz="3200" b="1" dirty="0">
                <a:solidFill>
                  <a:srgbClr val="FFFFFF"/>
                </a:solidFill>
              </a:rPr>
              <a:t>=</a:t>
            </a:r>
          </a:p>
        </p:txBody>
      </p:sp>
      <p:cxnSp>
        <p:nvCxnSpPr>
          <p:cNvPr id="55" name="Straight Connector 54"/>
          <p:cNvCxnSpPr/>
          <p:nvPr/>
        </p:nvCxnSpPr>
        <p:spPr>
          <a:xfrm>
            <a:off x="9205255" y="1612850"/>
            <a:ext cx="1858287"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203999639"/>
              </p:ext>
            </p:extLst>
          </p:nvPr>
        </p:nvGraphicFramePr>
        <p:xfrm>
          <a:off x="812800" y="1270909"/>
          <a:ext cx="4449863" cy="5169330"/>
        </p:xfrm>
        <a:graphic>
          <a:graphicData uri="http://schemas.openxmlformats.org/drawingml/2006/table">
            <a:tbl>
              <a:tblPr firstRow="1">
                <a:tableStyleId>{5940675A-B579-460E-94D1-54222C63F5DA}</a:tableStyleId>
              </a:tblPr>
              <a:tblGrid>
                <a:gridCol w="4449863">
                  <a:extLst>
                    <a:ext uri="{9D8B030D-6E8A-4147-A177-3AD203B41FA5}">
                      <a16:colId xmlns:a16="http://schemas.microsoft.com/office/drawing/2014/main" xmlns="" val="20000"/>
                    </a:ext>
                  </a:extLst>
                </a:gridCol>
              </a:tblGrid>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solidFill>
                        </a:rPr>
                        <a:t>SENDER CATEGORIES</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0"/>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TV / Broadband / Landline / Mobile</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1"/>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Utilities Provider (Gas / Water / Electric)</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2"/>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Financial and Insurance Services</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3"/>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Letting or Estate Agent</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4"/>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Local Tradesperson</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5"/>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Car Dealer / Manufacturer</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6"/>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Restaurant or Takeaway</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7"/>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Supermarket or Grocery Store</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8"/>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Retailer (e.g. Clothing / Household / Electrical, etc)</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9"/>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Mail Order / Online Retailer</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0"/>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Travel / Tourism / Attractions</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1"/>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Magazine / Newspaper / Publisher</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2"/>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Medical (NHS / Dental / Private Healthcare / Chemist / Optical)</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3"/>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Government / Council</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4"/>
                  </a:ext>
                </a:extLst>
              </a:tr>
              <a:tr h="287185">
                <a:tc>
                  <a:txBody>
                    <a:bodyPr/>
                    <a:lstStyle/>
                    <a:p>
                      <a:r>
                        <a:rPr lang="en-US" sz="1200" dirty="0">
                          <a:solidFill>
                            <a:srgbClr val="000000"/>
                          </a:solidFill>
                        </a:rPr>
                        <a:t>Charity</a:t>
                      </a:r>
                      <a:endParaRPr lang="en-US" sz="1200" dirty="0">
                        <a:solidFill>
                          <a:schemeClr val="bg1"/>
                        </a:solidFill>
                      </a:endParaRP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5"/>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Religious Organisation</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6"/>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Political Party</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7"/>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3737549814"/>
              </p:ext>
            </p:extLst>
          </p:nvPr>
        </p:nvGraphicFramePr>
        <p:xfrm>
          <a:off x="5720405" y="1270909"/>
          <a:ext cx="2804410" cy="5169330"/>
        </p:xfrm>
        <a:graphic>
          <a:graphicData uri="http://schemas.openxmlformats.org/drawingml/2006/table">
            <a:tbl>
              <a:tblPr firstRow="1">
                <a:tableStyleId>{5940675A-B579-460E-94D1-54222C63F5DA}</a:tableStyleId>
              </a:tblPr>
              <a:tblGrid>
                <a:gridCol w="2804410">
                  <a:extLst>
                    <a:ext uri="{9D8B030D-6E8A-4147-A177-3AD203B41FA5}">
                      <a16:colId xmlns:a16="http://schemas.microsoft.com/office/drawing/2014/main" xmlns="" val="20000"/>
                    </a:ext>
                  </a:extLst>
                </a:gridCol>
              </a:tblGrid>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solidFill>
                        </a:rPr>
                        <a:t>SUMMARY</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0"/>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Telco</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1"/>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Utility</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2"/>
                  </a:ext>
                </a:extLst>
              </a:tr>
              <a:tr h="287185">
                <a:tc>
                  <a:txBody>
                    <a:bodyPr/>
                    <a:lstStyle/>
                    <a:p>
                      <a:r>
                        <a:rPr lang="en-US" sz="1200" dirty="0">
                          <a:solidFill>
                            <a:srgbClr val="000000"/>
                          </a:solidFill>
                        </a:rPr>
                        <a:t>Financial Services</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3"/>
                  </a:ext>
                </a:extLst>
              </a:tr>
              <a:tr h="287185">
                <a:tc>
                  <a:txBody>
                    <a:bodyPr/>
                    <a:lstStyle/>
                    <a:p>
                      <a:r>
                        <a:rPr lang="en-US" sz="1200" dirty="0">
                          <a:solidFill>
                            <a:srgbClr val="000000"/>
                          </a:solidFill>
                        </a:rPr>
                        <a:t>Letting / Estate Agent</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4"/>
                  </a:ext>
                </a:extLst>
              </a:tr>
              <a:tr h="287185">
                <a:tc>
                  <a:txBody>
                    <a:bodyPr/>
                    <a:lstStyle/>
                    <a:p>
                      <a:r>
                        <a:rPr lang="en-US" sz="1200" dirty="0">
                          <a:solidFill>
                            <a:srgbClr val="000000"/>
                          </a:solidFill>
                        </a:rPr>
                        <a:t>Tradesperson</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5"/>
                  </a:ext>
                </a:extLst>
              </a:tr>
              <a:tr h="287185">
                <a:tc>
                  <a:txBody>
                    <a:bodyPr/>
                    <a:lstStyle/>
                    <a:p>
                      <a:r>
                        <a:rPr lang="en-US" sz="1200" dirty="0">
                          <a:solidFill>
                            <a:srgbClr val="000000"/>
                          </a:solidFill>
                        </a:rPr>
                        <a:t>Automotive</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6"/>
                  </a:ext>
                </a:extLst>
              </a:tr>
              <a:tr h="287185">
                <a:tc>
                  <a:txBody>
                    <a:bodyPr/>
                    <a:lstStyle/>
                    <a:p>
                      <a:r>
                        <a:rPr lang="en-US" sz="1200" dirty="0">
                          <a:solidFill>
                            <a:srgbClr val="000000"/>
                          </a:solidFill>
                        </a:rPr>
                        <a:t>Restaurant / Takeaway</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7"/>
                  </a:ext>
                </a:extLst>
              </a:tr>
              <a:tr h="287185">
                <a:tc>
                  <a:txBody>
                    <a:bodyPr/>
                    <a:lstStyle/>
                    <a:p>
                      <a:r>
                        <a:rPr lang="en-US" sz="1200" dirty="0">
                          <a:solidFill>
                            <a:srgbClr val="000000"/>
                          </a:solidFill>
                        </a:rPr>
                        <a:t>Grocery</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8"/>
                  </a:ext>
                </a:extLst>
              </a:tr>
              <a:tr h="287185">
                <a:tc>
                  <a:txBody>
                    <a:bodyPr/>
                    <a:lstStyle/>
                    <a:p>
                      <a:r>
                        <a:rPr lang="en-US" sz="1200" dirty="0">
                          <a:solidFill>
                            <a:srgbClr val="000000"/>
                          </a:solidFill>
                        </a:rPr>
                        <a:t>Retail</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09"/>
                  </a:ext>
                </a:extLst>
              </a:tr>
              <a:tr h="287185">
                <a:tc>
                  <a:txBody>
                    <a:bodyPr/>
                    <a:lstStyle/>
                    <a:p>
                      <a:r>
                        <a:rPr lang="en-US" sz="1200" dirty="0">
                          <a:solidFill>
                            <a:srgbClr val="000000"/>
                          </a:solidFill>
                        </a:rPr>
                        <a:t>Mail Order / Online Retail</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0"/>
                  </a:ext>
                </a:extLst>
              </a:tr>
              <a:tr h="287185">
                <a:tc>
                  <a:txBody>
                    <a:bodyPr/>
                    <a:lstStyle/>
                    <a:p>
                      <a:r>
                        <a:rPr lang="en-US" sz="1200" dirty="0">
                          <a:solidFill>
                            <a:srgbClr val="000000"/>
                          </a:solidFill>
                        </a:rPr>
                        <a:t>Leisure</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1"/>
                  </a:ext>
                </a:extLst>
              </a:tr>
              <a:tr h="287185">
                <a:tc>
                  <a:txBody>
                    <a:bodyPr/>
                    <a:lstStyle/>
                    <a:p>
                      <a:r>
                        <a:rPr lang="en-US" sz="1200" dirty="0">
                          <a:solidFill>
                            <a:srgbClr val="000000"/>
                          </a:solidFill>
                        </a:rPr>
                        <a:t>Magazine / Newspaper</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2"/>
                  </a:ext>
                </a:extLst>
              </a:tr>
              <a:tr h="287185">
                <a:tc>
                  <a:txBody>
                    <a:bodyPr/>
                    <a:lstStyle/>
                    <a:p>
                      <a:r>
                        <a:rPr lang="en-US" sz="1200" dirty="0">
                          <a:solidFill>
                            <a:srgbClr val="000000"/>
                          </a:solidFill>
                        </a:rPr>
                        <a:t>Medical</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3"/>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Government / Council</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4"/>
                  </a:ext>
                </a:extLst>
              </a:tr>
              <a:tr h="287185">
                <a:tc>
                  <a:txBody>
                    <a:bodyPr/>
                    <a:lstStyle/>
                    <a:p>
                      <a:r>
                        <a:rPr lang="en-US" sz="1200" dirty="0">
                          <a:solidFill>
                            <a:srgbClr val="000000"/>
                          </a:solidFill>
                        </a:rPr>
                        <a:t>Charity</a:t>
                      </a:r>
                      <a:endParaRPr lang="en-US" sz="1200" dirty="0">
                        <a:solidFill>
                          <a:schemeClr val="bg1"/>
                        </a:solidFill>
                      </a:endParaRP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5"/>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Religious</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6"/>
                  </a:ext>
                </a:extLst>
              </a:tr>
              <a:tr h="287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Political</a:t>
                      </a:r>
                    </a:p>
                  </a:txBody>
                  <a:tcPr marL="36000" marR="36000" marT="36000" marB="36000" anchor="ctr">
                    <a:lnL w="6350" cap="flat" cmpd="sng" algn="ctr">
                      <a:solidFill>
                        <a:schemeClr val="accent5"/>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tx1">
                        <a:alpha val="70000"/>
                      </a:schemeClr>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6127966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900" dirty="0"/>
              <a:t>Definitions</a:t>
            </a:r>
          </a:p>
        </p:txBody>
      </p:sp>
      <p:sp>
        <p:nvSpPr>
          <p:cNvPr id="4" name="Footer Placeholder 3"/>
          <p:cNvSpPr>
            <a:spLocks noGrp="1"/>
          </p:cNvSpPr>
          <p:nvPr>
            <p:ph type="ftr" sz="quarter" idx="11"/>
          </p:nvPr>
        </p:nvSpPr>
        <p:spPr/>
        <p:txBody>
          <a:bodyPr/>
          <a:lstStyle/>
          <a:p>
            <a:r>
              <a:rPr lang="en-US" dirty="0">
                <a:solidFill>
                  <a:srgbClr val="FFFFFF"/>
                </a:solidFill>
              </a:rPr>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solidFill>
                  <a:srgbClr val="FFFFFF"/>
                </a:solidFill>
              </a:rPr>
              <a:pPr/>
              <a:t>3</a:t>
            </a:fld>
            <a:endParaRPr lang="en-US" dirty="0">
              <a:solidFill>
                <a:srgbClr val="FFFFFF"/>
              </a:solidFill>
            </a:endParaRPr>
          </a:p>
        </p:txBody>
      </p:sp>
      <p:sp>
        <p:nvSpPr>
          <p:cNvPr id="8" name="Text Placeholder 7"/>
          <p:cNvSpPr>
            <a:spLocks noGrp="1"/>
          </p:cNvSpPr>
          <p:nvPr>
            <p:ph type="body" sz="quarter" idx="16"/>
          </p:nvPr>
        </p:nvSpPr>
        <p:spPr/>
        <p:txBody>
          <a:bodyPr/>
          <a:lstStyle/>
          <a:p>
            <a:endParaRPr lang="en-US" dirty="0"/>
          </a:p>
        </p:txBody>
      </p:sp>
      <p:sp>
        <p:nvSpPr>
          <p:cNvPr id="18" name="Rectangle 17"/>
          <p:cNvSpPr/>
          <p:nvPr/>
        </p:nvSpPr>
        <p:spPr>
          <a:xfrm>
            <a:off x="3760051" y="1451117"/>
            <a:ext cx="7096371" cy="13845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50" dirty="0">
                <a:solidFill>
                  <a:srgbClr val="000000"/>
                </a:solidFill>
              </a:rPr>
              <a:t>Item reach refers to the number of people in a household who have been exposed to a mail item. When a mail item has been delivered, it is automatically assigned a reach of one on the assumption that the household co-ordinator will be exposed to that item through the act of sorting through the mail.</a:t>
            </a:r>
          </a:p>
        </p:txBody>
      </p:sp>
      <p:sp>
        <p:nvSpPr>
          <p:cNvPr id="21" name="Rectangle 20"/>
          <p:cNvSpPr/>
          <p:nvPr/>
        </p:nvSpPr>
        <p:spPr>
          <a:xfrm>
            <a:off x="3760051" y="2931392"/>
            <a:ext cx="7096371" cy="26714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GB" sz="1550" dirty="0">
                <a:solidFill>
                  <a:srgbClr val="000000"/>
                </a:solidFill>
              </a:rPr>
              <a:t>The number of times a mail item has been interacted with based on the following list of physical interactions: </a:t>
            </a:r>
          </a:p>
          <a:p>
            <a:pPr fontAlgn="base"/>
            <a:endParaRPr lang="en-GB" sz="1550" dirty="0">
              <a:solidFill>
                <a:srgbClr val="000000"/>
              </a:solidFill>
            </a:endParaRPr>
          </a:p>
          <a:p>
            <a:pPr fontAlgn="base"/>
            <a:endParaRPr lang="en-GB" sz="1550" dirty="0">
              <a:solidFill>
                <a:srgbClr val="000000"/>
              </a:solidFill>
            </a:endParaRPr>
          </a:p>
          <a:p>
            <a:pPr fontAlgn="base"/>
            <a:endParaRPr lang="en-GB" sz="1550" dirty="0">
              <a:solidFill>
                <a:srgbClr val="000000"/>
              </a:solidFill>
            </a:endParaRPr>
          </a:p>
          <a:p>
            <a:pPr fontAlgn="base"/>
            <a:endParaRPr lang="en-GB" sz="1550" dirty="0">
              <a:solidFill>
                <a:srgbClr val="000000"/>
              </a:solidFill>
            </a:endParaRPr>
          </a:p>
          <a:p>
            <a:pPr fontAlgn="base"/>
            <a:r>
              <a:rPr lang="en-GB" sz="1550" dirty="0">
                <a:solidFill>
                  <a:srgbClr val="000000"/>
                </a:solidFill>
              </a:rPr>
              <a:t> </a:t>
            </a:r>
          </a:p>
          <a:p>
            <a:pPr fontAlgn="base"/>
            <a:endParaRPr lang="en-GB" sz="1550" dirty="0">
              <a:solidFill>
                <a:srgbClr val="000000"/>
              </a:solidFill>
            </a:endParaRPr>
          </a:p>
          <a:p>
            <a:pPr fontAlgn="base"/>
            <a:endParaRPr lang="en-GB" sz="1550" dirty="0">
              <a:solidFill>
                <a:srgbClr val="000000"/>
              </a:solidFill>
            </a:endParaRPr>
          </a:p>
          <a:p>
            <a:pPr fontAlgn="base"/>
            <a:r>
              <a:rPr lang="en-GB" sz="1550" dirty="0">
                <a:solidFill>
                  <a:srgbClr val="000000"/>
                </a:solidFill>
              </a:rPr>
              <a:t>Frequency can be added over the entire twenty-eight day period that an item is considered ”live” within the home. </a:t>
            </a:r>
          </a:p>
        </p:txBody>
      </p:sp>
      <p:graphicFrame>
        <p:nvGraphicFramePr>
          <p:cNvPr id="23" name="Table 22"/>
          <p:cNvGraphicFramePr>
            <a:graphicFrameLocks noGrp="1"/>
          </p:cNvGraphicFramePr>
          <p:nvPr>
            <p:extLst>
              <p:ext uri="{D42A27DB-BD31-4B8C-83A1-F6EECF244321}">
                <p14:modId xmlns:p14="http://schemas.microsoft.com/office/powerpoint/2010/main" val="4213344059"/>
              </p:ext>
            </p:extLst>
          </p:nvPr>
        </p:nvGraphicFramePr>
        <p:xfrm>
          <a:off x="4254702" y="3578522"/>
          <a:ext cx="6118168" cy="1371600"/>
        </p:xfrm>
        <a:graphic>
          <a:graphicData uri="http://schemas.openxmlformats.org/drawingml/2006/table">
            <a:tbl>
              <a:tblPr bandRow="1">
                <a:tableStyleId>{5C22544A-7EE6-4342-B048-85BDC9FD1C3A}</a:tableStyleId>
              </a:tblPr>
              <a:tblGrid>
                <a:gridCol w="3059084">
                  <a:extLst>
                    <a:ext uri="{9D8B030D-6E8A-4147-A177-3AD203B41FA5}">
                      <a16:colId xmlns:a16="http://schemas.microsoft.com/office/drawing/2014/main" xmlns="" val="20000"/>
                    </a:ext>
                  </a:extLst>
                </a:gridCol>
                <a:gridCol w="3059084">
                  <a:extLst>
                    <a:ext uri="{9D8B030D-6E8A-4147-A177-3AD203B41FA5}">
                      <a16:colId xmlns:a16="http://schemas.microsoft.com/office/drawing/2014/main" xmlns="" val="20001"/>
                    </a:ext>
                  </a:extLst>
                </a:gridCol>
              </a:tblGrid>
              <a:tr h="255523">
                <a:tc>
                  <a:txBody>
                    <a:bodyPr/>
                    <a:lstStyle/>
                    <a:p>
                      <a:r>
                        <a:rPr lang="en-US" sz="1200" dirty="0"/>
                        <a:t>Opened</a:t>
                      </a:r>
                      <a:r>
                        <a:rPr lang="en-US" sz="1200" baseline="0" dirty="0"/>
                        <a:t> it</a:t>
                      </a:r>
                      <a:endParaRPr lang="en-US" sz="1200" dirty="0"/>
                    </a:p>
                  </a:txBody>
                  <a:tcPr/>
                </a:tc>
                <a:tc>
                  <a:txBody>
                    <a:bodyPr/>
                    <a:lstStyle/>
                    <a:p>
                      <a:r>
                        <a:rPr lang="en-US" sz="1200" dirty="0"/>
                        <a:t>Threw it away / recycled</a:t>
                      </a:r>
                    </a:p>
                  </a:txBody>
                  <a:tcPr/>
                </a:tc>
                <a:extLst>
                  <a:ext uri="{0D108BD9-81ED-4DB2-BD59-A6C34878D82A}">
                    <a16:rowId xmlns:a16="http://schemas.microsoft.com/office/drawing/2014/main" xmlns="" val="10000"/>
                  </a:ext>
                </a:extLst>
              </a:tr>
              <a:tr h="255523">
                <a:tc>
                  <a:txBody>
                    <a:bodyPr/>
                    <a:lstStyle/>
                    <a:p>
                      <a:r>
                        <a:rPr lang="en-US" sz="1200" dirty="0"/>
                        <a:t>Read</a:t>
                      </a:r>
                      <a:r>
                        <a:rPr lang="en-US" sz="1200" baseline="0" dirty="0"/>
                        <a:t> / looked at / glanced at it</a:t>
                      </a:r>
                      <a:endParaRPr lang="en-US" sz="1200" dirty="0"/>
                    </a:p>
                  </a:txBody>
                  <a:tcPr/>
                </a:tc>
                <a:tc>
                  <a:txBody>
                    <a:bodyPr/>
                    <a:lstStyle/>
                    <a:p>
                      <a:r>
                        <a:rPr lang="en-US" sz="1200" dirty="0"/>
                        <a:t>Took it out of the house e.g. to work</a:t>
                      </a:r>
                    </a:p>
                  </a:txBody>
                  <a:tcPr/>
                </a:tc>
                <a:extLst>
                  <a:ext uri="{0D108BD9-81ED-4DB2-BD59-A6C34878D82A}">
                    <a16:rowId xmlns:a16="http://schemas.microsoft.com/office/drawing/2014/main" xmlns="" val="10001"/>
                  </a:ext>
                </a:extLst>
              </a:tr>
              <a:tr h="255523">
                <a:tc>
                  <a:txBody>
                    <a:bodyPr/>
                    <a:lstStyle/>
                    <a:p>
                      <a:r>
                        <a:rPr lang="en-US" sz="1200" dirty="0"/>
                        <a:t>Put it on display</a:t>
                      </a:r>
                      <a:r>
                        <a:rPr lang="en-US" sz="1200" baseline="0" dirty="0"/>
                        <a:t> e.g. fridge / noticeboard</a:t>
                      </a:r>
                      <a:endParaRPr lang="en-US" sz="1200" dirty="0"/>
                    </a:p>
                  </a:txBody>
                  <a:tcPr/>
                </a:tc>
                <a:tc>
                  <a:txBody>
                    <a:bodyPr/>
                    <a:lstStyle/>
                    <a:p>
                      <a:r>
                        <a:rPr lang="en-US" sz="1200" dirty="0"/>
                        <a:t>Used / did something with the information</a:t>
                      </a:r>
                    </a:p>
                  </a:txBody>
                  <a:tcPr/>
                </a:tc>
                <a:extLst>
                  <a:ext uri="{0D108BD9-81ED-4DB2-BD59-A6C34878D82A}">
                    <a16:rowId xmlns:a16="http://schemas.microsoft.com/office/drawing/2014/main" xmlns="" val="10002"/>
                  </a:ext>
                </a:extLst>
              </a:tr>
              <a:tr h="255523">
                <a:tc>
                  <a:txBody>
                    <a:bodyPr/>
                    <a:lstStyle/>
                    <a:p>
                      <a:r>
                        <a:rPr lang="en-US" sz="1200" dirty="0"/>
                        <a:t>Passed it on / left</a:t>
                      </a:r>
                      <a:r>
                        <a:rPr lang="en-US" sz="1200" baseline="0" dirty="0"/>
                        <a:t> out for the person it’s for</a:t>
                      </a:r>
                      <a:endParaRPr lang="en-US" sz="1200" dirty="0"/>
                    </a:p>
                  </a:txBody>
                  <a:tcPr/>
                </a:tc>
                <a:tc>
                  <a:txBody>
                    <a:bodyPr/>
                    <a:lstStyle/>
                    <a:p>
                      <a:r>
                        <a:rPr lang="en-US" sz="1200" dirty="0"/>
                        <a:t>Put it in the usual place</a:t>
                      </a:r>
                    </a:p>
                  </a:txBody>
                  <a:tcPr/>
                </a:tc>
                <a:extLst>
                  <a:ext uri="{0D108BD9-81ED-4DB2-BD59-A6C34878D82A}">
                    <a16:rowId xmlns:a16="http://schemas.microsoft.com/office/drawing/2014/main" xmlns="" val="10003"/>
                  </a:ext>
                </a:extLst>
              </a:tr>
              <a:tr h="255523">
                <a:tc>
                  <a:txBody>
                    <a:bodyPr/>
                    <a:lstStyle/>
                    <a:p>
                      <a:r>
                        <a:rPr lang="en-US" sz="1200" dirty="0"/>
                        <a:t>Put it</a:t>
                      </a:r>
                      <a:r>
                        <a:rPr lang="en-US" sz="1200" baseline="0" dirty="0"/>
                        <a:t> aside to look at later</a:t>
                      </a:r>
                      <a:endParaRPr lang="en-US" sz="1200" dirty="0"/>
                    </a:p>
                  </a:txBody>
                  <a:tcPr/>
                </a:tc>
                <a:tc>
                  <a:txBody>
                    <a:bodyPr/>
                    <a:lstStyle/>
                    <a:p>
                      <a:endParaRPr lang="en-US" sz="1200" dirty="0"/>
                    </a:p>
                  </a:txBody>
                  <a:tcPr/>
                </a:tc>
                <a:extLst>
                  <a:ext uri="{0D108BD9-81ED-4DB2-BD59-A6C34878D82A}">
                    <a16:rowId xmlns:a16="http://schemas.microsoft.com/office/drawing/2014/main" xmlns="" val="10004"/>
                  </a:ext>
                </a:extLst>
              </a:tr>
            </a:tbl>
          </a:graphicData>
        </a:graphic>
      </p:graphicFrame>
      <p:sp>
        <p:nvSpPr>
          <p:cNvPr id="13" name="Title 6"/>
          <p:cNvSpPr txBox="1">
            <a:spLocks/>
          </p:cNvSpPr>
          <p:nvPr/>
        </p:nvSpPr>
        <p:spPr>
          <a:xfrm>
            <a:off x="1002270" y="1504673"/>
            <a:ext cx="1663239" cy="850106"/>
          </a:xfrm>
          <a:prstGeom prst="rect">
            <a:avLst/>
          </a:prstGeom>
        </p:spPr>
        <p:txBody>
          <a:bodyPr vert="horz" lIns="91440" tIns="45720" rIns="91440" bIns="45720" rtlCol="0" anchor="b">
            <a:normAutofit/>
          </a:bodyPr>
          <a:lst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a:lstStyle>
          <a:p>
            <a:pPr algn="r"/>
            <a:r>
              <a:rPr lang="en-US" sz="2800" dirty="0"/>
              <a:t>Reach</a:t>
            </a:r>
          </a:p>
        </p:txBody>
      </p:sp>
      <p:sp>
        <p:nvSpPr>
          <p:cNvPr id="14" name="Title 6"/>
          <p:cNvSpPr txBox="1">
            <a:spLocks/>
          </p:cNvSpPr>
          <p:nvPr/>
        </p:nvSpPr>
        <p:spPr>
          <a:xfrm>
            <a:off x="353510" y="3602198"/>
            <a:ext cx="2312000" cy="850106"/>
          </a:xfrm>
          <a:prstGeom prst="rect">
            <a:avLst/>
          </a:prstGeom>
        </p:spPr>
        <p:txBody>
          <a:bodyPr vert="horz" lIns="91440" tIns="45720" rIns="91440" bIns="45720" rtlCol="0" anchor="b">
            <a:normAutofit/>
          </a:bodyPr>
          <a:lst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a:lstStyle>
          <a:p>
            <a:pPr algn="r"/>
            <a:r>
              <a:rPr lang="en-US" sz="2800" dirty="0"/>
              <a:t>Frequency</a:t>
            </a:r>
          </a:p>
        </p:txBody>
      </p:sp>
      <p:cxnSp>
        <p:nvCxnSpPr>
          <p:cNvPr id="15" name="Straight Connector 14"/>
          <p:cNvCxnSpPr/>
          <p:nvPr/>
        </p:nvCxnSpPr>
        <p:spPr>
          <a:xfrm>
            <a:off x="2665509" y="2136637"/>
            <a:ext cx="957908"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65509" y="4196174"/>
            <a:ext cx="957908"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4510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00293" y="0"/>
            <a:ext cx="609170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95400" y="346646"/>
            <a:ext cx="4893550" cy="850106"/>
          </a:xfrm>
        </p:spPr>
        <p:txBody>
          <a:bodyPr/>
          <a:lstStyle/>
          <a:p>
            <a:r>
              <a:rPr lang="en-US" dirty="0">
                <a:solidFill>
                  <a:schemeClr val="tx1"/>
                </a:solidFill>
              </a:rPr>
              <a:t>Mail categories gathered</a:t>
            </a:r>
          </a:p>
        </p:txBody>
      </p:sp>
      <p:sp>
        <p:nvSpPr>
          <p:cNvPr id="3" name="Footer Placeholder 2"/>
          <p:cNvSpPr>
            <a:spLocks noGrp="1"/>
          </p:cNvSpPr>
          <p:nvPr>
            <p:ph type="ftr" sz="quarter" idx="11"/>
          </p:nvPr>
        </p:nvSpPr>
        <p:spPr/>
        <p:txBody>
          <a:body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p>
            <a:fld id="{4F6417CC-6C78-4BD9-905F-FEAD471F6E0D}" type="slidenum">
              <a:rPr lang="en-US" smtClean="0">
                <a:solidFill>
                  <a:srgbClr val="FFFFFF"/>
                </a:solidFill>
              </a:rPr>
              <a:pPr/>
              <a:t>4</a:t>
            </a:fld>
            <a:endParaRPr lang="en-US" dirty="0">
              <a:solidFill>
                <a:srgbClr val="FFFFFF"/>
              </a:solidFill>
            </a:endParaRPr>
          </a:p>
        </p:txBody>
      </p:sp>
      <p:sp>
        <p:nvSpPr>
          <p:cNvPr id="6" name="Rectangle 5"/>
          <p:cNvSpPr/>
          <p:nvPr/>
        </p:nvSpPr>
        <p:spPr>
          <a:xfrm>
            <a:off x="695400" y="1463313"/>
            <a:ext cx="3316837" cy="5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FFFFFF"/>
                </a:solidFill>
              </a:rPr>
              <a:t>1. Addressed mail</a:t>
            </a:r>
          </a:p>
        </p:txBody>
      </p:sp>
      <p:sp>
        <p:nvSpPr>
          <p:cNvPr id="8" name="Rectangle 7"/>
          <p:cNvSpPr/>
          <p:nvPr/>
        </p:nvSpPr>
        <p:spPr>
          <a:xfrm>
            <a:off x="695401" y="1923637"/>
            <a:ext cx="4961916" cy="1544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rgbClr val="FFFFFF"/>
                </a:solidFill>
              </a:rPr>
              <a:t>This can effectively come from any sector that we capture, from a supermarket to a financial services business.</a:t>
            </a:r>
          </a:p>
          <a:p>
            <a:r>
              <a:rPr lang="en-US" sz="1600" dirty="0">
                <a:solidFill>
                  <a:srgbClr val="FFFFFF"/>
                </a:solidFill>
              </a:rPr>
              <a:t>It is classified as addressed mail if it clearly contains information about products and services, an offer or drive to web.</a:t>
            </a:r>
          </a:p>
        </p:txBody>
      </p:sp>
      <p:sp>
        <p:nvSpPr>
          <p:cNvPr id="13" name="Rectangle 12"/>
          <p:cNvSpPr/>
          <p:nvPr/>
        </p:nvSpPr>
        <p:spPr>
          <a:xfrm>
            <a:off x="695400" y="4242333"/>
            <a:ext cx="4961918" cy="1450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GB" sz="1600" dirty="0">
                <a:solidFill>
                  <a:srgbClr val="FFFFFF"/>
                </a:solidFill>
              </a:rPr>
              <a:t>These are items which do not have an address and are not addressed to a “householder” or “occupant”.  Again, of course, they will come from any sector and can be from any sender.</a:t>
            </a:r>
          </a:p>
        </p:txBody>
      </p:sp>
      <p:sp>
        <p:nvSpPr>
          <p:cNvPr id="21" name="TextBox 20"/>
          <p:cNvSpPr txBox="1"/>
          <p:nvPr/>
        </p:nvSpPr>
        <p:spPr>
          <a:xfrm>
            <a:off x="695400" y="5462495"/>
            <a:ext cx="3842417" cy="707886"/>
          </a:xfrm>
          <a:prstGeom prst="rect">
            <a:avLst/>
          </a:prstGeom>
          <a:noFill/>
        </p:spPr>
        <p:txBody>
          <a:bodyPr wrap="square" rtlCol="0">
            <a:spAutoFit/>
          </a:bodyPr>
          <a:lstStyle/>
          <a:p>
            <a:r>
              <a:rPr lang="en-US" sz="2000" b="1" dirty="0">
                <a:solidFill>
                  <a:srgbClr val="FFFFFF"/>
                </a:solidFill>
              </a:rPr>
              <a:t>Provide key metrics for JICMAIL currency data</a:t>
            </a:r>
          </a:p>
        </p:txBody>
      </p:sp>
      <p:sp>
        <p:nvSpPr>
          <p:cNvPr id="20" name="Rectangle 19"/>
          <p:cNvSpPr/>
          <p:nvPr/>
        </p:nvSpPr>
        <p:spPr>
          <a:xfrm>
            <a:off x="695400" y="3784240"/>
            <a:ext cx="3316837" cy="5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FFFFFF"/>
                </a:solidFill>
              </a:rPr>
              <a:t>2. Door drop</a:t>
            </a:r>
          </a:p>
        </p:txBody>
      </p:sp>
      <p:sp>
        <p:nvSpPr>
          <p:cNvPr id="23" name="Rectangle 22"/>
          <p:cNvSpPr/>
          <p:nvPr/>
        </p:nvSpPr>
        <p:spPr>
          <a:xfrm>
            <a:off x="6593779" y="1463313"/>
            <a:ext cx="3316837" cy="5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FFFFFF"/>
                </a:solidFill>
              </a:rPr>
              <a:t>3. Business mail</a:t>
            </a:r>
          </a:p>
        </p:txBody>
      </p:sp>
      <p:sp>
        <p:nvSpPr>
          <p:cNvPr id="24" name="Rectangle 23"/>
          <p:cNvSpPr/>
          <p:nvPr/>
        </p:nvSpPr>
        <p:spPr>
          <a:xfrm>
            <a:off x="6593780" y="1923637"/>
            <a:ext cx="4961916" cy="1544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base"/>
            <a:r>
              <a:rPr lang="en-GB" sz="1600" dirty="0">
                <a:solidFill>
                  <a:srgbClr val="FFFFFF"/>
                </a:solidFill>
              </a:rPr>
              <a:t>Business mail can come from any sector but must contain a financial statement, bill, notification or reminder, rather than a selling message. We have gathered this data to understand the overall mail bag and to help planners engaged in these types of communications. This is reported separately from addressed mail.</a:t>
            </a:r>
          </a:p>
        </p:txBody>
      </p:sp>
      <p:sp>
        <p:nvSpPr>
          <p:cNvPr id="25" name="Rectangle 24"/>
          <p:cNvSpPr/>
          <p:nvPr/>
        </p:nvSpPr>
        <p:spPr>
          <a:xfrm>
            <a:off x="6605514" y="4242333"/>
            <a:ext cx="5110770" cy="14507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rgbClr val="FFFFFF"/>
                </a:solidFill>
              </a:rPr>
              <a:t>There is also a raft of commercial activity we collect which cannot directly be linked to someone being exposed to the mail piece. We capture this in order to give a complete picture of the impact of mail over time.</a:t>
            </a:r>
          </a:p>
        </p:txBody>
      </p:sp>
      <p:sp>
        <p:nvSpPr>
          <p:cNvPr id="26" name="TextBox 25"/>
          <p:cNvSpPr txBox="1"/>
          <p:nvPr/>
        </p:nvSpPr>
        <p:spPr>
          <a:xfrm>
            <a:off x="6605514" y="5462495"/>
            <a:ext cx="4950182" cy="707886"/>
          </a:xfrm>
          <a:prstGeom prst="rect">
            <a:avLst/>
          </a:prstGeom>
          <a:noFill/>
        </p:spPr>
        <p:txBody>
          <a:bodyPr wrap="square" rtlCol="0">
            <a:spAutoFit/>
          </a:bodyPr>
          <a:lstStyle/>
          <a:p>
            <a:r>
              <a:rPr lang="en-US" sz="2000" b="1" dirty="0">
                <a:solidFill>
                  <a:srgbClr val="FFFFFF"/>
                </a:solidFill>
              </a:rPr>
              <a:t>Not included in core currency – provided as extra insight</a:t>
            </a:r>
          </a:p>
        </p:txBody>
      </p:sp>
      <p:sp>
        <p:nvSpPr>
          <p:cNvPr id="27" name="Rectangle 26"/>
          <p:cNvSpPr/>
          <p:nvPr/>
        </p:nvSpPr>
        <p:spPr>
          <a:xfrm>
            <a:off x="6605514" y="3784240"/>
            <a:ext cx="3316837" cy="525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FFFFFF"/>
                </a:solidFill>
              </a:rPr>
              <a:t>4. Commercial actions</a:t>
            </a:r>
          </a:p>
        </p:txBody>
      </p:sp>
      <p:sp>
        <p:nvSpPr>
          <p:cNvPr id="28" name="Title 1"/>
          <p:cNvSpPr txBox="1">
            <a:spLocks/>
          </p:cNvSpPr>
          <p:nvPr/>
        </p:nvSpPr>
        <p:spPr>
          <a:xfrm>
            <a:off x="6593779" y="346646"/>
            <a:ext cx="4893550" cy="850106"/>
          </a:xfrm>
          <a:prstGeom prst="rect">
            <a:avLst/>
          </a:prstGeom>
        </p:spPr>
        <p:txBody>
          <a:bodyPr vert="horz" lIns="91440" tIns="45720" rIns="91440" bIns="45720" rtlCol="0" anchor="b">
            <a:normAutofit/>
          </a:bodyPr>
          <a:lstStyle>
            <a:lvl1pPr algn="l" defTabSz="914400" rtl="0" eaLnBrk="1" latinLnBrk="0" hangingPunct="1">
              <a:lnSpc>
                <a:spcPts val="3400"/>
              </a:lnSpc>
              <a:spcBef>
                <a:spcPct val="0"/>
              </a:spcBef>
              <a:buNone/>
              <a:defRPr sz="3200" b="1" kern="1200" spc="-50" baseline="0">
                <a:solidFill>
                  <a:schemeClr val="tx1"/>
                </a:solidFill>
                <a:latin typeface="+mj-lt"/>
                <a:ea typeface="+mj-ea"/>
                <a:cs typeface="+mj-cs"/>
              </a:defRPr>
            </a:lvl1pPr>
          </a:lstStyle>
          <a:p>
            <a:r>
              <a:rPr lang="en-US" dirty="0"/>
              <a:t>and what we report on</a:t>
            </a:r>
          </a:p>
        </p:txBody>
      </p:sp>
      <p:cxnSp>
        <p:nvCxnSpPr>
          <p:cNvPr id="29" name="Straight Connector 28"/>
          <p:cNvCxnSpPr/>
          <p:nvPr/>
        </p:nvCxnSpPr>
        <p:spPr>
          <a:xfrm>
            <a:off x="5477854" y="957318"/>
            <a:ext cx="1115925"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6026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a:t>Reach</a:t>
            </a:r>
          </a:p>
        </p:txBody>
      </p:sp>
      <p:sp>
        <p:nvSpPr>
          <p:cNvPr id="3" name="Footer Placeholder 2"/>
          <p:cNvSpPr>
            <a:spLocks noGrp="1"/>
          </p:cNvSpPr>
          <p:nvPr>
            <p:ph type="ftr" sz="quarter" idx="11"/>
          </p:nvPr>
        </p:nvSpPr>
        <p:spPr/>
        <p:txBody>
          <a:body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p>
            <a:fld id="{4F6417CC-6C78-4BD9-905F-FEAD471F6E0D}" type="slidenum">
              <a:rPr lang="en-US" smtClean="0">
                <a:solidFill>
                  <a:srgbClr val="FFFFFF"/>
                </a:solidFill>
              </a:rPr>
              <a:pPr/>
              <a:t>5</a:t>
            </a:fld>
            <a:endParaRPr lang="en-US" dirty="0">
              <a:solidFill>
                <a:srgbClr val="FFFFFF"/>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9971" b="25805"/>
          <a:stretch/>
        </p:blipFill>
        <p:spPr>
          <a:xfrm>
            <a:off x="-1" y="2077559"/>
            <a:ext cx="12192001" cy="4407273"/>
          </a:xfrm>
          <a:prstGeom prst="rect">
            <a:avLst/>
          </a:prstGeom>
        </p:spPr>
      </p:pic>
      <p:sp>
        <p:nvSpPr>
          <p:cNvPr id="6" name="TextBox 5"/>
          <p:cNvSpPr txBox="1"/>
          <p:nvPr/>
        </p:nvSpPr>
        <p:spPr>
          <a:xfrm>
            <a:off x="3378610" y="1528305"/>
            <a:ext cx="4389343" cy="769441"/>
          </a:xfrm>
          <a:prstGeom prst="rect">
            <a:avLst/>
          </a:prstGeom>
          <a:noFill/>
        </p:spPr>
        <p:txBody>
          <a:bodyPr wrap="none" rtlCol="0">
            <a:spAutoFit/>
          </a:bodyPr>
          <a:lstStyle/>
          <a:p>
            <a:r>
              <a:rPr lang="en-US" sz="4400" b="1" dirty="0"/>
              <a:t>Addressed mail</a:t>
            </a:r>
          </a:p>
        </p:txBody>
      </p:sp>
      <p:sp>
        <p:nvSpPr>
          <p:cNvPr id="7" name="TextBox 6"/>
          <p:cNvSpPr txBox="1"/>
          <p:nvPr/>
        </p:nvSpPr>
        <p:spPr>
          <a:xfrm>
            <a:off x="1524146" y="4624875"/>
            <a:ext cx="2911374" cy="769441"/>
          </a:xfrm>
          <a:prstGeom prst="rect">
            <a:avLst/>
          </a:prstGeom>
          <a:noFill/>
        </p:spPr>
        <p:txBody>
          <a:bodyPr wrap="none" rtlCol="0">
            <a:spAutoFit/>
          </a:bodyPr>
          <a:lstStyle/>
          <a:p>
            <a:r>
              <a:rPr lang="en-US" sz="4400" b="1" dirty="0"/>
              <a:t>Door drop</a:t>
            </a:r>
          </a:p>
        </p:txBody>
      </p:sp>
      <p:sp>
        <p:nvSpPr>
          <p:cNvPr id="8" name="TextBox 7"/>
          <p:cNvSpPr txBox="1"/>
          <p:nvPr/>
        </p:nvSpPr>
        <p:spPr>
          <a:xfrm>
            <a:off x="8656107" y="1528305"/>
            <a:ext cx="970137" cy="769441"/>
          </a:xfrm>
          <a:prstGeom prst="rect">
            <a:avLst/>
          </a:prstGeom>
          <a:noFill/>
        </p:spPr>
        <p:txBody>
          <a:bodyPr wrap="none" rtlCol="0">
            <a:spAutoFit/>
          </a:bodyPr>
          <a:lstStyle/>
          <a:p>
            <a:r>
              <a:rPr lang="en-US" sz="4400" b="1" dirty="0"/>
              <a:t>1.2</a:t>
            </a:r>
          </a:p>
        </p:txBody>
      </p:sp>
      <p:sp>
        <p:nvSpPr>
          <p:cNvPr id="9" name="TextBox 8"/>
          <p:cNvSpPr txBox="1"/>
          <p:nvPr/>
        </p:nvSpPr>
        <p:spPr>
          <a:xfrm>
            <a:off x="5373556" y="4624875"/>
            <a:ext cx="970137" cy="769441"/>
          </a:xfrm>
          <a:prstGeom prst="rect">
            <a:avLst/>
          </a:prstGeom>
          <a:noFill/>
        </p:spPr>
        <p:txBody>
          <a:bodyPr wrap="none" rtlCol="0">
            <a:spAutoFit/>
          </a:bodyPr>
          <a:lstStyle/>
          <a:p>
            <a:r>
              <a:rPr lang="en-US" sz="4400" b="1" dirty="0"/>
              <a:t>1.1</a:t>
            </a:r>
          </a:p>
        </p:txBody>
      </p:sp>
      <p:cxnSp>
        <p:nvCxnSpPr>
          <p:cNvPr id="10" name="Straight Connector 9"/>
          <p:cNvCxnSpPr/>
          <p:nvPr/>
        </p:nvCxnSpPr>
        <p:spPr>
          <a:xfrm>
            <a:off x="7698199" y="1966589"/>
            <a:ext cx="957908"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35520" y="5065775"/>
            <a:ext cx="957908"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0036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Frequency</a:t>
            </a:r>
          </a:p>
        </p:txBody>
      </p:sp>
      <p:sp>
        <p:nvSpPr>
          <p:cNvPr id="3" name="Footer Placeholder 2"/>
          <p:cNvSpPr>
            <a:spLocks noGrp="1"/>
          </p:cNvSpPr>
          <p:nvPr>
            <p:ph type="ftr" sz="quarter" idx="11"/>
          </p:nvPr>
        </p:nvSpPr>
        <p:spPr/>
        <p:txBody>
          <a:bodyPr/>
          <a:lstStyle/>
          <a:p>
            <a:r>
              <a:rPr lang="en-US" dirty="0">
                <a:solidFill>
                  <a:srgbClr val="FFFFFF"/>
                </a:solidFill>
              </a:rPr>
              <a:t>© JICMAIL</a:t>
            </a:r>
          </a:p>
        </p:txBody>
      </p:sp>
      <p:sp>
        <p:nvSpPr>
          <p:cNvPr id="4" name="Slide Number Placeholder 3"/>
          <p:cNvSpPr>
            <a:spLocks noGrp="1"/>
          </p:cNvSpPr>
          <p:nvPr>
            <p:ph type="sldNum" sz="quarter" idx="12"/>
          </p:nvPr>
        </p:nvSpPr>
        <p:spPr/>
        <p:txBody>
          <a:bodyPr/>
          <a:lstStyle/>
          <a:p>
            <a:fld id="{4F6417CC-6C78-4BD9-905F-FEAD471F6E0D}" type="slidenum">
              <a:rPr lang="en-US" smtClean="0">
                <a:solidFill>
                  <a:srgbClr val="FFFFFF"/>
                </a:solidFill>
              </a:rPr>
              <a:pPr/>
              <a:t>6</a:t>
            </a:fld>
            <a:endParaRPr lang="en-US" dirty="0">
              <a:solidFill>
                <a:srgbClr val="FFFFFF"/>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7886" b="9174"/>
          <a:stretch/>
        </p:blipFill>
        <p:spPr>
          <a:xfrm>
            <a:off x="0" y="1161957"/>
            <a:ext cx="12192000" cy="5688001"/>
          </a:xfrm>
          <a:prstGeom prst="rect">
            <a:avLst/>
          </a:prstGeom>
        </p:spPr>
      </p:pic>
      <p:sp>
        <p:nvSpPr>
          <p:cNvPr id="8" name="TextBox 7"/>
          <p:cNvSpPr txBox="1"/>
          <p:nvPr/>
        </p:nvSpPr>
        <p:spPr>
          <a:xfrm>
            <a:off x="3099566" y="1962799"/>
            <a:ext cx="4389343" cy="769441"/>
          </a:xfrm>
          <a:prstGeom prst="rect">
            <a:avLst/>
          </a:prstGeom>
          <a:noFill/>
        </p:spPr>
        <p:txBody>
          <a:bodyPr wrap="none" rtlCol="0">
            <a:spAutoFit/>
          </a:bodyPr>
          <a:lstStyle/>
          <a:p>
            <a:r>
              <a:rPr lang="en-US" sz="4400" b="1" dirty="0"/>
              <a:t>Addressed mail</a:t>
            </a:r>
          </a:p>
        </p:txBody>
      </p:sp>
      <p:sp>
        <p:nvSpPr>
          <p:cNvPr id="9" name="TextBox 8"/>
          <p:cNvSpPr txBox="1"/>
          <p:nvPr/>
        </p:nvSpPr>
        <p:spPr>
          <a:xfrm>
            <a:off x="8377063" y="1962799"/>
            <a:ext cx="970137" cy="769441"/>
          </a:xfrm>
          <a:prstGeom prst="rect">
            <a:avLst/>
          </a:prstGeom>
          <a:noFill/>
        </p:spPr>
        <p:txBody>
          <a:bodyPr wrap="none" rtlCol="0">
            <a:spAutoFit/>
          </a:bodyPr>
          <a:lstStyle/>
          <a:p>
            <a:r>
              <a:rPr lang="en-US" sz="4400" b="1" dirty="0"/>
              <a:t>4.2</a:t>
            </a:r>
          </a:p>
        </p:txBody>
      </p:sp>
      <p:cxnSp>
        <p:nvCxnSpPr>
          <p:cNvPr id="10" name="Straight Connector 9"/>
          <p:cNvCxnSpPr/>
          <p:nvPr/>
        </p:nvCxnSpPr>
        <p:spPr>
          <a:xfrm>
            <a:off x="7419155" y="2401083"/>
            <a:ext cx="957908"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94973" y="5029724"/>
            <a:ext cx="2911374" cy="769441"/>
          </a:xfrm>
          <a:prstGeom prst="rect">
            <a:avLst/>
          </a:prstGeom>
          <a:noFill/>
        </p:spPr>
        <p:txBody>
          <a:bodyPr wrap="none" rtlCol="0">
            <a:spAutoFit/>
          </a:bodyPr>
          <a:lstStyle/>
          <a:p>
            <a:r>
              <a:rPr lang="en-US" sz="4400" b="1" dirty="0"/>
              <a:t>Door drop</a:t>
            </a:r>
          </a:p>
        </p:txBody>
      </p:sp>
      <p:sp>
        <p:nvSpPr>
          <p:cNvPr id="12" name="TextBox 11"/>
          <p:cNvSpPr txBox="1"/>
          <p:nvPr/>
        </p:nvSpPr>
        <p:spPr>
          <a:xfrm>
            <a:off x="7544383" y="5029724"/>
            <a:ext cx="970137" cy="769441"/>
          </a:xfrm>
          <a:prstGeom prst="rect">
            <a:avLst/>
          </a:prstGeom>
          <a:noFill/>
        </p:spPr>
        <p:txBody>
          <a:bodyPr wrap="none" rtlCol="0">
            <a:spAutoFit/>
          </a:bodyPr>
          <a:lstStyle/>
          <a:p>
            <a:r>
              <a:rPr lang="en-US" sz="4400" b="1" dirty="0"/>
              <a:t>2.8</a:t>
            </a:r>
          </a:p>
        </p:txBody>
      </p:sp>
      <p:cxnSp>
        <p:nvCxnSpPr>
          <p:cNvPr id="13" name="Straight Connector 12"/>
          <p:cNvCxnSpPr/>
          <p:nvPr/>
        </p:nvCxnSpPr>
        <p:spPr>
          <a:xfrm>
            <a:off x="6606347" y="5470624"/>
            <a:ext cx="957908" cy="0"/>
          </a:xfrm>
          <a:prstGeom prst="line">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7247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7</a:t>
            </a:fld>
            <a:endParaRPr lang="en-US" dirty="0"/>
          </a:p>
        </p:txBody>
      </p:sp>
      <p:sp>
        <p:nvSpPr>
          <p:cNvPr id="7" name="Text Placeholder 6"/>
          <p:cNvSpPr>
            <a:spLocks noGrp="1"/>
          </p:cNvSpPr>
          <p:nvPr>
            <p:ph type="body" sz="quarter" idx="16"/>
          </p:nvPr>
        </p:nvSpPr>
        <p:spPr/>
        <p:txBody>
          <a:bodyPr/>
          <a:lstStyle/>
          <a:p>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1791" t="4660" r="24948" b="5439"/>
          <a:stretch/>
        </p:blipFill>
        <p:spPr>
          <a:xfrm>
            <a:off x="6104238" y="1"/>
            <a:ext cx="6087762" cy="6857998"/>
          </a:xfrm>
          <a:prstGeom prst="rect">
            <a:avLst/>
          </a:prstGeom>
        </p:spPr>
      </p:pic>
      <p:sp>
        <p:nvSpPr>
          <p:cNvPr id="12" name="Title 6"/>
          <p:cNvSpPr txBox="1">
            <a:spLocks/>
          </p:cNvSpPr>
          <p:nvPr/>
        </p:nvSpPr>
        <p:spPr>
          <a:xfrm>
            <a:off x="695400" y="346646"/>
            <a:ext cx="4902682" cy="1461214"/>
          </a:xfrm>
          <a:prstGeom prst="rect">
            <a:avLst/>
          </a:prstGeom>
        </p:spPr>
        <p:txBody>
          <a:bodyPr/>
          <a:lstStyle>
            <a:lvl1pPr algn="l" defTabSz="914400" rtl="0" eaLnBrk="1" latinLnBrk="0" hangingPunct="1">
              <a:lnSpc>
                <a:spcPts val="3400"/>
              </a:lnSpc>
              <a:spcBef>
                <a:spcPct val="0"/>
              </a:spcBef>
              <a:buNone/>
              <a:defRPr sz="3200" b="1" kern="1200" spc="-50" baseline="0">
                <a:solidFill>
                  <a:schemeClr val="bg1"/>
                </a:solidFill>
                <a:latin typeface="+mj-lt"/>
                <a:ea typeface="+mj-ea"/>
                <a:cs typeface="+mj-cs"/>
              </a:defRPr>
            </a:lvl1pPr>
          </a:lstStyle>
          <a:p>
            <a:pPr>
              <a:lnSpc>
                <a:spcPct val="80000"/>
              </a:lnSpc>
            </a:pPr>
            <a:r>
              <a:rPr lang="en-US" sz="5400" dirty="0">
                <a:solidFill>
                  <a:schemeClr val="tx1"/>
                </a:solidFill>
              </a:rPr>
              <a:t>Addressed mail metrics</a:t>
            </a:r>
          </a:p>
        </p:txBody>
      </p:sp>
      <p:cxnSp>
        <p:nvCxnSpPr>
          <p:cNvPr id="3" name="Straight Connector 2"/>
          <p:cNvCxnSpPr/>
          <p:nvPr/>
        </p:nvCxnSpPr>
        <p:spPr>
          <a:xfrm>
            <a:off x="840259" y="1899734"/>
            <a:ext cx="4757823" cy="0"/>
          </a:xfrm>
          <a:prstGeom prst="line">
            <a:avLst/>
          </a:prstGeom>
          <a:ln>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7103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endParaRPr lang="en-US" dirty="0"/>
          </a:p>
        </p:txBody>
      </p:sp>
      <p:sp>
        <p:nvSpPr>
          <p:cNvPr id="9" name="Title 8"/>
          <p:cNvSpPr>
            <a:spLocks noGrp="1"/>
          </p:cNvSpPr>
          <p:nvPr>
            <p:ph type="title"/>
          </p:nvPr>
        </p:nvSpPr>
        <p:spPr/>
        <p:txBody>
          <a:bodyPr>
            <a:normAutofit/>
          </a:bodyPr>
          <a:lstStyle/>
          <a:p>
            <a:r>
              <a:rPr lang="en-US" sz="2900" dirty="0"/>
              <a:t>The physical actions with mail</a:t>
            </a:r>
          </a:p>
        </p:txBody>
      </p:sp>
      <p:sp>
        <p:nvSpPr>
          <p:cNvPr id="4" name="Footer Placeholder 3"/>
          <p:cNvSpPr>
            <a:spLocks noGrp="1"/>
          </p:cNvSpPr>
          <p:nvPr>
            <p:ph type="ftr" sz="quarter" idx="11"/>
          </p:nvPr>
        </p:nvSpPr>
        <p:spPr/>
        <p:txBody>
          <a:bodyPr/>
          <a:lstStyle/>
          <a:p>
            <a:r>
              <a:rPr lang="en-US" dirty="0"/>
              <a:t>© JICMAIL</a:t>
            </a:r>
          </a:p>
        </p:txBody>
      </p:sp>
      <p:sp>
        <p:nvSpPr>
          <p:cNvPr id="5" name="Slide Number Placeholder 4"/>
          <p:cNvSpPr>
            <a:spLocks noGrp="1"/>
          </p:cNvSpPr>
          <p:nvPr>
            <p:ph type="sldNum" sz="quarter" idx="12"/>
          </p:nvPr>
        </p:nvSpPr>
        <p:spPr/>
        <p:txBody>
          <a:bodyPr/>
          <a:lstStyle/>
          <a:p>
            <a:fld id="{4F6417CC-6C78-4BD9-905F-FEAD471F6E0D}" type="slidenum">
              <a:rPr lang="en-US" smtClean="0"/>
              <a:pPr/>
              <a:t>8</a:t>
            </a:fld>
            <a:endParaRPr lang="en-US" dirty="0"/>
          </a:p>
        </p:txBody>
      </p:sp>
      <p:graphicFrame>
        <p:nvGraphicFramePr>
          <p:cNvPr id="3" name="Content Placeholder 2"/>
          <p:cNvGraphicFramePr>
            <a:graphicFrameLocks noGrp="1"/>
          </p:cNvGraphicFramePr>
          <p:nvPr>
            <p:ph sz="quarter" idx="13"/>
            <p:extLst>
              <p:ext uri="{D42A27DB-BD31-4B8C-83A1-F6EECF244321}">
                <p14:modId xmlns:p14="http://schemas.microsoft.com/office/powerpoint/2010/main" val="3800924759"/>
              </p:ext>
            </p:extLst>
          </p:nvPr>
        </p:nvGraphicFramePr>
        <p:xfrm>
          <a:off x="474400" y="1815008"/>
          <a:ext cx="8497094" cy="475017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p:cNvSpPr>
            <a:spLocks noGrp="1"/>
          </p:cNvSpPr>
          <p:nvPr>
            <p:ph type="body" sz="quarter" idx="14"/>
          </p:nvPr>
        </p:nvSpPr>
        <p:spPr/>
        <p:txBody>
          <a:bodyPr/>
          <a:lstStyle/>
          <a:p>
            <a:r>
              <a:rPr lang="en-US" dirty="0"/>
              <a:t>The initial actions in the blue column show what consumers do in the first instance with their addressed mail.</a:t>
            </a:r>
          </a:p>
          <a:p>
            <a:endParaRPr lang="en-US" dirty="0"/>
          </a:p>
          <a:p>
            <a:r>
              <a:rPr lang="en-US" dirty="0"/>
              <a:t>The actions in the green column take place over the next full 28 days mail is tracked in the home.</a:t>
            </a:r>
          </a:p>
        </p:txBody>
      </p:sp>
      <p:sp>
        <p:nvSpPr>
          <p:cNvPr id="31" name="Text Placeholder 30"/>
          <p:cNvSpPr>
            <a:spLocks noGrp="1"/>
          </p:cNvSpPr>
          <p:nvPr>
            <p:ph type="body" sz="quarter" idx="16"/>
          </p:nvPr>
        </p:nvSpPr>
        <p:spPr/>
        <p:txBody>
          <a:bodyPr>
            <a:noAutofit/>
          </a:bodyPr>
          <a:lstStyle/>
          <a:p>
            <a:r>
              <a:rPr lang="en-GB" sz="800" dirty="0"/>
              <a:t>Source:  JICMAIL Q2 2017 to Q1 2018, Kantar TNS, 2018</a:t>
            </a:r>
          </a:p>
          <a:p>
            <a:r>
              <a:rPr lang="en-GB" sz="800" dirty="0"/>
              <a:t>Base:  Addressed Mail Items n=20,684</a:t>
            </a:r>
          </a:p>
        </p:txBody>
      </p:sp>
      <p:sp>
        <p:nvSpPr>
          <p:cNvPr id="14" name="TextBox 13"/>
          <p:cNvSpPr txBox="1"/>
          <p:nvPr/>
        </p:nvSpPr>
        <p:spPr>
          <a:xfrm>
            <a:off x="741894" y="1124083"/>
            <a:ext cx="8229600" cy="646331"/>
          </a:xfrm>
          <a:prstGeom prst="rect">
            <a:avLst/>
          </a:prstGeom>
          <a:noFill/>
        </p:spPr>
        <p:txBody>
          <a:bodyPr wrap="square" rtlCol="0">
            <a:spAutoFit/>
          </a:bodyPr>
          <a:lstStyle/>
          <a:p>
            <a:r>
              <a:rPr lang="en-US" dirty="0">
                <a:solidFill>
                  <a:srgbClr val="000000"/>
                </a:solidFill>
              </a:rPr>
              <a:t>69% of all mail items are opened. 62% of all addressed mail is opened immediately, with a further 19% opened subsequently.</a:t>
            </a:r>
          </a:p>
        </p:txBody>
      </p:sp>
    </p:spTree>
    <p:extLst>
      <p:ext uri="{BB962C8B-B14F-4D97-AF65-F5344CB8AC3E}">
        <p14:creationId xmlns:p14="http://schemas.microsoft.com/office/powerpoint/2010/main" val="19830665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endParaRPr lang="en-US" dirty="0"/>
          </a:p>
        </p:txBody>
      </p:sp>
      <p:sp>
        <p:nvSpPr>
          <p:cNvPr id="7" name="Title 6"/>
          <p:cNvSpPr>
            <a:spLocks noGrp="1"/>
          </p:cNvSpPr>
          <p:nvPr>
            <p:ph type="title"/>
          </p:nvPr>
        </p:nvSpPr>
        <p:spPr/>
        <p:txBody>
          <a:bodyPr/>
          <a:lstStyle/>
          <a:p>
            <a:r>
              <a:rPr lang="en-US" dirty="0"/>
              <a:t>Sector reach and frequency - mail</a:t>
            </a:r>
          </a:p>
        </p:txBody>
      </p:sp>
      <p:sp>
        <p:nvSpPr>
          <p:cNvPr id="21" name="Footer Placeholder 20"/>
          <p:cNvSpPr>
            <a:spLocks noGrp="1"/>
          </p:cNvSpPr>
          <p:nvPr>
            <p:ph type="ftr" sz="quarter" idx="11"/>
          </p:nvPr>
        </p:nvSpPr>
        <p:spPr/>
        <p:txBody>
          <a:bodyPr/>
          <a:lstStyle/>
          <a:p>
            <a:r>
              <a:rPr lang="en-US" dirty="0"/>
              <a:t>© JICMAIL</a:t>
            </a:r>
          </a:p>
        </p:txBody>
      </p:sp>
      <p:sp>
        <p:nvSpPr>
          <p:cNvPr id="10" name="Slide Number Placeholder 8"/>
          <p:cNvSpPr>
            <a:spLocks noGrp="1"/>
          </p:cNvSpPr>
          <p:nvPr>
            <p:ph type="sldNum" sz="quarter" idx="12"/>
          </p:nvPr>
        </p:nvSpPr>
        <p:spPr/>
        <p:txBody>
          <a:bodyPr/>
          <a:lstStyle/>
          <a:p>
            <a:fld id="{A74EB0F2-648F-F340-8077-1363C8DB6354}" type="slidenum">
              <a:rPr lang="en-US" smtClean="0"/>
              <a:pPr/>
              <a:t>9</a:t>
            </a:fld>
            <a:endParaRPr lang="en-US" dirty="0"/>
          </a:p>
        </p:txBody>
      </p:sp>
      <p:graphicFrame>
        <p:nvGraphicFramePr>
          <p:cNvPr id="17" name="Content Placeholder 16">
            <a:extLst>
              <a:ext uri="{FF2B5EF4-FFF2-40B4-BE49-F238E27FC236}">
                <a16:creationId xmlns:a16="http://schemas.microsoft.com/office/drawing/2014/main" xmlns="" id="{7B31F655-53AF-4B5E-A3D7-A156A8B88282}"/>
              </a:ext>
            </a:extLst>
          </p:cNvPr>
          <p:cNvGraphicFramePr>
            <a:graphicFrameLocks noGrp="1"/>
          </p:cNvGraphicFramePr>
          <p:nvPr>
            <p:ph sz="quarter" idx="13"/>
            <p:extLst>
              <p:ext uri="{D42A27DB-BD31-4B8C-83A1-F6EECF244321}">
                <p14:modId xmlns:p14="http://schemas.microsoft.com/office/powerpoint/2010/main" val="2248015136"/>
              </p:ext>
            </p:extLst>
          </p:nvPr>
        </p:nvGraphicFramePr>
        <p:xfrm>
          <a:off x="716038" y="1731963"/>
          <a:ext cx="8208962" cy="4579991"/>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 Placeholder 17"/>
          <p:cNvSpPr>
            <a:spLocks noGrp="1"/>
          </p:cNvSpPr>
          <p:nvPr>
            <p:ph type="body" sz="quarter" idx="14"/>
          </p:nvPr>
        </p:nvSpPr>
        <p:spPr/>
        <p:txBody>
          <a:bodyPr/>
          <a:lstStyle/>
          <a:p>
            <a:r>
              <a:rPr lang="en-US" dirty="0"/>
              <a:t>Highest frequency is for Government and Council information.</a:t>
            </a:r>
          </a:p>
          <a:p>
            <a:r>
              <a:rPr lang="en-US" dirty="0"/>
              <a:t>Followed by Magazine/Newspapers and Utility.</a:t>
            </a:r>
          </a:p>
          <a:p>
            <a:endParaRPr lang="en-US" dirty="0"/>
          </a:p>
          <a:p>
            <a:r>
              <a:rPr lang="en-US" dirty="0"/>
              <a:t>For a full definition of sectors see slide 24.</a:t>
            </a:r>
          </a:p>
        </p:txBody>
      </p:sp>
      <p:sp>
        <p:nvSpPr>
          <p:cNvPr id="4" name="Text Placeholder 3"/>
          <p:cNvSpPr>
            <a:spLocks noGrp="1"/>
          </p:cNvSpPr>
          <p:nvPr>
            <p:ph type="body" sz="quarter" idx="16"/>
          </p:nvPr>
        </p:nvSpPr>
        <p:spPr/>
        <p:txBody>
          <a:bodyPr>
            <a:noAutofit/>
          </a:bodyPr>
          <a:lstStyle/>
          <a:p>
            <a:pPr lvl="0"/>
            <a:r>
              <a:rPr lang="en-GB" sz="800" dirty="0">
                <a:solidFill>
                  <a:srgbClr val="000000"/>
                </a:solidFill>
              </a:rPr>
              <a:t>Source:  JICMAIL Q2 2017 to Q1 2018, Kantar TNS, 2018</a:t>
            </a:r>
          </a:p>
          <a:p>
            <a:pPr lvl="0"/>
            <a:r>
              <a:rPr lang="en-GB" sz="800" dirty="0">
                <a:solidFill>
                  <a:srgbClr val="000000"/>
                </a:solidFill>
              </a:rPr>
              <a:t>Base:  Addressed Mail Items n=20,684</a:t>
            </a:r>
          </a:p>
        </p:txBody>
      </p:sp>
      <p:sp>
        <p:nvSpPr>
          <p:cNvPr id="13" name="TextBox 12"/>
          <p:cNvSpPr txBox="1"/>
          <p:nvPr/>
        </p:nvSpPr>
        <p:spPr>
          <a:xfrm>
            <a:off x="695400" y="1079113"/>
            <a:ext cx="8229600"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Reach for addressed mail is fairly consistent across all sectors but there is a greater range for frequency from 3.34 to 4.89.</a:t>
            </a:r>
            <a:endParaRPr lang="en-US" dirty="0">
              <a:solidFill>
                <a:schemeClr val="bg1"/>
              </a:solidFill>
            </a:endParaRPr>
          </a:p>
        </p:txBody>
      </p:sp>
      <p:sp>
        <p:nvSpPr>
          <p:cNvPr id="2" name="TextBox 1"/>
          <p:cNvSpPr txBox="1"/>
          <p:nvPr/>
        </p:nvSpPr>
        <p:spPr>
          <a:xfrm>
            <a:off x="880205" y="2177385"/>
            <a:ext cx="1220206" cy="338554"/>
          </a:xfrm>
          <a:prstGeom prst="rect">
            <a:avLst/>
          </a:prstGeom>
          <a:noFill/>
        </p:spPr>
        <p:txBody>
          <a:bodyPr wrap="none" rtlCol="0">
            <a:spAutoFit/>
          </a:bodyPr>
          <a:lstStyle/>
          <a:p>
            <a:r>
              <a:rPr lang="en-US" sz="1600" b="1" dirty="0">
                <a:solidFill>
                  <a:schemeClr val="bg2">
                    <a:lumMod val="50000"/>
                  </a:schemeClr>
                </a:solidFill>
              </a:rPr>
              <a:t>Frequency</a:t>
            </a:r>
          </a:p>
        </p:txBody>
      </p:sp>
      <p:sp>
        <p:nvSpPr>
          <p:cNvPr id="11" name="TextBox 10"/>
          <p:cNvSpPr txBox="1"/>
          <p:nvPr/>
        </p:nvSpPr>
        <p:spPr>
          <a:xfrm>
            <a:off x="880205" y="3454174"/>
            <a:ext cx="798617" cy="338554"/>
          </a:xfrm>
          <a:prstGeom prst="rect">
            <a:avLst/>
          </a:prstGeom>
          <a:noFill/>
        </p:spPr>
        <p:txBody>
          <a:bodyPr wrap="none" rtlCol="0">
            <a:spAutoFit/>
          </a:bodyPr>
          <a:lstStyle/>
          <a:p>
            <a:r>
              <a:rPr lang="en-US" sz="1600" b="1" dirty="0">
                <a:solidFill>
                  <a:schemeClr val="bg2">
                    <a:lumMod val="50000"/>
                  </a:schemeClr>
                </a:solidFill>
              </a:rPr>
              <a:t>Reach</a:t>
            </a:r>
          </a:p>
        </p:txBody>
      </p:sp>
    </p:spTree>
    <p:extLst>
      <p:ext uri="{BB962C8B-B14F-4D97-AF65-F5344CB8AC3E}">
        <p14:creationId xmlns:p14="http://schemas.microsoft.com/office/powerpoint/2010/main" val="15632773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sld>
</file>

<file path=ppt/theme/theme1.xml><?xml version="1.0" encoding="utf-8"?>
<a:theme xmlns:a="http://schemas.openxmlformats.org/drawingml/2006/main" name="1_Office Them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3_Blu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Cyan">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2_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3_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5_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5.xml><?xml version="1.0" encoding="utf-8"?>
<a:theme xmlns:a="http://schemas.openxmlformats.org/drawingml/2006/main" name="4_Blu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Blu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Green">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yan">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Blu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u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Whit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Blue">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yan">
  <a:themeElements>
    <a:clrScheme name="JIC">
      <a:dk1>
        <a:srgbClr val="000000"/>
      </a:dk1>
      <a:lt1>
        <a:srgbClr val="FFFFFF"/>
      </a:lt1>
      <a:dk2>
        <a:srgbClr val="787F7F"/>
      </a:dk2>
      <a:lt2>
        <a:srgbClr val="FFFFFF"/>
      </a:lt2>
      <a:accent1>
        <a:srgbClr val="33BE00"/>
      </a:accent1>
      <a:accent2>
        <a:srgbClr val="00BFD5"/>
      </a:accent2>
      <a:accent3>
        <a:srgbClr val="1400D5"/>
      </a:accent3>
      <a:accent4>
        <a:srgbClr val="FFCD00"/>
      </a:accent4>
      <a:accent5>
        <a:srgbClr val="FF0048"/>
      </a:accent5>
      <a:accent6>
        <a:srgbClr val="2A3080"/>
      </a:accent6>
      <a:hlink>
        <a:srgbClr val="49287B"/>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10357</TotalTime>
  <Words>1599</Words>
  <Application>Microsoft Office PowerPoint</Application>
  <PresentationFormat>Custom</PresentationFormat>
  <Paragraphs>257</Paragraphs>
  <Slides>23</Slides>
  <Notes>3</Notes>
  <HiddenSlides>0</HiddenSlides>
  <MMClips>0</MMClips>
  <ScaleCrop>false</ScaleCrop>
  <HeadingPairs>
    <vt:vector size="4" baseType="variant">
      <vt:variant>
        <vt:lpstr>Theme</vt:lpstr>
      </vt:variant>
      <vt:variant>
        <vt:i4>17</vt:i4>
      </vt:variant>
      <vt:variant>
        <vt:lpstr>Slide Titles</vt:lpstr>
      </vt:variant>
      <vt:variant>
        <vt:i4>23</vt:i4>
      </vt:variant>
    </vt:vector>
  </HeadingPairs>
  <TitlesOfParts>
    <vt:vector size="40" baseType="lpstr">
      <vt:lpstr>1_Office Theme</vt:lpstr>
      <vt:lpstr>White</vt:lpstr>
      <vt:lpstr>Green</vt:lpstr>
      <vt:lpstr>Cyan</vt:lpstr>
      <vt:lpstr>Blue</vt:lpstr>
      <vt:lpstr>1_Blue</vt:lpstr>
      <vt:lpstr>1_White</vt:lpstr>
      <vt:lpstr>2_Blue</vt:lpstr>
      <vt:lpstr>1_Cyan</vt:lpstr>
      <vt:lpstr>3_Blue</vt:lpstr>
      <vt:lpstr>2_Cyan</vt:lpstr>
      <vt:lpstr>2_White</vt:lpstr>
      <vt:lpstr>3_White</vt:lpstr>
      <vt:lpstr>5_White</vt:lpstr>
      <vt:lpstr>4_Blue</vt:lpstr>
      <vt:lpstr>5_Blue</vt:lpstr>
      <vt:lpstr>6_White</vt:lpstr>
      <vt:lpstr>PowerPoint Presentation</vt:lpstr>
      <vt:lpstr>JICMAIL headline data</vt:lpstr>
      <vt:lpstr>Definitions</vt:lpstr>
      <vt:lpstr>Mail categories gathered</vt:lpstr>
      <vt:lpstr>Reach</vt:lpstr>
      <vt:lpstr>Frequency</vt:lpstr>
      <vt:lpstr>PowerPoint Presentation</vt:lpstr>
      <vt:lpstr>The physical actions with mail</vt:lpstr>
      <vt:lpstr>Sector reach and frequency - mail</vt:lpstr>
      <vt:lpstr>Reach and frequency by social grade</vt:lpstr>
      <vt:lpstr>PowerPoint Presentation</vt:lpstr>
      <vt:lpstr>The physical actions with door drop</vt:lpstr>
      <vt:lpstr>Sector reach and frequency – door drop</vt:lpstr>
      <vt:lpstr>Reach and frequency by social grade</vt:lpstr>
      <vt:lpstr>PowerPoint Presentation</vt:lpstr>
      <vt:lpstr>The household co-ordinator</vt:lpstr>
      <vt:lpstr>Household co-ordinator gender profile</vt:lpstr>
      <vt:lpstr>Consumers involved in sorting the mail have a higher frequency, whereas with door drop it varies less</vt:lpstr>
      <vt:lpstr>Open rates for addressed mail by sector</vt:lpstr>
      <vt:lpstr>Addressed mail that stays in the home longer than four weeks</vt:lpstr>
      <vt:lpstr>Door drops that stays in the home longer than four weeks</vt:lpstr>
      <vt:lpstr>JICMAIL</vt:lpstr>
      <vt:lpstr>Defining the business sectors</vt:lpstr>
    </vt:vector>
  </TitlesOfParts>
  <Company>RMG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Grender</dc:creator>
  <cp:lastModifiedBy>Sophie Grender</cp:lastModifiedBy>
  <cp:revision>238</cp:revision>
  <dcterms:created xsi:type="dcterms:W3CDTF">2017-10-11T15:43:41Z</dcterms:created>
  <dcterms:modified xsi:type="dcterms:W3CDTF">2018-07-20T12:46:53Z</dcterms:modified>
</cp:coreProperties>
</file>