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48" r:id="rId2"/>
    <p:sldMasterId id="2147483662" r:id="rId3"/>
    <p:sldMasterId id="2147483668" r:id="rId4"/>
    <p:sldMasterId id="2147483673" r:id="rId5"/>
    <p:sldMasterId id="2147483680" r:id="rId6"/>
    <p:sldMasterId id="2147483712" r:id="rId7"/>
    <p:sldMasterId id="2147483725" r:id="rId8"/>
    <p:sldMasterId id="2147483732" r:id="rId9"/>
  </p:sldMasterIdLst>
  <p:notesMasterIdLst>
    <p:notesMasterId r:id="rId31"/>
  </p:notesMasterIdLst>
  <p:handoutMasterIdLst>
    <p:handoutMasterId r:id="rId32"/>
  </p:handoutMasterIdLst>
  <p:sldIdLst>
    <p:sldId id="260" r:id="rId10"/>
    <p:sldId id="261" r:id="rId11"/>
    <p:sldId id="284" r:id="rId12"/>
    <p:sldId id="337" r:id="rId13"/>
    <p:sldId id="281" r:id="rId14"/>
    <p:sldId id="286" r:id="rId15"/>
    <p:sldId id="327" r:id="rId16"/>
    <p:sldId id="312" r:id="rId17"/>
    <p:sldId id="313" r:id="rId18"/>
    <p:sldId id="331" r:id="rId19"/>
    <p:sldId id="330" r:id="rId20"/>
    <p:sldId id="328" r:id="rId21"/>
    <p:sldId id="316" r:id="rId22"/>
    <p:sldId id="332" r:id="rId23"/>
    <p:sldId id="338" r:id="rId24"/>
    <p:sldId id="322" r:id="rId25"/>
    <p:sldId id="323" r:id="rId26"/>
    <p:sldId id="325" r:id="rId27"/>
    <p:sldId id="278" r:id="rId28"/>
    <p:sldId id="339" r:id="rId29"/>
    <p:sldId id="3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01" userDrawn="1">
          <p15:clr>
            <a:srgbClr val="A4A3A4"/>
          </p15:clr>
        </p15:guide>
        <p15:guide id="2" pos="7105" userDrawn="1">
          <p15:clr>
            <a:srgbClr val="A4A3A4"/>
          </p15:clr>
        </p15:guide>
        <p15:guide id="3" orient="horz" pos="1091">
          <p15:clr>
            <a:srgbClr val="A4A3A4"/>
          </p15:clr>
        </p15:guide>
        <p15:guide id="4" pos="527">
          <p15:clr>
            <a:srgbClr val="A4A3A4"/>
          </p15:clr>
        </p15:guide>
        <p15:guide id="5" pos="198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8"/>
    <a:srgbClr val="FFCD00"/>
    <a:srgbClr val="080808"/>
    <a:srgbClr val="1400D5"/>
    <a:srgbClr val="000000"/>
    <a:srgbClr val="00BFD5"/>
    <a:srgbClr val="33BF00"/>
    <a:srgbClr val="79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96432"/>
  </p:normalViewPr>
  <p:slideViewPr>
    <p:cSldViewPr snapToGrid="0" showGuides="1">
      <p:cViewPr varScale="1">
        <p:scale>
          <a:sx n="46" d="100"/>
          <a:sy n="46" d="100"/>
        </p:scale>
        <p:origin x="-811" y="-91"/>
      </p:cViewPr>
      <p:guideLst>
        <p:guide orient="horz" pos="3970"/>
        <p:guide orient="horz" pos="1144"/>
        <p:guide pos="7105"/>
        <p:guide pos="527"/>
        <p:guide pos="1983"/>
      </p:guideLst>
    </p:cSldViewPr>
  </p:slideViewPr>
  <p:notesTextViewPr>
    <p:cViewPr>
      <p:scale>
        <a:sx n="1" d="1"/>
        <a:sy n="1" d="1"/>
      </p:scale>
      <p:origin x="0" y="0"/>
    </p:cViewPr>
  </p:notesTextViewPr>
  <p:sorterViewPr>
    <p:cViewPr>
      <p:scale>
        <a:sx n="100" d="100"/>
        <a:sy n="100" d="100"/>
      </p:scale>
      <p:origin x="0" y="2698"/>
    </p:cViewPr>
  </p:sorterViewPr>
  <p:notesViewPr>
    <p:cSldViewPr snapToGrid="0" showGuides="1">
      <p:cViewPr varScale="1">
        <p:scale>
          <a:sx n="38" d="100"/>
          <a:sy n="38" d="100"/>
        </p:scale>
        <p:origin x="-237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470022-0DCA-4852-A2F1-D7E6713C31B8}" type="datetimeFigureOut">
              <a:rPr lang="en-US" smtClean="0"/>
              <a:t>1/24/2018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B75FE9-55E2-4553-8715-99564F69DD6B}" type="slidenum">
              <a:rPr lang="en-US" smtClean="0"/>
              <a:t>‹#›</a:t>
            </a:fld>
            <a:endParaRPr lang="en-US" dirty="0"/>
          </a:p>
        </p:txBody>
      </p:sp>
    </p:spTree>
    <p:extLst>
      <p:ext uri="{BB962C8B-B14F-4D97-AF65-F5344CB8AC3E}">
        <p14:creationId xmlns:p14="http://schemas.microsoft.com/office/powerpoint/2010/main" val="1053136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7037C-4AC0-4326-9C23-3B84CA4BF215}" type="datetimeFigureOut">
              <a:rPr lang="en-US" smtClean="0"/>
              <a:t>1/24/2018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11C07-D162-4310-B35B-97F36B8B49C4}" type="slidenum">
              <a:rPr lang="en-US" smtClean="0"/>
              <a:t>‹#›</a:t>
            </a:fld>
            <a:endParaRPr lang="en-US" dirty="0"/>
          </a:p>
        </p:txBody>
      </p:sp>
    </p:spTree>
    <p:extLst>
      <p:ext uri="{BB962C8B-B14F-4D97-AF65-F5344CB8AC3E}">
        <p14:creationId xmlns:p14="http://schemas.microsoft.com/office/powerpoint/2010/main" val="400750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19377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t>6</a:t>
            </a:fld>
            <a:endParaRPr lang="en-US" dirty="0"/>
          </a:p>
        </p:txBody>
      </p:sp>
    </p:spTree>
    <p:extLst>
      <p:ext uri="{BB962C8B-B14F-4D97-AF65-F5344CB8AC3E}">
        <p14:creationId xmlns:p14="http://schemas.microsoft.com/office/powerpoint/2010/main" val="7711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t>7</a:t>
            </a:fld>
            <a:endParaRPr lang="en-US" dirty="0"/>
          </a:p>
        </p:txBody>
      </p:sp>
    </p:spTree>
    <p:extLst>
      <p:ext uri="{BB962C8B-B14F-4D97-AF65-F5344CB8AC3E}">
        <p14:creationId xmlns:p14="http://schemas.microsoft.com/office/powerpoint/2010/main" val="7711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2986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6897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6897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6897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4704"/>
            <a:ext cx="10363200" cy="1368153"/>
          </a:xfrm>
        </p:spPr>
        <p:txBody>
          <a:bodyPr anchor="b">
            <a:normAutofit/>
          </a:bodyPr>
          <a:lstStyle>
            <a:lvl1pP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 JICMAIL</a:t>
            </a:r>
          </a:p>
        </p:txBody>
      </p:sp>
      <p:sp>
        <p:nvSpPr>
          <p:cNvPr id="6" name="Slide Number Placeholder 5"/>
          <p:cNvSpPr>
            <a:spLocks noGrp="1"/>
          </p:cNvSpPr>
          <p:nvPr>
            <p:ph type="sldNum" sz="quarter" idx="12"/>
          </p:nvPr>
        </p:nvSpPr>
        <p:spPr/>
        <p:txBody>
          <a:bodyPr/>
          <a:lstStyle/>
          <a:p>
            <a:fld id="{4F6417CC-6C78-4BD9-905F-FEAD471F6E0D}" type="slidenum">
              <a:rPr lang="en-US" smtClean="0"/>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2"/>
            <a:ext cx="3860800" cy="365125"/>
          </a:xfrm>
        </p:spPr>
        <p:txBody>
          <a:bodyPr anchor="b"/>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nchor="b"/>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nchor="b"/>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nchor="b"/>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11784632" y="0"/>
            <a:ext cx="407368"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a:xfrm>
            <a:off x="11784630" y="6492875"/>
            <a:ext cx="407370" cy="365125"/>
          </a:xfrm>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681391"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448800" y="1557338"/>
            <a:ext cx="2335831" cy="4392612"/>
          </a:xfrm>
        </p:spPr>
        <p:txBody>
          <a:bodyPr anchor="b">
            <a:normAutofit/>
          </a:bodyPr>
          <a:lstStyle>
            <a:lvl1pPr algn="r">
              <a:defRPr sz="1800" b="1">
                <a:solidFill>
                  <a:schemeClr val="bg1"/>
                </a:solidFill>
              </a:defRPr>
            </a:lvl1pPr>
            <a:lvl2pPr algn="r">
              <a:defRPr sz="1800" b="1">
                <a:solidFill>
                  <a:schemeClr val="bg1"/>
                </a:solidFill>
              </a:defRPr>
            </a:lvl2pPr>
            <a:lvl3pPr algn="r">
              <a:defRPr sz="1800" b="1">
                <a:solidFill>
                  <a:schemeClr val="bg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3860800" y="6484833"/>
            <a:ext cx="7923830" cy="365125"/>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288941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4010227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nchor="b"/>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 JICMAIL</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nchor="b"/>
          <a:lstStyle>
            <a:lvl1pPr>
              <a:defRPr sz="1000">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JICMAIL</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chor="b"/>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 JICMAIL</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lnSpc>
                <a:spcPts val="3800"/>
              </a:lnSpc>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57774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ig hitt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3960440"/>
          </a:xfrm>
        </p:spPr>
        <p:txBody>
          <a:bodyPr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 JICMAIL</a:t>
            </a:r>
          </a:p>
        </p:txBody>
      </p:sp>
      <p:sp>
        <p:nvSpPr>
          <p:cNvPr id="6" name="Slide Number Placeholder 5"/>
          <p:cNvSpPr>
            <a:spLocks noGrp="1"/>
          </p:cNvSpPr>
          <p:nvPr>
            <p:ph type="sldNum" sz="quarter" idx="12"/>
          </p:nvPr>
        </p:nvSpPr>
        <p:spPr/>
        <p:txBody>
          <a:bodyPr/>
          <a:lstStyle/>
          <a:p>
            <a:fld id="{4F6417CC-6C78-4BD9-905F-FEAD471F6E0D}" type="slidenum">
              <a:rPr lang="en-US" smtClean="0"/>
              <a:t>‹#›</a:t>
            </a:fld>
            <a:endParaRPr lang="en-US"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chor="b"/>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 JICMAIL</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nchor="b"/>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chor="b"/>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 JICMAIL</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 JICMAIL</a:t>
            </a:r>
          </a:p>
        </p:txBody>
      </p:sp>
      <p:sp>
        <p:nvSpPr>
          <p:cNvPr id="6" name="Slide Number Placeholder 5"/>
          <p:cNvSpPr>
            <a:spLocks noGrp="1"/>
          </p:cNvSpPr>
          <p:nvPr>
            <p:ph type="sldNum" sz="quarter" idx="12"/>
          </p:nvPr>
        </p:nvSpPr>
        <p:spPr/>
        <p:txBody>
          <a:bodyPr/>
          <a:lstStyle/>
          <a:p>
            <a:fld id="{4F6417CC-6C78-4BD9-905F-FEAD471F6E0D}" type="slidenum">
              <a:rPr lang="en-US" smtClean="0"/>
              <a:t>‹#›</a:t>
            </a:fld>
            <a:endParaRPr lang="en-US"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0" y="6484833"/>
            <a:ext cx="3860800" cy="365126"/>
          </a:xfrm>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06654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000000"/>
                </a:solidFill>
              </a:rPr>
              <a:pPr/>
              <a:t>‹#›</a:t>
            </a:fld>
            <a:endParaRPr lang="en-US" dirty="0">
              <a:solidFill>
                <a:srgbClr val="000000"/>
              </a:solidFill>
            </a:endParaRPr>
          </a:p>
        </p:txBody>
      </p:sp>
      <p:sp>
        <p:nvSpPr>
          <p:cNvPr id="7" name="Footer Placeholder 4"/>
          <p:cNvSpPr txBox="1">
            <a:spLocks/>
          </p:cNvSpPr>
          <p:nvPr userDrawn="1"/>
        </p:nvSpPr>
        <p:spPr>
          <a:xfrm>
            <a:off x="0" y="6484833"/>
            <a:ext cx="3860800" cy="373167"/>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 JICMail</a:t>
            </a:r>
          </a:p>
        </p:txBody>
      </p:sp>
    </p:spTree>
    <p:extLst>
      <p:ext uri="{BB962C8B-B14F-4D97-AF65-F5344CB8AC3E}">
        <p14:creationId xmlns:p14="http://schemas.microsoft.com/office/powerpoint/2010/main" val="2553952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0" y="6484833"/>
            <a:ext cx="3860800" cy="373167"/>
          </a:xfrm>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36836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3"/>
            <a:ext cx="3860800" cy="355427"/>
          </a:xfrm>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086033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025313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6157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148812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ide 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11784632" y="0"/>
            <a:ext cx="407368"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a:xfrm>
            <a:off x="11784630" y="6492875"/>
            <a:ext cx="407370" cy="365125"/>
          </a:xfrm>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681391"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448800" y="1557338"/>
            <a:ext cx="2335831" cy="4392612"/>
          </a:xfrm>
        </p:spPr>
        <p:txBody>
          <a:bodyPr anchor="b">
            <a:normAutofit/>
          </a:bodyPr>
          <a:lstStyle>
            <a:lvl1pPr algn="r">
              <a:defRPr sz="1800" b="1">
                <a:solidFill>
                  <a:schemeClr val="bg1"/>
                </a:solidFill>
              </a:defRPr>
            </a:lvl1pPr>
            <a:lvl2pPr algn="r">
              <a:defRPr sz="1800" b="1">
                <a:solidFill>
                  <a:schemeClr val="bg1"/>
                </a:solidFill>
              </a:defRPr>
            </a:lvl2pPr>
            <a:lvl3pPr algn="r">
              <a:defRPr sz="1800" b="1">
                <a:solidFill>
                  <a:schemeClr val="bg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3860800" y="6484833"/>
            <a:ext cx="7923830"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868546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62944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744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t>‹#›</a:t>
            </a:fld>
            <a:endParaRPr lang="en-US" dirty="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66791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FFFFFF"/>
                </a:solidFill>
              </a:rPr>
              <a:pPr/>
              <a:t>‹#›</a:t>
            </a:fld>
            <a:endParaRPr lang="en-US" dirty="0">
              <a:solidFill>
                <a:srgbClr val="FFFFFF"/>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FFFFFF"/>
                </a:solidFill>
              </a:rPr>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265499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473171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360801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02658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750839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5"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6472482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057097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000000"/>
                </a:solidFill>
              </a:rPr>
              <a:pPr/>
              <a:t>‹#›</a:t>
            </a:fld>
            <a:endParaRPr lang="en-US" dirty="0">
              <a:solidFill>
                <a:srgbClr val="000000"/>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3580978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412110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JICMAIL</a:t>
            </a:r>
          </a:p>
        </p:txBody>
      </p:sp>
      <p:sp>
        <p:nvSpPr>
          <p:cNvPr id="4" name="Slide Number Placeholder 3"/>
          <p:cNvSpPr>
            <a:spLocks noGrp="1"/>
          </p:cNvSpPr>
          <p:nvPr>
            <p:ph type="sldNum" sz="quarter" idx="12"/>
          </p:nvPr>
        </p:nvSpPr>
        <p:spPr/>
        <p:txBody>
          <a:bodyPr/>
          <a:lstStyle/>
          <a:p>
            <a:fld id="{4F6417CC-6C78-4BD9-905F-FEAD471F6E0D}" type="slidenum">
              <a:rPr lang="en-US" smtClean="0"/>
              <a:t>‹#›</a:t>
            </a:fld>
            <a:endParaRPr lang="en-US" dirty="0"/>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2"/>
            <a:ext cx="900440" cy="365125"/>
          </a:xfrm>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548103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441683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51008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4151556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913880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17923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349653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nchor="b"/>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JICMAIL</a:t>
            </a:r>
          </a:p>
        </p:txBody>
      </p:sp>
    </p:spTree>
    <p:extLst>
      <p:ext uri="{BB962C8B-B14F-4D97-AF65-F5344CB8AC3E}">
        <p14:creationId xmlns:p14="http://schemas.microsoft.com/office/powerpoint/2010/main" val="174430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58633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theme" Target="../theme/theme9.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694120244"/>
      </p:ext>
    </p:extLst>
  </p:cSld>
  <p:clrMap bg1="dk1" tx1="lt1" bg2="dk2" tx2="lt2" accent1="accent1" accent2="accent2" accent3="accent3" accent4="accent4" accent5="accent5" accent6="accent6" hlink="hlink" folHlink="folHlink"/>
  <p:sldLayoutIdLst>
    <p:sldLayoutId id="2147483657" r:id="rId1"/>
    <p:sldLayoutId id="2147483658" r:id="rId2"/>
    <p:sldLayoutId id="2147483679" r:id="rId3"/>
    <p:sldLayoutId id="2147483659" r:id="rId4"/>
    <p:sldLayoutId id="2147483660" r:id="rId5"/>
    <p:sldLayoutId id="2147483661"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538162"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1120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bg1"/>
                </a:solidFill>
              </a:defRPr>
            </a:lvl1pPr>
          </a:lstStyle>
          <a:p>
            <a:r>
              <a:rPr lang="en-US" dirty="0"/>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bg1"/>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11336841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78" r:id="rId4"/>
    <p:sldLayoutId id="2147483685" r:id="rId5"/>
    <p:sldLayoutId id="2147483686" r:id="rId6"/>
    <p:sldLayoutId id="2147483687" r:id="rId7"/>
    <p:sldLayoutId id="2147483711" r:id="rId8"/>
    <p:sldLayoutId id="2147483654" r:id="rId9"/>
    <p:sldLayoutId id="2147483655" r:id="rId10"/>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1289838633"/>
      </p:ext>
    </p:extLst>
  </p:cSld>
  <p:clrMap bg1="dk1" tx1="lt1" bg2="dk2" tx2="lt2" accent1="accent1" accent2="accent2" accent3="accent3" accent4="accent4" accent5="accent5" accent6="accent6" hlink="hlink" folHlink="folHlink"/>
  <p:sldLayoutIdLst>
    <p:sldLayoutId id="2147483664" r:id="rId1"/>
    <p:sldLayoutId id="2147483690" r:id="rId2"/>
    <p:sldLayoutId id="2147483665" r:id="rId3"/>
    <p:sldLayoutId id="2147483691" r:id="rId4"/>
    <p:sldLayoutId id="2147483666" r:id="rId5"/>
    <p:sldLayoutId id="2147483667"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1267456576"/>
      </p:ext>
    </p:extLst>
  </p:cSld>
  <p:clrMap bg1="dk1" tx1="lt1" bg2="dk2" tx2="lt2" accent1="accent1" accent2="accent2" accent3="accent3" accent4="accent4" accent5="accent5" accent6="accent6" hlink="hlink" folHlink="folHlink"/>
  <p:sldLayoutIdLst>
    <p:sldLayoutId id="2147483669" r:id="rId1"/>
    <p:sldLayoutId id="2147483692" r:id="rId2"/>
    <p:sldLayoutId id="2147483670" r:id="rId3"/>
    <p:sldLayoutId id="2147483671" r:id="rId4"/>
    <p:sldLayoutId id="2147483688" r:id="rId5"/>
    <p:sldLayoutId id="2147483672" r:id="rId6"/>
    <p:sldLayoutId id="2147483742" r:id="rId7"/>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tx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75403125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352356593"/>
      </p:ext>
    </p:extLst>
  </p:cSld>
  <p:clrMap bg1="dk1" tx1="lt1" bg2="dk2" tx2="lt2" accent1="accent1" accent2="accent2" accent3="accent3" accent4="accent4" accent5="accent5" accent6="accent6" hlink="hlink" folHlink="folHlink"/>
  <p:sldLayoutIdLst>
    <p:sldLayoutId id="2147483681" r:id="rId1"/>
    <p:sldLayoutId id="2147483693" r:id="rId2"/>
    <p:sldLayoutId id="2147483682" r:id="rId3"/>
    <p:sldLayoutId id="2147483689" r:id="rId4"/>
    <p:sldLayoutId id="2147483683" r:id="rId5"/>
    <p:sldLayoutId id="2147483684"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9103241"/>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4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solidFill>
                  <a:srgbClr val="FFFFFF">
                    <a:tint val="75000"/>
                  </a:srgbClr>
                </a:solidFill>
              </a:rPr>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298289513"/>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000" cy="365125"/>
          </a:xfrm>
          <a:prstGeom prst="rect">
            <a:avLst/>
          </a:prstGeom>
        </p:spPr>
        <p:txBody>
          <a:bodyPr vert="horz" lIns="91440" tIns="45720" rIns="91440" bIns="45720" rtlCol="0" anchor="ctr"/>
          <a:lstStyle>
            <a:lvl1pPr algn="l">
              <a:defRPr sz="1000">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860700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186" y="2582720"/>
            <a:ext cx="2516628" cy="169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a:t>© JICMAIL</a:t>
            </a:r>
          </a:p>
        </p:txBody>
      </p:sp>
      <p:sp>
        <p:nvSpPr>
          <p:cNvPr id="3" name="Slide Number Placeholder 2"/>
          <p:cNvSpPr>
            <a:spLocks noGrp="1"/>
          </p:cNvSpPr>
          <p:nvPr>
            <p:ph type="sldNum" sz="quarter" idx="12"/>
          </p:nvPr>
        </p:nvSpPr>
        <p:spPr/>
        <p:txBody>
          <a:bodyPr/>
          <a:lstStyle/>
          <a:p>
            <a:fld id="{4F6417CC-6C78-4BD9-905F-FEAD471F6E0D}" type="slidenum">
              <a:rPr lang="en-US" smtClean="0"/>
              <a:t>1</a:t>
            </a:fld>
            <a:endParaRPr lang="en-US" dirty="0"/>
          </a:p>
        </p:txBody>
      </p:sp>
    </p:spTree>
    <p:extLst>
      <p:ext uri="{BB962C8B-B14F-4D97-AF65-F5344CB8AC3E}">
        <p14:creationId xmlns:p14="http://schemas.microsoft.com/office/powerpoint/2010/main" val="21617226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0" y="3418507"/>
            <a:ext cx="12192000" cy="3439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3"/>
          <p:cNvSpPr>
            <a:spLocks noGrp="1"/>
          </p:cNvSpPr>
          <p:nvPr>
            <p:ph type="title"/>
          </p:nvPr>
        </p:nvSpPr>
        <p:spPr/>
        <p:txBody>
          <a:bodyPr/>
          <a:lstStyle/>
          <a:p>
            <a:r>
              <a:rPr lang="en-US" dirty="0"/>
              <a:t>A special focus on business mail</a:t>
            </a:r>
          </a:p>
        </p:txBody>
      </p:sp>
      <p:sp>
        <p:nvSpPr>
          <p:cNvPr id="2" name="Footer Placeholder 1"/>
          <p:cNvSpPr>
            <a:spLocks noGrp="1"/>
          </p:cNvSpPr>
          <p:nvPr>
            <p:ph type="ftr" sz="quarter" idx="11"/>
          </p:nvPr>
        </p:nvSpPr>
        <p:spPr/>
        <p:txBody>
          <a:bodyPr/>
          <a:lstStyle/>
          <a:p>
            <a:r>
              <a:rPr lang="en-US" dirty="0">
                <a:solidFill>
                  <a:srgbClr val="FFFFFF"/>
                </a:solidFill>
                <a:cs typeface="Arial" panose="020B0604020202020204" pitchFamily="34" charset="0"/>
              </a:rPr>
              <a:t>Copyright JICMAIL</a:t>
            </a:r>
          </a:p>
        </p:txBody>
      </p:sp>
      <p:cxnSp>
        <p:nvCxnSpPr>
          <p:cNvPr id="5" name="Straight Connector 4"/>
          <p:cNvCxnSpPr/>
          <p:nvPr/>
        </p:nvCxnSpPr>
        <p:spPr>
          <a:xfrm>
            <a:off x="0" y="3418507"/>
            <a:ext cx="12192000"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3871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Business mail</a:t>
            </a:r>
          </a:p>
        </p:txBody>
      </p:sp>
      <p:sp>
        <p:nvSpPr>
          <p:cNvPr id="10" name="Text Placeholder 9"/>
          <p:cNvSpPr>
            <a:spLocks noGrp="1"/>
          </p:cNvSpPr>
          <p:nvPr>
            <p:ph type="body" idx="1"/>
          </p:nvPr>
        </p:nvSpPr>
        <p:spPr>
          <a:xfrm>
            <a:off x="963084" y="2132856"/>
            <a:ext cx="10363200" cy="4151566"/>
          </a:xfrm>
        </p:spPr>
        <p:txBody>
          <a:bodyPr>
            <a:normAutofit/>
          </a:bodyPr>
          <a:lstStyle/>
          <a:p>
            <a:r>
              <a:rPr lang="en-US" sz="2400" dirty="0"/>
              <a:t>Business mail comprises non-advertising mail or door drop items.</a:t>
            </a:r>
          </a:p>
          <a:p>
            <a:r>
              <a:rPr lang="en-US" sz="2400" dirty="0"/>
              <a:t>These will communications like bills, statements, reminders and notifications.</a:t>
            </a:r>
          </a:p>
          <a:p>
            <a:r>
              <a:rPr lang="en-US" sz="2400" dirty="0"/>
              <a:t>We still collect business mail data to ensure we can understand the consumers entire mail box and interactions with it.</a:t>
            </a:r>
          </a:p>
          <a:p>
            <a:r>
              <a:rPr lang="en-US" sz="2400" dirty="0"/>
              <a:t>This could be useful if you are working within customer relationship marketing programmes and would like indicative data of how things like statements work.</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11</a:t>
            </a:fld>
            <a:endParaRPr lang="en-US" dirty="0"/>
          </a:p>
        </p:txBody>
      </p:sp>
    </p:spTree>
    <p:extLst>
      <p:ext uri="{BB962C8B-B14F-4D97-AF65-F5344CB8AC3E}">
        <p14:creationId xmlns:p14="http://schemas.microsoft.com/office/powerpoint/2010/main" val="2576431200"/>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5"/>
          </p:nvPr>
        </p:nvSpPr>
        <p:spPr/>
        <p:txBody>
          <a:bodyPr/>
          <a:lstStyle/>
          <a:p>
            <a:endParaRPr lang="en-US" dirty="0"/>
          </a:p>
        </p:txBody>
      </p:sp>
      <p:sp>
        <p:nvSpPr>
          <p:cNvPr id="9" name="Title 8"/>
          <p:cNvSpPr>
            <a:spLocks noGrp="1"/>
          </p:cNvSpPr>
          <p:nvPr>
            <p:ph type="title"/>
          </p:nvPr>
        </p:nvSpPr>
        <p:spPr/>
        <p:txBody>
          <a:bodyPr>
            <a:noAutofit/>
          </a:bodyPr>
          <a:lstStyle/>
          <a:p>
            <a:r>
              <a:rPr lang="en-US" dirty="0"/>
              <a:t>Initial commercial actions with </a:t>
            </a:r>
            <a:br>
              <a:rPr lang="en-US" dirty="0"/>
            </a:br>
            <a:r>
              <a:rPr lang="en-US" dirty="0"/>
              <a:t>business mail</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12</a:t>
            </a:fld>
            <a:endParaRPr lang="en-US" dirty="0"/>
          </a:p>
        </p:txBody>
      </p:sp>
      <p:sp>
        <p:nvSpPr>
          <p:cNvPr id="11" name="Text Placeholder 10"/>
          <p:cNvSpPr>
            <a:spLocks noGrp="1"/>
          </p:cNvSpPr>
          <p:nvPr>
            <p:ph type="body" sz="quarter" idx="14"/>
          </p:nvPr>
        </p:nvSpPr>
        <p:spPr/>
        <p:txBody>
          <a:bodyPr/>
          <a:lstStyle/>
          <a:p>
            <a:r>
              <a:rPr lang="en-US" dirty="0"/>
              <a:t>12.2% of business mail items are discussed with someone else initially.</a:t>
            </a:r>
          </a:p>
          <a:p>
            <a:endParaRPr lang="en-US" dirty="0"/>
          </a:p>
          <a:p>
            <a:r>
              <a:rPr lang="en-US" dirty="0"/>
              <a:t>Also notable are the 5.6% of items which prompt people to look up their account details.</a:t>
            </a:r>
          </a:p>
        </p:txBody>
      </p:sp>
      <p:sp>
        <p:nvSpPr>
          <p:cNvPr id="13" name="Text Placeholder 12"/>
          <p:cNvSpPr>
            <a:spLocks noGrp="1"/>
          </p:cNvSpPr>
          <p:nvPr>
            <p:ph type="body" sz="quarter" idx="16"/>
          </p:nvPr>
        </p:nvSpPr>
        <p:spPr/>
        <p:txBody>
          <a:bodyPr>
            <a:normAutofit fontScale="92500" lnSpcReduction="20000"/>
          </a:bodyPr>
          <a:lstStyle/>
          <a:p>
            <a:r>
              <a:rPr lang="en-GB" dirty="0"/>
              <a:t>Source:  JICMAIL Q2&amp;Q3, Kantar TNS, 2017</a:t>
            </a:r>
          </a:p>
          <a:p>
            <a:r>
              <a:rPr lang="en-US" dirty="0"/>
              <a:t>Base:  Business Mail Items n=6,444</a:t>
            </a:r>
            <a:endParaRPr lang="en-GB" dirty="0"/>
          </a:p>
        </p:txBody>
      </p:sp>
      <p:sp>
        <p:nvSpPr>
          <p:cNvPr id="14" name="TextBox 13"/>
          <p:cNvSpPr txBox="1"/>
          <p:nvPr/>
        </p:nvSpPr>
        <p:spPr>
          <a:xfrm>
            <a:off x="695400" y="1079654"/>
            <a:ext cx="8229600" cy="369332"/>
          </a:xfrm>
          <a:prstGeom prst="rect">
            <a:avLst/>
          </a:prstGeom>
          <a:noFill/>
        </p:spPr>
        <p:txBody>
          <a:bodyPr wrap="square" rtlCol="0">
            <a:spAutoFit/>
          </a:bodyPr>
          <a:lstStyle/>
          <a:p>
            <a:pPr marL="449263" indent="-449263"/>
            <a:r>
              <a:rPr lang="en-US" b="1" dirty="0">
                <a:solidFill>
                  <a:schemeClr val="bg1"/>
                </a:solidFill>
                <a:latin typeface="Arial" panose="020B0604020202020204" pitchFamily="34" charset="0"/>
                <a:cs typeface="Arial" panose="020B0604020202020204" pitchFamily="34" charset="0"/>
              </a:rPr>
              <a:t>Business mail commercial actions taken immediately</a:t>
            </a:r>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31" y="1631694"/>
            <a:ext cx="8204538" cy="4858111"/>
          </a:xfrm>
          <a:prstGeom prst="rect">
            <a:avLst/>
          </a:prstGeom>
        </p:spPr>
      </p:pic>
    </p:spTree>
    <p:extLst>
      <p:ext uri="{BB962C8B-B14F-4D97-AF65-F5344CB8AC3E}">
        <p14:creationId xmlns:p14="http://schemas.microsoft.com/office/powerpoint/2010/main" val="38077931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5"/>
          </p:nvPr>
        </p:nvSpPr>
        <p:spPr/>
        <p:txBody>
          <a:bodyPr/>
          <a:lstStyle/>
          <a:p>
            <a:endParaRPr lang="en-US" dirty="0"/>
          </a:p>
        </p:txBody>
      </p:sp>
      <p:sp>
        <p:nvSpPr>
          <p:cNvPr id="12" name="Title 11"/>
          <p:cNvSpPr>
            <a:spLocks noGrp="1"/>
          </p:cNvSpPr>
          <p:nvPr>
            <p:ph type="title"/>
          </p:nvPr>
        </p:nvSpPr>
        <p:spPr/>
        <p:txBody>
          <a:bodyPr>
            <a:noAutofit/>
          </a:bodyPr>
          <a:lstStyle/>
          <a:p>
            <a:r>
              <a:rPr lang="en-US" dirty="0"/>
              <a:t>Subsequent commercial actions with </a:t>
            </a:r>
            <a:br>
              <a:rPr lang="en-US" dirty="0"/>
            </a:br>
            <a:r>
              <a:rPr lang="en-US" dirty="0"/>
              <a:t>business mail</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13</a:t>
            </a:fld>
            <a:endParaRPr lang="en-US" dirty="0"/>
          </a:p>
        </p:txBody>
      </p:sp>
      <p:sp>
        <p:nvSpPr>
          <p:cNvPr id="3" name="Text Placeholder 2"/>
          <p:cNvSpPr>
            <a:spLocks noGrp="1"/>
          </p:cNvSpPr>
          <p:nvPr>
            <p:ph type="body" sz="quarter" idx="14"/>
          </p:nvPr>
        </p:nvSpPr>
        <p:spPr/>
        <p:txBody>
          <a:bodyPr/>
          <a:lstStyle/>
          <a:p>
            <a:r>
              <a:rPr lang="en-US" dirty="0"/>
              <a:t>Again discussion is high on the agenda in follow-up actions but so too are, looking up account details, going online, calling the sender and making some sort of purchase.</a:t>
            </a:r>
          </a:p>
        </p:txBody>
      </p:sp>
      <p:sp>
        <p:nvSpPr>
          <p:cNvPr id="7" name="Text Placeholder 6"/>
          <p:cNvSpPr>
            <a:spLocks noGrp="1"/>
          </p:cNvSpPr>
          <p:nvPr>
            <p:ph type="body" sz="quarter" idx="16"/>
          </p:nvPr>
        </p:nvSpPr>
        <p:spPr/>
        <p:txBody>
          <a:bodyPr>
            <a:normAutofit fontScale="85000" lnSpcReduction="20000"/>
          </a:bodyPr>
          <a:lstStyle/>
          <a:p>
            <a:r>
              <a:rPr lang="en-GB" dirty="0"/>
              <a:t>Source:  JICMAIL Q2&amp;Q3, Kantar TNS, 2017</a:t>
            </a:r>
          </a:p>
          <a:p>
            <a:r>
              <a:rPr lang="en-US" dirty="0"/>
              <a:t>Base:  Business Mail Items n=6,444</a:t>
            </a:r>
          </a:p>
        </p:txBody>
      </p:sp>
      <p:sp>
        <p:nvSpPr>
          <p:cNvPr id="14" name="TextBox 13"/>
          <p:cNvSpPr txBox="1"/>
          <p:nvPr/>
        </p:nvSpPr>
        <p:spPr>
          <a:xfrm>
            <a:off x="695400" y="1079113"/>
            <a:ext cx="8229600" cy="369332"/>
          </a:xfrm>
          <a:prstGeom prst="rect">
            <a:avLst/>
          </a:prstGeom>
          <a:noFill/>
        </p:spPr>
        <p:txBody>
          <a:bodyPr wrap="square" rtlCol="0">
            <a:spAutoFit/>
          </a:bodyPr>
          <a:lstStyle/>
          <a:p>
            <a:pPr marL="449263" indent="-449263"/>
            <a:r>
              <a:rPr lang="en-US" b="1" dirty="0">
                <a:solidFill>
                  <a:schemeClr val="bg1"/>
                </a:solidFill>
                <a:latin typeface="Arial" panose="020B0604020202020204" pitchFamily="34" charset="0"/>
                <a:cs typeface="Arial" panose="020B0604020202020204" pitchFamily="34" charset="0"/>
              </a:rPr>
              <a:t>Business mail commercial actions taken over twenty-eight days</a:t>
            </a:r>
            <a:endParaRPr lang="en-US"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33" y="1626710"/>
            <a:ext cx="8210634" cy="4967830"/>
          </a:xfrm>
          <a:prstGeom prst="rect">
            <a:avLst/>
          </a:prstGeom>
        </p:spPr>
      </p:pic>
    </p:spTree>
    <p:extLst>
      <p:ext uri="{BB962C8B-B14F-4D97-AF65-F5344CB8AC3E}">
        <p14:creationId xmlns:p14="http://schemas.microsoft.com/office/powerpoint/2010/main" val="231850807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0" y="3418507"/>
            <a:ext cx="12192000" cy="3439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3"/>
          <p:cNvSpPr>
            <a:spLocks noGrp="1"/>
          </p:cNvSpPr>
          <p:nvPr>
            <p:ph type="title"/>
          </p:nvPr>
        </p:nvSpPr>
        <p:spPr/>
        <p:txBody>
          <a:bodyPr/>
          <a:lstStyle/>
          <a:p>
            <a:r>
              <a:rPr lang="en-US" smtClean="0"/>
              <a:t>The physical actions taken with mail in addition to commercial actions</a:t>
            </a:r>
            <a:endParaRPr lang="en-US" dirty="0"/>
          </a:p>
        </p:txBody>
      </p:sp>
      <p:sp>
        <p:nvSpPr>
          <p:cNvPr id="2" name="Footer Placeholder 1"/>
          <p:cNvSpPr>
            <a:spLocks noGrp="1"/>
          </p:cNvSpPr>
          <p:nvPr>
            <p:ph type="ftr" sz="quarter" idx="11"/>
          </p:nvPr>
        </p:nvSpPr>
        <p:spPr/>
        <p:txBody>
          <a:bodyPr/>
          <a:lstStyle/>
          <a:p>
            <a:r>
              <a:rPr lang="en-US" smtClean="0"/>
              <a:t>Copyright JICMAIL</a:t>
            </a:r>
            <a:endParaRPr lang="en-US" dirty="0"/>
          </a:p>
        </p:txBody>
      </p:sp>
      <p:cxnSp>
        <p:nvCxnSpPr>
          <p:cNvPr id="5" name="Straight Connector 4"/>
          <p:cNvCxnSpPr/>
          <p:nvPr/>
        </p:nvCxnSpPr>
        <p:spPr>
          <a:xfrm>
            <a:off x="0" y="3418507"/>
            <a:ext cx="12192000"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 name="Title 3"/>
          <p:cNvSpPr txBox="1">
            <a:spLocks/>
          </p:cNvSpPr>
          <p:nvPr/>
        </p:nvSpPr>
        <p:spPr>
          <a:xfrm>
            <a:off x="965008" y="2390621"/>
            <a:ext cx="10076157" cy="532042"/>
          </a:xfrm>
          <a:prstGeom prst="rect">
            <a:avLst/>
          </a:prstGeom>
        </p:spPr>
        <p:txBody>
          <a:bodyPr vert="horz" lIns="91440" tIns="45720" rIns="91440" bIns="45720" rtlCol="0" anchor="b">
            <a:normAutofit fontScale="97500"/>
          </a:bodyPr>
          <a:lstStyle>
            <a:lvl1pPr algn="l" defTabSz="914400" rtl="0" eaLnBrk="1" latinLnBrk="0" hangingPunct="1">
              <a:lnSpc>
                <a:spcPts val="3400"/>
              </a:lnSpc>
              <a:spcBef>
                <a:spcPct val="0"/>
              </a:spcBef>
              <a:buNone/>
              <a:defRPr sz="4000" b="1" kern="1200" cap="none" spc="-50" baseline="0">
                <a:solidFill>
                  <a:schemeClr val="tx1"/>
                </a:solidFill>
                <a:latin typeface="+mj-lt"/>
                <a:ea typeface="+mj-ea"/>
                <a:cs typeface="+mj-cs"/>
              </a:defRPr>
            </a:lvl1pPr>
          </a:lstStyle>
          <a:p>
            <a:r>
              <a:rPr lang="en-US" sz="2400" dirty="0"/>
              <a:t>These are the actions which are included in reach and frequency figures</a:t>
            </a:r>
          </a:p>
        </p:txBody>
      </p:sp>
    </p:spTree>
    <p:extLst>
      <p:ext uri="{BB962C8B-B14F-4D97-AF65-F5344CB8AC3E}">
        <p14:creationId xmlns:p14="http://schemas.microsoft.com/office/powerpoint/2010/main" val="38822650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5"/>
          </p:nvPr>
        </p:nvSpPr>
        <p:spPr/>
        <p:txBody>
          <a:bodyPr/>
          <a:lstStyle/>
          <a:p>
            <a:endParaRPr lang="en-US"/>
          </a:p>
        </p:txBody>
      </p:sp>
      <p:sp>
        <p:nvSpPr>
          <p:cNvPr id="7" name="Title 6"/>
          <p:cNvSpPr>
            <a:spLocks noGrp="1"/>
          </p:cNvSpPr>
          <p:nvPr>
            <p:ph type="title"/>
          </p:nvPr>
        </p:nvSpPr>
        <p:spPr/>
        <p:txBody>
          <a:bodyPr/>
          <a:lstStyle/>
          <a:p>
            <a:r>
              <a:rPr lang="en-US" dirty="0" smtClean="0"/>
              <a:t>Defining physical actions</a:t>
            </a:r>
            <a:endParaRPr lang="en-US" dirty="0"/>
          </a:p>
        </p:txBody>
      </p:sp>
      <p:sp>
        <p:nvSpPr>
          <p:cNvPr id="4" name="Footer Placeholder 3"/>
          <p:cNvSpPr>
            <a:spLocks noGrp="1"/>
          </p:cNvSpPr>
          <p:nvPr>
            <p:ph type="ftr" sz="quarter" idx="11"/>
          </p:nvPr>
        </p:nvSpPr>
        <p:spPr/>
        <p:txBody>
          <a:bodyPr/>
          <a:lstStyle/>
          <a:p>
            <a:r>
              <a:rPr lang="en-US" smtClean="0"/>
              <a:t>© JICMail</a:t>
            </a:r>
            <a:endParaRPr lang="en-US" dirty="0"/>
          </a:p>
        </p:txBody>
      </p:sp>
      <p:sp>
        <p:nvSpPr>
          <p:cNvPr id="5" name="Slide Number Placeholder 4"/>
          <p:cNvSpPr>
            <a:spLocks noGrp="1"/>
          </p:cNvSpPr>
          <p:nvPr>
            <p:ph type="sldNum" sz="quarter" idx="12"/>
          </p:nvPr>
        </p:nvSpPr>
        <p:spPr/>
        <p:txBody>
          <a:bodyPr/>
          <a:lstStyle/>
          <a:p>
            <a:fld id="{4F6417CC-6C78-4BD9-905F-FEAD471F6E0D}" type="slidenum">
              <a:rPr lang="en-US" smtClean="0"/>
              <a:pPr/>
              <a:t>15</a:t>
            </a:fld>
            <a:endParaRPr lang="en-US" dirty="0"/>
          </a:p>
        </p:txBody>
      </p:sp>
      <p:sp>
        <p:nvSpPr>
          <p:cNvPr id="11" name="Text Placeholder 10"/>
          <p:cNvSpPr>
            <a:spLocks noGrp="1"/>
          </p:cNvSpPr>
          <p:nvPr>
            <p:ph type="body" sz="quarter" idx="14"/>
          </p:nvPr>
        </p:nvSpPr>
        <p:spPr/>
        <p:txBody>
          <a:bodyPr/>
          <a:lstStyle/>
          <a:p>
            <a:r>
              <a:rPr lang="en-US" dirty="0"/>
              <a:t>Panelists record all of the physical actions that might be prompted by receiving the mailing or door drop.  </a:t>
            </a:r>
          </a:p>
        </p:txBody>
      </p:sp>
      <p:sp>
        <p:nvSpPr>
          <p:cNvPr id="18" name="Text Placeholder 17"/>
          <p:cNvSpPr>
            <a:spLocks noGrp="1"/>
          </p:cNvSpPr>
          <p:nvPr>
            <p:ph type="body" sz="quarter" idx="16"/>
          </p:nvPr>
        </p:nvSpPr>
        <p:spPr/>
        <p:txBody>
          <a:bodyPr/>
          <a:lstStyle/>
          <a:p>
            <a:endParaRPr lang="en-US"/>
          </a:p>
        </p:txBody>
      </p:sp>
      <p:sp>
        <p:nvSpPr>
          <p:cNvPr id="6" name="TextBox 5"/>
          <p:cNvSpPr txBox="1"/>
          <p:nvPr/>
        </p:nvSpPr>
        <p:spPr>
          <a:xfrm>
            <a:off x="695401" y="1396550"/>
            <a:ext cx="4228024" cy="523220"/>
          </a:xfrm>
          <a:prstGeom prst="rect">
            <a:avLst/>
          </a:prstGeom>
          <a:noFill/>
        </p:spPr>
        <p:txBody>
          <a:bodyPr wrap="square" rtlCol="0">
            <a:spAutoFit/>
          </a:bodyPr>
          <a:lstStyle/>
          <a:p>
            <a:r>
              <a:rPr lang="en-US" sz="2800" b="1" dirty="0" smtClean="0">
                <a:solidFill>
                  <a:srgbClr val="FF0000"/>
                </a:solidFill>
              </a:rPr>
              <a:t>Physical actions:</a:t>
            </a:r>
            <a:endParaRPr lang="en-US" sz="2800" b="1" dirty="0">
              <a:solidFill>
                <a:srgbClr val="FF0000"/>
              </a:solidFill>
            </a:endParaRPr>
          </a:p>
        </p:txBody>
      </p:sp>
      <p:sp>
        <p:nvSpPr>
          <p:cNvPr id="56" name="TextBox 55"/>
          <p:cNvSpPr txBox="1"/>
          <p:nvPr/>
        </p:nvSpPr>
        <p:spPr>
          <a:xfrm>
            <a:off x="695400" y="1886540"/>
            <a:ext cx="3739867" cy="1938992"/>
          </a:xfrm>
          <a:prstGeom prst="rect">
            <a:avLst/>
          </a:prstGeom>
          <a:noFill/>
        </p:spPr>
        <p:txBody>
          <a:bodyPr wrap="square" rtlCol="0">
            <a:spAutoFit/>
          </a:bodyPr>
          <a:lstStyle/>
          <a:p>
            <a:r>
              <a:rPr lang="en-GB" sz="2400" dirty="0">
                <a:solidFill>
                  <a:srgbClr val="FFFFFF">
                    <a:lumMod val="50000"/>
                  </a:srgbClr>
                </a:solidFill>
              </a:rPr>
              <a:t>Actions taken with mail or door drop which are directly attributable to the addressed mail or door drop item</a:t>
            </a:r>
          </a:p>
        </p:txBody>
      </p:sp>
      <p:sp>
        <p:nvSpPr>
          <p:cNvPr id="29" name="Rectangle 28"/>
          <p:cNvSpPr/>
          <p:nvPr/>
        </p:nvSpPr>
        <p:spPr>
          <a:xfrm>
            <a:off x="4786601" y="1534319"/>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Took it out of the house</a:t>
            </a:r>
          </a:p>
        </p:txBody>
      </p:sp>
      <p:sp>
        <p:nvSpPr>
          <p:cNvPr id="30" name="Rectangle 29"/>
          <p:cNvSpPr/>
          <p:nvPr/>
        </p:nvSpPr>
        <p:spPr>
          <a:xfrm>
            <a:off x="4786601" y="1808878"/>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Put it on display</a:t>
            </a:r>
          </a:p>
        </p:txBody>
      </p:sp>
      <p:sp>
        <p:nvSpPr>
          <p:cNvPr id="31" name="Rectangle 30"/>
          <p:cNvSpPr/>
          <p:nvPr/>
        </p:nvSpPr>
        <p:spPr>
          <a:xfrm>
            <a:off x="4786601" y="2086612"/>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Used or did something with the information</a:t>
            </a:r>
          </a:p>
        </p:txBody>
      </p:sp>
      <p:sp>
        <p:nvSpPr>
          <p:cNvPr id="32" name="Rectangle 31"/>
          <p:cNvSpPr/>
          <p:nvPr/>
        </p:nvSpPr>
        <p:spPr>
          <a:xfrm>
            <a:off x="4786601" y="2361171"/>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Filed it</a:t>
            </a:r>
          </a:p>
        </p:txBody>
      </p:sp>
      <p:sp>
        <p:nvSpPr>
          <p:cNvPr id="33" name="Rectangle 32"/>
          <p:cNvSpPr/>
          <p:nvPr/>
        </p:nvSpPr>
        <p:spPr>
          <a:xfrm>
            <a:off x="4786601" y="2638905"/>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Passed it on to the recipient</a:t>
            </a:r>
          </a:p>
        </p:txBody>
      </p:sp>
      <p:sp>
        <p:nvSpPr>
          <p:cNvPr id="34" name="Rectangle 33"/>
          <p:cNvSpPr/>
          <p:nvPr/>
        </p:nvSpPr>
        <p:spPr>
          <a:xfrm>
            <a:off x="4786601" y="2913464"/>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Put it aside to look at later</a:t>
            </a:r>
          </a:p>
        </p:txBody>
      </p:sp>
      <p:sp>
        <p:nvSpPr>
          <p:cNvPr id="35" name="Rectangle 34"/>
          <p:cNvSpPr/>
          <p:nvPr/>
        </p:nvSpPr>
        <p:spPr>
          <a:xfrm>
            <a:off x="4786601" y="3186678"/>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Threw it away/recycled</a:t>
            </a:r>
          </a:p>
        </p:txBody>
      </p:sp>
      <p:sp>
        <p:nvSpPr>
          <p:cNvPr id="36" name="Rectangle 35"/>
          <p:cNvSpPr/>
          <p:nvPr/>
        </p:nvSpPr>
        <p:spPr>
          <a:xfrm>
            <a:off x="4786601" y="3464412"/>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Read/looked/glanced at it</a:t>
            </a:r>
          </a:p>
        </p:txBody>
      </p:sp>
      <p:sp>
        <p:nvSpPr>
          <p:cNvPr id="37" name="Rectangle 36"/>
          <p:cNvSpPr/>
          <p:nvPr/>
        </p:nvSpPr>
        <p:spPr>
          <a:xfrm>
            <a:off x="4786601" y="3738971"/>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Opened it</a:t>
            </a:r>
          </a:p>
        </p:txBody>
      </p:sp>
    </p:spTree>
    <p:extLst>
      <p:ext uri="{BB962C8B-B14F-4D97-AF65-F5344CB8AC3E}">
        <p14:creationId xmlns:p14="http://schemas.microsoft.com/office/powerpoint/2010/main" val="14701272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5"/>
          </p:nvPr>
        </p:nvSpPr>
        <p:spPr/>
        <p:txBody>
          <a:bodyPr/>
          <a:lstStyle/>
          <a:p>
            <a:endParaRPr lang="en-GB" dirty="0"/>
          </a:p>
        </p:txBody>
      </p:sp>
      <p:sp>
        <p:nvSpPr>
          <p:cNvPr id="5" name="Title 4"/>
          <p:cNvSpPr>
            <a:spLocks noGrp="1"/>
          </p:cNvSpPr>
          <p:nvPr>
            <p:ph type="title"/>
          </p:nvPr>
        </p:nvSpPr>
        <p:spPr/>
        <p:txBody>
          <a:bodyPr/>
          <a:lstStyle/>
          <a:p>
            <a:r>
              <a:rPr lang="en-US" dirty="0"/>
              <a:t>Physical actions with mail</a:t>
            </a:r>
          </a:p>
        </p:txBody>
      </p:sp>
      <p:sp>
        <p:nvSpPr>
          <p:cNvPr id="17" name="Footer Placeholder 16"/>
          <p:cNvSpPr>
            <a:spLocks noGrp="1"/>
          </p:cNvSpPr>
          <p:nvPr>
            <p:ph type="ftr" sz="quarter" idx="11"/>
          </p:nvPr>
        </p:nvSpPr>
        <p:spPr/>
        <p:txBody>
          <a:bodyPr/>
          <a:lstStyle/>
          <a:p>
            <a:r>
              <a:rPr lang="en-US" dirty="0"/>
              <a:t>© JICMAIL</a:t>
            </a:r>
          </a:p>
        </p:txBody>
      </p:sp>
      <p:sp>
        <p:nvSpPr>
          <p:cNvPr id="9" name="Slide Number Placeholder 8"/>
          <p:cNvSpPr>
            <a:spLocks noGrp="1"/>
          </p:cNvSpPr>
          <p:nvPr>
            <p:ph type="sldNum" sz="quarter" idx="12"/>
          </p:nvPr>
        </p:nvSpPr>
        <p:spPr/>
        <p:txBody>
          <a:bodyPr/>
          <a:lstStyle/>
          <a:p>
            <a:fld id="{A74EB0F2-648F-F340-8077-1363C8DB6354}" type="slidenum">
              <a:rPr lang="en-US" smtClean="0"/>
              <a:pPr/>
              <a:t>16</a:t>
            </a:fld>
            <a:endParaRPr lang="en-US" dirty="0"/>
          </a:p>
        </p:txBody>
      </p:sp>
      <p:sp>
        <p:nvSpPr>
          <p:cNvPr id="8" name="Text Placeholder 7"/>
          <p:cNvSpPr>
            <a:spLocks noGrp="1"/>
          </p:cNvSpPr>
          <p:nvPr>
            <p:ph type="body" sz="quarter" idx="14"/>
          </p:nvPr>
        </p:nvSpPr>
        <p:spPr/>
        <p:txBody>
          <a:bodyPr/>
          <a:lstStyle/>
          <a:p>
            <a:r>
              <a:rPr lang="en-US" dirty="0"/>
              <a:t>57.1% of mail received is initially dealt with by opening it or reading, looking or glancing </a:t>
            </a:r>
            <a:br>
              <a:rPr lang="en-US" dirty="0"/>
            </a:br>
            <a:r>
              <a:rPr lang="en-US" dirty="0"/>
              <a:t>at it.</a:t>
            </a:r>
          </a:p>
        </p:txBody>
      </p:sp>
      <p:sp>
        <p:nvSpPr>
          <p:cNvPr id="21" name="Text Placeholder 20"/>
          <p:cNvSpPr>
            <a:spLocks noGrp="1"/>
          </p:cNvSpPr>
          <p:nvPr>
            <p:ph type="body" sz="quarter" idx="16"/>
          </p:nvPr>
        </p:nvSpPr>
        <p:spPr/>
        <p:txBody>
          <a:bodyPr>
            <a:normAutofit fontScale="92500" lnSpcReduction="20000"/>
          </a:bodyPr>
          <a:lstStyle/>
          <a:p>
            <a:r>
              <a:rPr lang="en-GB" dirty="0"/>
              <a:t>Source:  JICMAIL Q2&amp;Q3, Kantar TNS, 2017</a:t>
            </a:r>
          </a:p>
          <a:p>
            <a:r>
              <a:rPr lang="en-GB" dirty="0"/>
              <a:t>Base:  Addressed Advertising Mail Items n=8,553</a:t>
            </a:r>
          </a:p>
        </p:txBody>
      </p:sp>
      <p:sp>
        <p:nvSpPr>
          <p:cNvPr id="14" name="TextBox 13"/>
          <p:cNvSpPr txBox="1"/>
          <p:nvPr/>
        </p:nvSpPr>
        <p:spPr>
          <a:xfrm>
            <a:off x="695400" y="1079113"/>
            <a:ext cx="5423389" cy="646331"/>
          </a:xfrm>
          <a:prstGeom prst="rect">
            <a:avLst/>
          </a:prstGeom>
          <a:noFill/>
        </p:spPr>
        <p:txBody>
          <a:bodyPr wrap="square" rtlCol="0">
            <a:spAutoFit/>
          </a:bodyPr>
          <a:lstStyle/>
          <a:p>
            <a:r>
              <a:rPr lang="en-US" b="1" dirty="0">
                <a:solidFill>
                  <a:srgbClr val="000000"/>
                </a:solidFill>
                <a:cs typeface="Arial" panose="020B0604020202020204" pitchFamily="34" charset="0"/>
              </a:rPr>
              <a:t>These are the initial physical actions immediately taken with addressed mail</a:t>
            </a:r>
            <a:endParaRPr lang="en-US" b="1"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31" y="1612572"/>
            <a:ext cx="8204538" cy="4730105"/>
          </a:xfrm>
          <a:prstGeom prst="rect">
            <a:avLst/>
          </a:prstGeom>
        </p:spPr>
      </p:pic>
    </p:spTree>
    <p:extLst>
      <p:ext uri="{BB962C8B-B14F-4D97-AF65-F5344CB8AC3E}">
        <p14:creationId xmlns:p14="http://schemas.microsoft.com/office/powerpoint/2010/main" val="382716367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5"/>
          </p:nvPr>
        </p:nvSpPr>
        <p:spPr/>
        <p:txBody>
          <a:bodyPr/>
          <a:lstStyle/>
          <a:p>
            <a:endParaRPr lang="en-GB" dirty="0"/>
          </a:p>
        </p:txBody>
      </p:sp>
      <p:sp>
        <p:nvSpPr>
          <p:cNvPr id="5" name="Title 4"/>
          <p:cNvSpPr>
            <a:spLocks noGrp="1"/>
          </p:cNvSpPr>
          <p:nvPr>
            <p:ph type="title"/>
          </p:nvPr>
        </p:nvSpPr>
        <p:spPr/>
        <p:txBody>
          <a:bodyPr/>
          <a:lstStyle/>
          <a:p>
            <a:r>
              <a:rPr lang="en-US" dirty="0"/>
              <a:t>Physical actions with mail</a:t>
            </a:r>
          </a:p>
        </p:txBody>
      </p:sp>
      <p:sp>
        <p:nvSpPr>
          <p:cNvPr id="17" name="Footer Placeholder 16"/>
          <p:cNvSpPr>
            <a:spLocks noGrp="1"/>
          </p:cNvSpPr>
          <p:nvPr>
            <p:ph type="ftr" sz="quarter" idx="11"/>
          </p:nvPr>
        </p:nvSpPr>
        <p:spPr/>
        <p:txBody>
          <a:bodyPr/>
          <a:lstStyle/>
          <a:p>
            <a:r>
              <a:rPr lang="en-US" dirty="0"/>
              <a:t>© JICMAIL</a:t>
            </a:r>
          </a:p>
        </p:txBody>
      </p:sp>
      <p:sp>
        <p:nvSpPr>
          <p:cNvPr id="9" name="Slide Number Placeholder 8"/>
          <p:cNvSpPr>
            <a:spLocks noGrp="1"/>
          </p:cNvSpPr>
          <p:nvPr>
            <p:ph type="sldNum" sz="quarter" idx="12"/>
          </p:nvPr>
        </p:nvSpPr>
        <p:spPr/>
        <p:txBody>
          <a:bodyPr/>
          <a:lstStyle/>
          <a:p>
            <a:fld id="{A74EB0F2-648F-F340-8077-1363C8DB6354}" type="slidenum">
              <a:rPr lang="en-US" smtClean="0"/>
              <a:pPr/>
              <a:t>17</a:t>
            </a:fld>
            <a:endParaRPr lang="en-US" dirty="0"/>
          </a:p>
        </p:txBody>
      </p:sp>
      <p:sp>
        <p:nvSpPr>
          <p:cNvPr id="8" name="Text Placeholder 7"/>
          <p:cNvSpPr>
            <a:spLocks noGrp="1"/>
          </p:cNvSpPr>
          <p:nvPr>
            <p:ph type="body" sz="quarter" idx="14"/>
          </p:nvPr>
        </p:nvSpPr>
        <p:spPr/>
        <p:txBody>
          <a:bodyPr/>
          <a:lstStyle/>
          <a:p>
            <a:r>
              <a:rPr lang="en-US" dirty="0"/>
              <a:t>In the next 28 days another 20% of mail is opened and a further 23% of it is read, looked at or glanced at.</a:t>
            </a:r>
          </a:p>
        </p:txBody>
      </p:sp>
      <p:sp>
        <p:nvSpPr>
          <p:cNvPr id="22" name="Text Placeholder 21"/>
          <p:cNvSpPr>
            <a:spLocks noGrp="1"/>
          </p:cNvSpPr>
          <p:nvPr>
            <p:ph type="body" sz="quarter" idx="16"/>
          </p:nvPr>
        </p:nvSpPr>
        <p:spPr/>
        <p:txBody>
          <a:bodyPr>
            <a:normAutofit fontScale="92500" lnSpcReduction="20000"/>
          </a:bodyPr>
          <a:lstStyle/>
          <a:p>
            <a:r>
              <a:rPr lang="en-GB" dirty="0"/>
              <a:t>Source:  JICMAIL Q2&amp;Q3, Kantar TNS, 2017</a:t>
            </a:r>
          </a:p>
          <a:p>
            <a:r>
              <a:rPr lang="en-GB" dirty="0"/>
              <a:t>Base:  Addressed Advertising Mail Items n=8,553</a:t>
            </a:r>
          </a:p>
        </p:txBody>
      </p:sp>
      <p:sp>
        <p:nvSpPr>
          <p:cNvPr id="14" name="TextBox 13"/>
          <p:cNvSpPr txBox="1"/>
          <p:nvPr/>
        </p:nvSpPr>
        <p:spPr>
          <a:xfrm>
            <a:off x="695400" y="1079113"/>
            <a:ext cx="5919045" cy="646331"/>
          </a:xfrm>
          <a:prstGeom prst="rect">
            <a:avLst/>
          </a:prstGeom>
          <a:noFill/>
        </p:spPr>
        <p:txBody>
          <a:bodyPr wrap="square" rtlCol="0">
            <a:spAutoFit/>
          </a:bodyPr>
          <a:lstStyle/>
          <a:p>
            <a:r>
              <a:rPr lang="en-US" b="1" dirty="0">
                <a:solidFill>
                  <a:srgbClr val="000000"/>
                </a:solidFill>
                <a:cs typeface="Arial" panose="020B0604020202020204" pitchFamily="34" charset="0"/>
              </a:rPr>
              <a:t>These are the subsequent physical actions taken with addressed mail over the next twenty-eight days</a:t>
            </a:r>
            <a:endParaRPr lang="en-US" b="1"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58" y="1633916"/>
            <a:ext cx="8210634" cy="5053167"/>
          </a:xfrm>
          <a:prstGeom prst="rect">
            <a:avLst/>
          </a:prstGeom>
        </p:spPr>
      </p:pic>
    </p:spTree>
    <p:extLst>
      <p:ext uri="{BB962C8B-B14F-4D97-AF65-F5344CB8AC3E}">
        <p14:creationId xmlns:p14="http://schemas.microsoft.com/office/powerpoint/2010/main" val="5244618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5"/>
          </p:nvPr>
        </p:nvSpPr>
        <p:spPr/>
        <p:txBody>
          <a:bodyPr/>
          <a:lstStyle/>
          <a:p>
            <a:endParaRPr lang="en-GB" dirty="0"/>
          </a:p>
        </p:txBody>
      </p:sp>
      <p:sp>
        <p:nvSpPr>
          <p:cNvPr id="5" name="Title 4"/>
          <p:cNvSpPr>
            <a:spLocks noGrp="1"/>
          </p:cNvSpPr>
          <p:nvPr>
            <p:ph type="title"/>
          </p:nvPr>
        </p:nvSpPr>
        <p:spPr/>
        <p:txBody>
          <a:bodyPr/>
          <a:lstStyle/>
          <a:p>
            <a:r>
              <a:rPr lang="en-US" dirty="0"/>
              <a:t>Physical actions with door drop</a:t>
            </a:r>
          </a:p>
        </p:txBody>
      </p:sp>
      <p:sp>
        <p:nvSpPr>
          <p:cNvPr id="17" name="Footer Placeholder 16"/>
          <p:cNvSpPr>
            <a:spLocks noGrp="1"/>
          </p:cNvSpPr>
          <p:nvPr>
            <p:ph type="ftr" sz="quarter" idx="11"/>
          </p:nvPr>
        </p:nvSpPr>
        <p:spPr/>
        <p:txBody>
          <a:bodyPr/>
          <a:lstStyle/>
          <a:p>
            <a:r>
              <a:rPr lang="en-US" dirty="0"/>
              <a:t>© JICMAIL</a:t>
            </a:r>
          </a:p>
        </p:txBody>
      </p:sp>
      <p:sp>
        <p:nvSpPr>
          <p:cNvPr id="9" name="Slide Number Placeholder 8"/>
          <p:cNvSpPr>
            <a:spLocks noGrp="1"/>
          </p:cNvSpPr>
          <p:nvPr>
            <p:ph type="sldNum" sz="quarter" idx="12"/>
          </p:nvPr>
        </p:nvSpPr>
        <p:spPr/>
        <p:txBody>
          <a:bodyPr/>
          <a:lstStyle/>
          <a:p>
            <a:fld id="{A74EB0F2-648F-F340-8077-1363C8DB6354}" type="slidenum">
              <a:rPr lang="en-US" smtClean="0"/>
              <a:pPr/>
              <a:t>18</a:t>
            </a:fld>
            <a:endParaRPr lang="en-US" dirty="0"/>
          </a:p>
        </p:txBody>
      </p:sp>
      <p:sp>
        <p:nvSpPr>
          <p:cNvPr id="8" name="Text Placeholder 7"/>
          <p:cNvSpPr>
            <a:spLocks noGrp="1"/>
          </p:cNvSpPr>
          <p:nvPr>
            <p:ph type="body" sz="quarter" idx="14"/>
          </p:nvPr>
        </p:nvSpPr>
        <p:spPr>
          <a:xfrm>
            <a:off x="9120336" y="598516"/>
            <a:ext cx="2808312" cy="5351434"/>
          </a:xfrm>
        </p:spPr>
        <p:txBody>
          <a:bodyPr>
            <a:normAutofit fontScale="92500" lnSpcReduction="10000"/>
          </a:bodyPr>
          <a:lstStyle/>
          <a:p>
            <a:r>
              <a:rPr lang="en-US" dirty="0"/>
              <a:t>Over a 28 day period 60.5% of all door drops are viewed and then either recycled.</a:t>
            </a:r>
          </a:p>
          <a:p>
            <a:endParaRPr lang="en-US" dirty="0"/>
          </a:p>
          <a:p>
            <a:r>
              <a:rPr lang="en-US" dirty="0"/>
              <a:t>Throwing it away or recycling it counts as a single impact as the recipient has looked at it to make that decision to do this.</a:t>
            </a:r>
          </a:p>
          <a:p>
            <a:endParaRPr lang="en-US" dirty="0"/>
          </a:p>
          <a:p>
            <a:r>
              <a:rPr lang="en-US" dirty="0"/>
              <a:t>15.8% of items are kept to look at later or put in the usual place.</a:t>
            </a:r>
          </a:p>
          <a:p>
            <a:endParaRPr lang="en-US" dirty="0"/>
          </a:p>
          <a:p>
            <a:r>
              <a:rPr lang="en-US" dirty="0"/>
              <a:t>It is worth noting that open rates are lower as typically a door drop is a leaflet or postcard and won’t need opening.</a:t>
            </a:r>
          </a:p>
        </p:txBody>
      </p:sp>
      <p:sp>
        <p:nvSpPr>
          <p:cNvPr id="22" name="Text Placeholder 21"/>
          <p:cNvSpPr>
            <a:spLocks noGrp="1"/>
          </p:cNvSpPr>
          <p:nvPr>
            <p:ph type="body" sz="quarter" idx="16"/>
          </p:nvPr>
        </p:nvSpPr>
        <p:spPr/>
        <p:txBody>
          <a:bodyPr>
            <a:normAutofit fontScale="92500" lnSpcReduction="20000"/>
          </a:bodyPr>
          <a:lstStyle/>
          <a:p>
            <a:r>
              <a:rPr lang="en-GB" dirty="0"/>
              <a:t>Source:  JICMAIL Q2&amp;Q3, Kantar TNS, 2017</a:t>
            </a:r>
          </a:p>
          <a:p>
            <a:r>
              <a:rPr lang="en-GB" dirty="0"/>
              <a:t>Base: Door Drop Items n=4,563</a:t>
            </a:r>
          </a:p>
        </p:txBody>
      </p:sp>
      <p:sp>
        <p:nvSpPr>
          <p:cNvPr id="14" name="TextBox 13"/>
          <p:cNvSpPr txBox="1"/>
          <p:nvPr/>
        </p:nvSpPr>
        <p:spPr>
          <a:xfrm>
            <a:off x="695400" y="1079113"/>
            <a:ext cx="5158469" cy="646331"/>
          </a:xfrm>
          <a:prstGeom prst="rect">
            <a:avLst/>
          </a:prstGeom>
          <a:noFill/>
        </p:spPr>
        <p:txBody>
          <a:bodyPr wrap="square" rtlCol="0">
            <a:spAutoFit/>
          </a:bodyPr>
          <a:lstStyle/>
          <a:p>
            <a:r>
              <a:rPr lang="en-US" b="1" dirty="0">
                <a:solidFill>
                  <a:srgbClr val="000000"/>
                </a:solidFill>
                <a:cs typeface="Arial" panose="020B0604020202020204" pitchFamily="34" charset="0"/>
              </a:rPr>
              <a:t>These are the total physical actions taken with door drop over the full twenty-eight days</a:t>
            </a:r>
            <a:endParaRPr lang="en-US" b="1"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31" y="1528621"/>
            <a:ext cx="8204538" cy="4931257"/>
          </a:xfrm>
          <a:prstGeom prst="rect">
            <a:avLst/>
          </a:prstGeom>
        </p:spPr>
      </p:pic>
    </p:spTree>
    <p:extLst>
      <p:ext uri="{BB962C8B-B14F-4D97-AF65-F5344CB8AC3E}">
        <p14:creationId xmlns:p14="http://schemas.microsoft.com/office/powerpoint/2010/main" val="344552956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ia.gettyimages.com/photos/close-up-detail-of-multiple-sheets-of-paper-picture-id177605049?k=6&amp;m=177605049&amp;s=170667a&amp;w=0&amp;h=MDxjoD2A19gffE4apEtLJAixuYHzR1ldF6qHLxKX4xo="/>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668" t="-3" r="13049" b="2"/>
          <a:stretch/>
        </p:blipFill>
        <p:spPr bwMode="auto">
          <a:xfrm rot="5400000">
            <a:off x="2666998"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63084" y="3789040"/>
            <a:ext cx="1688283"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Copyright JICMAIL</a:t>
            </a:r>
          </a:p>
        </p:txBody>
      </p:sp>
      <p:sp>
        <p:nvSpPr>
          <p:cNvPr id="9" name="Title 8"/>
          <p:cNvSpPr>
            <a:spLocks noGrp="1"/>
          </p:cNvSpPr>
          <p:nvPr>
            <p:ph type="title"/>
          </p:nvPr>
        </p:nvSpPr>
        <p:spPr/>
        <p:txBody>
          <a:bodyPr/>
          <a:lstStyle/>
          <a:p>
            <a:r>
              <a:rPr lang="en-US" dirty="0"/>
              <a:t>JICMAIL</a:t>
            </a:r>
          </a:p>
        </p:txBody>
      </p:sp>
      <p:sp>
        <p:nvSpPr>
          <p:cNvPr id="10" name="Text Placeholder 9"/>
          <p:cNvSpPr>
            <a:spLocks noGrp="1"/>
          </p:cNvSpPr>
          <p:nvPr>
            <p:ph type="body" idx="1"/>
          </p:nvPr>
        </p:nvSpPr>
        <p:spPr/>
        <p:txBody>
          <a:bodyPr/>
          <a:lstStyle/>
          <a:p>
            <a:r>
              <a:rPr lang="en-US" dirty="0"/>
              <a:t>70 Margaret Street</a:t>
            </a:r>
            <a:br>
              <a:rPr lang="en-US" dirty="0"/>
            </a:br>
            <a:r>
              <a:rPr lang="en-US" dirty="0"/>
              <a:t>London </a:t>
            </a:r>
            <a:r>
              <a:rPr lang="en-US"/>
              <a:t>W1W </a:t>
            </a:r>
            <a:r>
              <a:rPr lang="en-US" smtClean="0"/>
              <a:t>8SS</a:t>
            </a:r>
            <a:endParaRPr lang="en-US" dirty="0" smtClean="0"/>
          </a:p>
          <a:p>
            <a:r>
              <a:rPr lang="en-US" dirty="0" smtClean="0"/>
              <a:t>www.JICMAIL.org.uk</a:t>
            </a:r>
            <a:endParaRPr lang="en-US" dirty="0"/>
          </a:p>
        </p:txBody>
      </p:sp>
    </p:spTree>
    <p:extLst>
      <p:ext uri="{BB962C8B-B14F-4D97-AF65-F5344CB8AC3E}">
        <p14:creationId xmlns:p14="http://schemas.microsoft.com/office/powerpoint/2010/main" val="23002063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6738551" y="0"/>
            <a:ext cx="406125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963084" y="692696"/>
            <a:ext cx="7834927" cy="2235699"/>
          </a:xfrm>
        </p:spPr>
        <p:txBody>
          <a:bodyPr>
            <a:normAutofit/>
          </a:bodyPr>
          <a:lstStyle/>
          <a:p>
            <a:r>
              <a:rPr lang="en-US" dirty="0"/>
              <a:t>Mail and door drop </a:t>
            </a:r>
            <a:br>
              <a:rPr lang="en-US" dirty="0"/>
            </a:br>
            <a:r>
              <a:rPr lang="en-US" dirty="0"/>
              <a:t>drive commercial </a:t>
            </a:r>
            <a:br>
              <a:rPr lang="en-US" dirty="0"/>
            </a:br>
            <a:r>
              <a:rPr lang="en-US" dirty="0"/>
              <a:t>actions</a:t>
            </a:r>
          </a:p>
        </p:txBody>
      </p:sp>
      <p:sp>
        <p:nvSpPr>
          <p:cNvPr id="7" name="Text Placeholder 6"/>
          <p:cNvSpPr>
            <a:spLocks noGrp="1"/>
          </p:cNvSpPr>
          <p:nvPr>
            <p:ph type="body" idx="1"/>
          </p:nvPr>
        </p:nvSpPr>
        <p:spPr>
          <a:xfrm>
            <a:off x="6853879" y="1431399"/>
            <a:ext cx="3945926" cy="1500187"/>
          </a:xfrm>
        </p:spPr>
        <p:txBody>
          <a:bodyPr>
            <a:noAutofit/>
          </a:bodyPr>
          <a:lstStyle/>
          <a:p>
            <a:r>
              <a:rPr lang="en-US" b="1" dirty="0"/>
              <a:t>Over and above reach and frequency mail of all types is driving commercial behaviour</a:t>
            </a:r>
          </a:p>
          <a:p>
            <a:endParaRPr lang="en-US" sz="1800" dirty="0"/>
          </a:p>
          <a:p>
            <a:r>
              <a:rPr lang="en-US" sz="1800" dirty="0"/>
              <a:t>January 2018</a:t>
            </a:r>
          </a:p>
          <a:p>
            <a:endParaRPr lang="en-US" dirty="0"/>
          </a:p>
        </p:txBody>
      </p:sp>
      <p:sp>
        <p:nvSpPr>
          <p:cNvPr id="2" name="Footer Placeholder 1"/>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JICMAIL</a:t>
            </a:r>
          </a:p>
        </p:txBody>
      </p:sp>
      <p:cxnSp>
        <p:nvCxnSpPr>
          <p:cNvPr id="6" name="Straight Connector 5"/>
          <p:cNvCxnSpPr/>
          <p:nvPr/>
        </p:nvCxnSpPr>
        <p:spPr>
          <a:xfrm>
            <a:off x="6952734" y="3803358"/>
            <a:ext cx="364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4937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00293" y="0"/>
            <a:ext cx="6091707" cy="68499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5400" y="346646"/>
            <a:ext cx="4893550" cy="850106"/>
          </a:xfrm>
        </p:spPr>
        <p:txBody>
          <a:bodyPr/>
          <a:lstStyle/>
          <a:p>
            <a:r>
              <a:rPr lang="en-US" dirty="0">
                <a:solidFill>
                  <a:schemeClr val="tx1"/>
                </a:solidFill>
              </a:rPr>
              <a:t>Mail </a:t>
            </a:r>
            <a:r>
              <a:rPr lang="en-US">
                <a:solidFill>
                  <a:schemeClr val="tx1"/>
                </a:solidFill>
              </a:rPr>
              <a:t>categories </a:t>
            </a:r>
            <a:r>
              <a:rPr lang="en-US" smtClean="0">
                <a:solidFill>
                  <a:schemeClr val="tx1"/>
                </a:solidFill>
              </a:rPr>
              <a:t>gathered</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p>
            <a:fld id="{4F6417CC-6C78-4BD9-905F-FEAD471F6E0D}" type="slidenum">
              <a:rPr lang="en-US" smtClean="0">
                <a:solidFill>
                  <a:srgbClr val="FFFFFF"/>
                </a:solidFill>
              </a:rPr>
              <a:pPr/>
              <a:t>20</a:t>
            </a:fld>
            <a:endParaRPr lang="en-US" dirty="0">
              <a:solidFill>
                <a:srgbClr val="FFFFFF"/>
              </a:solidFill>
            </a:endParaRPr>
          </a:p>
        </p:txBody>
      </p:sp>
      <p:sp>
        <p:nvSpPr>
          <p:cNvPr id="6" name="Rectangle 5"/>
          <p:cNvSpPr/>
          <p:nvPr/>
        </p:nvSpPr>
        <p:spPr>
          <a:xfrm>
            <a:off x="695400" y="1463313"/>
            <a:ext cx="3316837" cy="5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FFFFFF"/>
                </a:solidFill>
              </a:rPr>
              <a:t>1. Addressed mail</a:t>
            </a:r>
            <a:endParaRPr lang="en-US" sz="2200" b="1" dirty="0">
              <a:solidFill>
                <a:srgbClr val="FFFFFF"/>
              </a:solidFill>
            </a:endParaRPr>
          </a:p>
        </p:txBody>
      </p:sp>
      <p:sp>
        <p:nvSpPr>
          <p:cNvPr id="8" name="Rectangle 7"/>
          <p:cNvSpPr/>
          <p:nvPr/>
        </p:nvSpPr>
        <p:spPr>
          <a:xfrm>
            <a:off x="695401" y="1923637"/>
            <a:ext cx="4961916" cy="1544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rgbClr val="FFFFFF"/>
                </a:solidFill>
              </a:rPr>
              <a:t>This can effectively come from any sector that we capture, from a supermarket to a financial and services business.</a:t>
            </a:r>
          </a:p>
          <a:p>
            <a:r>
              <a:rPr lang="en-US" sz="1600" dirty="0">
                <a:solidFill>
                  <a:srgbClr val="FFFFFF"/>
                </a:solidFill>
              </a:rPr>
              <a:t>It is classified as addressed mail if it clearly contains information about products and services, an offer or drive to web.</a:t>
            </a:r>
          </a:p>
        </p:txBody>
      </p:sp>
      <p:sp>
        <p:nvSpPr>
          <p:cNvPr id="13" name="Rectangle 12"/>
          <p:cNvSpPr/>
          <p:nvPr/>
        </p:nvSpPr>
        <p:spPr>
          <a:xfrm>
            <a:off x="695400" y="4242333"/>
            <a:ext cx="4961918" cy="1450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GB" sz="1600" dirty="0">
                <a:solidFill>
                  <a:srgbClr val="FFFFFF"/>
                </a:solidFill>
              </a:rPr>
              <a:t>These are items which do not have an address and are not addressed to a “householder” or “occupant”.  Again, of course, they will come from any sector and can be from any sender.</a:t>
            </a:r>
          </a:p>
        </p:txBody>
      </p:sp>
      <p:sp>
        <p:nvSpPr>
          <p:cNvPr id="21" name="TextBox 20"/>
          <p:cNvSpPr txBox="1"/>
          <p:nvPr/>
        </p:nvSpPr>
        <p:spPr>
          <a:xfrm>
            <a:off x="695400" y="5462495"/>
            <a:ext cx="3842417" cy="707886"/>
          </a:xfrm>
          <a:prstGeom prst="rect">
            <a:avLst/>
          </a:prstGeom>
          <a:noFill/>
        </p:spPr>
        <p:txBody>
          <a:bodyPr wrap="square" rtlCol="0">
            <a:spAutoFit/>
          </a:bodyPr>
          <a:lstStyle/>
          <a:p>
            <a:r>
              <a:rPr lang="en-US" sz="2000" b="1" dirty="0" smtClean="0">
                <a:solidFill>
                  <a:srgbClr val="FFFFFF"/>
                </a:solidFill>
              </a:rPr>
              <a:t>Provide key metrics for </a:t>
            </a:r>
            <a:r>
              <a:rPr lang="en-US" sz="2000" b="1" dirty="0" err="1" smtClean="0">
                <a:solidFill>
                  <a:srgbClr val="FFFFFF"/>
                </a:solidFill>
              </a:rPr>
              <a:t>JICMail</a:t>
            </a:r>
            <a:r>
              <a:rPr lang="en-US" sz="2000" b="1" dirty="0" smtClean="0">
                <a:solidFill>
                  <a:srgbClr val="FFFFFF"/>
                </a:solidFill>
              </a:rPr>
              <a:t> currency data</a:t>
            </a:r>
            <a:endParaRPr lang="en-US" sz="2000" b="1" dirty="0">
              <a:solidFill>
                <a:srgbClr val="FFFFFF"/>
              </a:solidFill>
            </a:endParaRPr>
          </a:p>
        </p:txBody>
      </p:sp>
      <p:sp>
        <p:nvSpPr>
          <p:cNvPr id="20" name="Rectangle 19"/>
          <p:cNvSpPr/>
          <p:nvPr/>
        </p:nvSpPr>
        <p:spPr>
          <a:xfrm>
            <a:off x="695400" y="3784240"/>
            <a:ext cx="3316837" cy="5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FFFFFF"/>
                </a:solidFill>
              </a:rPr>
              <a:t>2. Door drop</a:t>
            </a:r>
            <a:endParaRPr lang="en-US" sz="2200" b="1" dirty="0">
              <a:solidFill>
                <a:srgbClr val="FFFFFF"/>
              </a:solidFill>
            </a:endParaRPr>
          </a:p>
        </p:txBody>
      </p:sp>
      <p:sp>
        <p:nvSpPr>
          <p:cNvPr id="23" name="Rectangle 22"/>
          <p:cNvSpPr/>
          <p:nvPr/>
        </p:nvSpPr>
        <p:spPr>
          <a:xfrm>
            <a:off x="6593779" y="1463313"/>
            <a:ext cx="3316837" cy="5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FFFFFF"/>
                </a:solidFill>
              </a:rPr>
              <a:t>3. Business mail</a:t>
            </a:r>
            <a:endParaRPr lang="en-US" sz="2200" b="1" dirty="0">
              <a:solidFill>
                <a:srgbClr val="FFFFFF"/>
              </a:solidFill>
            </a:endParaRPr>
          </a:p>
        </p:txBody>
      </p:sp>
      <p:sp>
        <p:nvSpPr>
          <p:cNvPr id="24" name="Rectangle 23"/>
          <p:cNvSpPr/>
          <p:nvPr/>
        </p:nvSpPr>
        <p:spPr>
          <a:xfrm>
            <a:off x="6593780" y="1923637"/>
            <a:ext cx="4961916" cy="1544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GB" sz="1600" dirty="0">
                <a:solidFill>
                  <a:srgbClr val="FFFFFF"/>
                </a:solidFill>
              </a:rPr>
              <a:t>Business mail can come from any sector but must contain a financial statement, bill, notification or reminder, rather than a selling message. </a:t>
            </a:r>
            <a:r>
              <a:rPr lang="en-GB" sz="1600" dirty="0" smtClean="0">
                <a:solidFill>
                  <a:srgbClr val="FFFFFF"/>
                </a:solidFill>
              </a:rPr>
              <a:t>We </a:t>
            </a:r>
            <a:r>
              <a:rPr lang="en-GB" sz="1600" dirty="0">
                <a:solidFill>
                  <a:srgbClr val="FFFFFF"/>
                </a:solidFill>
              </a:rPr>
              <a:t>have gathered this data to understand the overall mail bag but also to help planners engaged in these types of communications.</a:t>
            </a:r>
          </a:p>
        </p:txBody>
      </p:sp>
      <p:sp>
        <p:nvSpPr>
          <p:cNvPr id="25" name="Rectangle 24"/>
          <p:cNvSpPr/>
          <p:nvPr/>
        </p:nvSpPr>
        <p:spPr>
          <a:xfrm>
            <a:off x="6605514" y="4242333"/>
            <a:ext cx="5110770" cy="1450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rgbClr val="FFFFFF"/>
                </a:solidFill>
              </a:rPr>
              <a:t>There is also a raft of commercial activity we collect which cannot directly be linked to someone being exposed to the mail piece</a:t>
            </a:r>
            <a:r>
              <a:rPr lang="en-US" sz="1600">
                <a:solidFill>
                  <a:srgbClr val="FFFFFF"/>
                </a:solidFill>
              </a:rPr>
              <a:t>. </a:t>
            </a:r>
            <a:r>
              <a:rPr lang="en-US" sz="1600" smtClean="0">
                <a:solidFill>
                  <a:srgbClr val="FFFFFF"/>
                </a:solidFill>
              </a:rPr>
              <a:t>We </a:t>
            </a:r>
            <a:r>
              <a:rPr lang="en-US" sz="1600" dirty="0">
                <a:solidFill>
                  <a:srgbClr val="FFFFFF"/>
                </a:solidFill>
              </a:rPr>
              <a:t>capture this in order to give a complete picture of the impact of mail over time.</a:t>
            </a:r>
          </a:p>
        </p:txBody>
      </p:sp>
      <p:sp>
        <p:nvSpPr>
          <p:cNvPr id="26" name="TextBox 25"/>
          <p:cNvSpPr txBox="1"/>
          <p:nvPr/>
        </p:nvSpPr>
        <p:spPr>
          <a:xfrm>
            <a:off x="6605514" y="5462495"/>
            <a:ext cx="4950182" cy="707886"/>
          </a:xfrm>
          <a:prstGeom prst="rect">
            <a:avLst/>
          </a:prstGeom>
          <a:noFill/>
        </p:spPr>
        <p:txBody>
          <a:bodyPr wrap="square" rtlCol="0">
            <a:spAutoFit/>
          </a:bodyPr>
          <a:lstStyle/>
          <a:p>
            <a:r>
              <a:rPr lang="en-US" sz="2000" b="1" dirty="0" smtClean="0">
                <a:solidFill>
                  <a:srgbClr val="FFFFFF"/>
                </a:solidFill>
              </a:rPr>
              <a:t>Not included in core currency – provided for extra insight</a:t>
            </a:r>
            <a:endParaRPr lang="en-US" sz="2000" b="1" dirty="0">
              <a:solidFill>
                <a:srgbClr val="FFFFFF"/>
              </a:solidFill>
            </a:endParaRPr>
          </a:p>
        </p:txBody>
      </p:sp>
      <p:sp>
        <p:nvSpPr>
          <p:cNvPr id="27" name="Rectangle 26"/>
          <p:cNvSpPr/>
          <p:nvPr/>
        </p:nvSpPr>
        <p:spPr>
          <a:xfrm>
            <a:off x="6605514" y="3784240"/>
            <a:ext cx="3316837" cy="5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FFFFFF"/>
                </a:solidFill>
              </a:rPr>
              <a:t>4. Commercial actions</a:t>
            </a:r>
            <a:endParaRPr lang="en-US" sz="2200" b="1" dirty="0">
              <a:solidFill>
                <a:srgbClr val="FFFFFF"/>
              </a:solidFill>
            </a:endParaRPr>
          </a:p>
        </p:txBody>
      </p:sp>
      <p:sp>
        <p:nvSpPr>
          <p:cNvPr id="28" name="Title 1"/>
          <p:cNvSpPr txBox="1">
            <a:spLocks/>
          </p:cNvSpPr>
          <p:nvPr/>
        </p:nvSpPr>
        <p:spPr>
          <a:xfrm>
            <a:off x="6593779" y="346646"/>
            <a:ext cx="4893550" cy="850106"/>
          </a:xfrm>
          <a:prstGeom prst="rect">
            <a:avLst/>
          </a:prstGeom>
        </p:spPr>
        <p:txBody>
          <a:bodyPr vert="horz" lIns="91440" tIns="45720" rIns="91440" bIns="45720" rtlCol="0" anchor="b">
            <a:normAutofit/>
          </a:bodyPr>
          <a:lst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a:lstStyle>
          <a:p>
            <a:r>
              <a:rPr lang="en-US" dirty="0"/>
              <a:t>and what is reported</a:t>
            </a:r>
          </a:p>
        </p:txBody>
      </p:sp>
      <p:cxnSp>
        <p:nvCxnSpPr>
          <p:cNvPr id="29" name="Straight Connector 28"/>
          <p:cNvCxnSpPr/>
          <p:nvPr/>
        </p:nvCxnSpPr>
        <p:spPr>
          <a:xfrm>
            <a:off x="5477854" y="957318"/>
            <a:ext cx="1115925"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428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Defining reach and frequency</a:t>
            </a:r>
          </a:p>
        </p:txBody>
      </p:sp>
      <p:sp>
        <p:nvSpPr>
          <p:cNvPr id="4" name="Footer Placeholder 3"/>
          <p:cNvSpPr>
            <a:spLocks noGrp="1"/>
          </p:cNvSpPr>
          <p:nvPr>
            <p:ph type="ftr" sz="quarter" idx="11"/>
          </p:nvPr>
        </p:nvSpPr>
        <p:spPr/>
        <p:txBody>
          <a:body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21</a:t>
            </a:fld>
            <a:endParaRPr lang="en-US" dirty="0">
              <a:solidFill>
                <a:srgbClr val="FFFFFF"/>
              </a:solidFill>
            </a:endParaRPr>
          </a:p>
        </p:txBody>
      </p:sp>
      <p:sp>
        <p:nvSpPr>
          <p:cNvPr id="8" name="Text Placeholder 7"/>
          <p:cNvSpPr>
            <a:spLocks noGrp="1"/>
          </p:cNvSpPr>
          <p:nvPr>
            <p:ph type="body" sz="quarter" idx="16"/>
          </p:nvPr>
        </p:nvSpPr>
        <p:spPr/>
        <p:txBody>
          <a:bodyPr/>
          <a:lstStyle/>
          <a:p>
            <a:endParaRPr lang="en-US" dirty="0"/>
          </a:p>
        </p:txBody>
      </p:sp>
      <p:sp>
        <p:nvSpPr>
          <p:cNvPr id="18" name="Rectangle 17"/>
          <p:cNvSpPr/>
          <p:nvPr/>
        </p:nvSpPr>
        <p:spPr>
          <a:xfrm>
            <a:off x="3760051" y="1451117"/>
            <a:ext cx="7096371" cy="1384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50" dirty="0">
                <a:solidFill>
                  <a:srgbClr val="000000"/>
                </a:solidFill>
              </a:rPr>
              <a:t>Item reach refers to the number of people in a household who have been exposed to a mail item. When a mail item has been delivered, it is automatically assigned a reach of one on the assumption that the household co-ordinator will be exposed to that item through the act of sorting through the mail.</a:t>
            </a:r>
          </a:p>
        </p:txBody>
      </p:sp>
      <p:sp>
        <p:nvSpPr>
          <p:cNvPr id="21" name="Rectangle 20"/>
          <p:cNvSpPr/>
          <p:nvPr/>
        </p:nvSpPr>
        <p:spPr>
          <a:xfrm>
            <a:off x="3760051" y="2931392"/>
            <a:ext cx="7096371" cy="26714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550" dirty="0">
                <a:solidFill>
                  <a:srgbClr val="000000"/>
                </a:solidFill>
              </a:rPr>
              <a:t>The number of times a mail item has been interacted with based on the following list of interactions: </a:t>
            </a:r>
          </a:p>
          <a:p>
            <a:pPr fontAlgn="base"/>
            <a:endParaRPr lang="en-GB" sz="1550" dirty="0">
              <a:solidFill>
                <a:srgbClr val="000000"/>
              </a:solidFill>
            </a:endParaRPr>
          </a:p>
          <a:p>
            <a:pPr fontAlgn="base"/>
            <a:endParaRPr lang="en-GB" sz="1550" dirty="0">
              <a:solidFill>
                <a:srgbClr val="000000"/>
              </a:solidFill>
            </a:endParaRPr>
          </a:p>
          <a:p>
            <a:pPr fontAlgn="base"/>
            <a:endParaRPr lang="en-GB" sz="1550" dirty="0">
              <a:solidFill>
                <a:srgbClr val="000000"/>
              </a:solidFill>
            </a:endParaRPr>
          </a:p>
          <a:p>
            <a:pPr fontAlgn="base"/>
            <a:endParaRPr lang="en-GB" sz="1550" dirty="0">
              <a:solidFill>
                <a:srgbClr val="000000"/>
              </a:solidFill>
            </a:endParaRPr>
          </a:p>
          <a:p>
            <a:pPr fontAlgn="base"/>
            <a:r>
              <a:rPr lang="en-GB" sz="1550" dirty="0">
                <a:solidFill>
                  <a:srgbClr val="000000"/>
                </a:solidFill>
              </a:rPr>
              <a:t> </a:t>
            </a:r>
          </a:p>
          <a:p>
            <a:pPr fontAlgn="base"/>
            <a:endParaRPr lang="en-GB" sz="1550" dirty="0">
              <a:solidFill>
                <a:srgbClr val="000000"/>
              </a:solidFill>
            </a:endParaRPr>
          </a:p>
          <a:p>
            <a:pPr fontAlgn="base"/>
            <a:endParaRPr lang="en-GB" sz="1550" dirty="0">
              <a:solidFill>
                <a:srgbClr val="000000"/>
              </a:solidFill>
            </a:endParaRPr>
          </a:p>
          <a:p>
            <a:pPr fontAlgn="base"/>
            <a:r>
              <a:rPr lang="en-GB" sz="1550" dirty="0">
                <a:solidFill>
                  <a:srgbClr val="000000"/>
                </a:solidFill>
              </a:rPr>
              <a:t>Frequency can be added over the entire twenty-eight day period that an item is considered ”live” within the home. </a:t>
            </a:r>
          </a:p>
        </p:txBody>
      </p:sp>
      <p:graphicFrame>
        <p:nvGraphicFramePr>
          <p:cNvPr id="23" name="Table 22"/>
          <p:cNvGraphicFramePr>
            <a:graphicFrameLocks noGrp="1"/>
          </p:cNvGraphicFramePr>
          <p:nvPr>
            <p:extLst>
              <p:ext uri="{D42A27DB-BD31-4B8C-83A1-F6EECF244321}">
                <p14:modId xmlns:p14="http://schemas.microsoft.com/office/powerpoint/2010/main" val="148444017"/>
              </p:ext>
            </p:extLst>
          </p:nvPr>
        </p:nvGraphicFramePr>
        <p:xfrm>
          <a:off x="4254702" y="3578522"/>
          <a:ext cx="6118168" cy="1371600"/>
        </p:xfrm>
        <a:graphic>
          <a:graphicData uri="http://schemas.openxmlformats.org/drawingml/2006/table">
            <a:tbl>
              <a:tblPr bandRow="1">
                <a:tableStyleId>{5C22544A-7EE6-4342-B048-85BDC9FD1C3A}</a:tableStyleId>
              </a:tblPr>
              <a:tblGrid>
                <a:gridCol w="3059084">
                  <a:extLst>
                    <a:ext uri="{9D8B030D-6E8A-4147-A177-3AD203B41FA5}">
                      <a16:colId xmlns:a16="http://schemas.microsoft.com/office/drawing/2014/main" xmlns="" val="20000"/>
                    </a:ext>
                  </a:extLst>
                </a:gridCol>
                <a:gridCol w="3059084">
                  <a:extLst>
                    <a:ext uri="{9D8B030D-6E8A-4147-A177-3AD203B41FA5}">
                      <a16:colId xmlns:a16="http://schemas.microsoft.com/office/drawing/2014/main" xmlns="" val="20001"/>
                    </a:ext>
                  </a:extLst>
                </a:gridCol>
              </a:tblGrid>
              <a:tr h="255523">
                <a:tc>
                  <a:txBody>
                    <a:bodyPr/>
                    <a:lstStyle/>
                    <a:p>
                      <a:r>
                        <a:rPr lang="en-US" sz="1200" dirty="0"/>
                        <a:t>Opened</a:t>
                      </a:r>
                      <a:r>
                        <a:rPr lang="en-US" sz="1200" baseline="0" dirty="0"/>
                        <a:t> it</a:t>
                      </a:r>
                      <a:endParaRPr lang="en-US" sz="1200" dirty="0"/>
                    </a:p>
                  </a:txBody>
                  <a:tcPr/>
                </a:tc>
                <a:tc>
                  <a:txBody>
                    <a:bodyPr/>
                    <a:lstStyle/>
                    <a:p>
                      <a:r>
                        <a:rPr lang="en-US" sz="1200" dirty="0"/>
                        <a:t>Threw it away/recycled</a:t>
                      </a:r>
                    </a:p>
                  </a:txBody>
                  <a:tcPr/>
                </a:tc>
                <a:extLst>
                  <a:ext uri="{0D108BD9-81ED-4DB2-BD59-A6C34878D82A}">
                    <a16:rowId xmlns:a16="http://schemas.microsoft.com/office/drawing/2014/main" xmlns="" val="10000"/>
                  </a:ext>
                </a:extLst>
              </a:tr>
              <a:tr h="255523">
                <a:tc>
                  <a:txBody>
                    <a:bodyPr/>
                    <a:lstStyle/>
                    <a:p>
                      <a:r>
                        <a:rPr lang="en-US" sz="1200" dirty="0"/>
                        <a:t>Read</a:t>
                      </a:r>
                      <a:r>
                        <a:rPr lang="en-US" sz="1200" baseline="0" dirty="0"/>
                        <a:t> / looked at / glanced at it</a:t>
                      </a:r>
                      <a:endParaRPr lang="en-US" sz="1200" dirty="0"/>
                    </a:p>
                  </a:txBody>
                  <a:tcPr/>
                </a:tc>
                <a:tc>
                  <a:txBody>
                    <a:bodyPr/>
                    <a:lstStyle/>
                    <a:p>
                      <a:r>
                        <a:rPr lang="en-US" sz="1200" dirty="0"/>
                        <a:t>Took it out of the house e.g. to work</a:t>
                      </a:r>
                    </a:p>
                  </a:txBody>
                  <a:tcPr/>
                </a:tc>
                <a:extLst>
                  <a:ext uri="{0D108BD9-81ED-4DB2-BD59-A6C34878D82A}">
                    <a16:rowId xmlns:a16="http://schemas.microsoft.com/office/drawing/2014/main" xmlns="" val="10001"/>
                  </a:ext>
                </a:extLst>
              </a:tr>
              <a:tr h="255523">
                <a:tc>
                  <a:txBody>
                    <a:bodyPr/>
                    <a:lstStyle/>
                    <a:p>
                      <a:r>
                        <a:rPr lang="en-US" sz="1200" dirty="0"/>
                        <a:t>Put it on display</a:t>
                      </a:r>
                      <a:r>
                        <a:rPr lang="en-US" sz="1200" baseline="0" dirty="0"/>
                        <a:t> e.g. fridge / noticeboard</a:t>
                      </a:r>
                      <a:endParaRPr lang="en-US" sz="1200" dirty="0"/>
                    </a:p>
                  </a:txBody>
                  <a:tcPr/>
                </a:tc>
                <a:tc>
                  <a:txBody>
                    <a:bodyPr/>
                    <a:lstStyle/>
                    <a:p>
                      <a:r>
                        <a:rPr lang="en-US" sz="1200" dirty="0"/>
                        <a:t>Used / did something with the information</a:t>
                      </a:r>
                    </a:p>
                  </a:txBody>
                  <a:tcPr/>
                </a:tc>
                <a:extLst>
                  <a:ext uri="{0D108BD9-81ED-4DB2-BD59-A6C34878D82A}">
                    <a16:rowId xmlns:a16="http://schemas.microsoft.com/office/drawing/2014/main" xmlns="" val="10002"/>
                  </a:ext>
                </a:extLst>
              </a:tr>
              <a:tr h="255523">
                <a:tc>
                  <a:txBody>
                    <a:bodyPr/>
                    <a:lstStyle/>
                    <a:p>
                      <a:r>
                        <a:rPr lang="en-US" sz="1200" dirty="0"/>
                        <a:t>Passed it on / left</a:t>
                      </a:r>
                      <a:r>
                        <a:rPr lang="en-US" sz="1200" baseline="0" dirty="0"/>
                        <a:t> out for the person it’s for</a:t>
                      </a:r>
                      <a:endParaRPr lang="en-US" sz="1200" dirty="0"/>
                    </a:p>
                  </a:txBody>
                  <a:tcPr/>
                </a:tc>
                <a:tc>
                  <a:txBody>
                    <a:bodyPr/>
                    <a:lstStyle/>
                    <a:p>
                      <a:r>
                        <a:rPr lang="en-US" sz="1200" dirty="0"/>
                        <a:t>Put it in the usual place</a:t>
                      </a:r>
                    </a:p>
                  </a:txBody>
                  <a:tcPr/>
                </a:tc>
                <a:extLst>
                  <a:ext uri="{0D108BD9-81ED-4DB2-BD59-A6C34878D82A}">
                    <a16:rowId xmlns:a16="http://schemas.microsoft.com/office/drawing/2014/main" xmlns="" val="10003"/>
                  </a:ext>
                </a:extLst>
              </a:tr>
              <a:tr h="255523">
                <a:tc>
                  <a:txBody>
                    <a:bodyPr/>
                    <a:lstStyle/>
                    <a:p>
                      <a:r>
                        <a:rPr lang="en-US" sz="1200" dirty="0"/>
                        <a:t>Put it</a:t>
                      </a:r>
                      <a:r>
                        <a:rPr lang="en-US" sz="1200" baseline="0" dirty="0"/>
                        <a:t> aside to look at later</a:t>
                      </a:r>
                      <a:endParaRPr lang="en-US" sz="1200" dirty="0"/>
                    </a:p>
                  </a:txBody>
                  <a:tcPr/>
                </a:tc>
                <a:tc>
                  <a:txBody>
                    <a:bodyPr/>
                    <a:lstStyle/>
                    <a:p>
                      <a:endParaRPr lang="en-US" sz="1200" dirty="0"/>
                    </a:p>
                  </a:txBody>
                  <a:tcPr/>
                </a:tc>
                <a:extLst>
                  <a:ext uri="{0D108BD9-81ED-4DB2-BD59-A6C34878D82A}">
                    <a16:rowId xmlns:a16="http://schemas.microsoft.com/office/drawing/2014/main" xmlns="" val="10004"/>
                  </a:ext>
                </a:extLst>
              </a:tr>
            </a:tbl>
          </a:graphicData>
        </a:graphic>
      </p:graphicFrame>
      <p:sp>
        <p:nvSpPr>
          <p:cNvPr id="13" name="Title 6"/>
          <p:cNvSpPr txBox="1">
            <a:spLocks/>
          </p:cNvSpPr>
          <p:nvPr/>
        </p:nvSpPr>
        <p:spPr>
          <a:xfrm>
            <a:off x="1002270" y="1504673"/>
            <a:ext cx="1663239" cy="850106"/>
          </a:xfrm>
          <a:prstGeom prst="rect">
            <a:avLst/>
          </a:prstGeom>
        </p:spPr>
        <p:txBody>
          <a:bodyPr vert="horz" lIns="91440" tIns="45720" rIns="91440" bIns="45720" rtlCol="0" anchor="b">
            <a:normAutofit/>
          </a:bodyPr>
          <a:lst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a:lstStyle>
          <a:p>
            <a:pPr algn="r"/>
            <a:r>
              <a:rPr lang="en-US" sz="2800" dirty="0" smtClean="0"/>
              <a:t>Reach</a:t>
            </a:r>
            <a:endParaRPr lang="en-US" sz="2800" dirty="0"/>
          </a:p>
        </p:txBody>
      </p:sp>
      <p:sp>
        <p:nvSpPr>
          <p:cNvPr id="14" name="Title 6"/>
          <p:cNvSpPr txBox="1">
            <a:spLocks/>
          </p:cNvSpPr>
          <p:nvPr/>
        </p:nvSpPr>
        <p:spPr>
          <a:xfrm>
            <a:off x="353510" y="3602198"/>
            <a:ext cx="2312000" cy="850106"/>
          </a:xfrm>
          <a:prstGeom prst="rect">
            <a:avLst/>
          </a:prstGeom>
        </p:spPr>
        <p:txBody>
          <a:bodyPr vert="horz" lIns="91440" tIns="45720" rIns="91440" bIns="45720" rtlCol="0" anchor="b">
            <a:normAutofit/>
          </a:bodyPr>
          <a:lst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a:lstStyle>
          <a:p>
            <a:pPr algn="r"/>
            <a:r>
              <a:rPr lang="en-US" sz="2800" dirty="0" smtClean="0"/>
              <a:t>Frequency</a:t>
            </a:r>
            <a:endParaRPr lang="en-US" sz="2800" dirty="0"/>
          </a:p>
        </p:txBody>
      </p:sp>
      <p:cxnSp>
        <p:nvCxnSpPr>
          <p:cNvPr id="15" name="Straight Connector 14"/>
          <p:cNvCxnSpPr/>
          <p:nvPr/>
        </p:nvCxnSpPr>
        <p:spPr>
          <a:xfrm>
            <a:off x="2665509" y="2136637"/>
            <a:ext cx="957908"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65509" y="4196174"/>
            <a:ext cx="957908"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7076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Commercial interaction with mail</a:t>
            </a:r>
          </a:p>
        </p:txBody>
      </p:sp>
      <p:sp>
        <p:nvSpPr>
          <p:cNvPr id="8" name="Content Placeholder 7"/>
          <p:cNvSpPr>
            <a:spLocks noGrp="1"/>
          </p:cNvSpPr>
          <p:nvPr>
            <p:ph idx="1"/>
          </p:nvPr>
        </p:nvSpPr>
        <p:spPr/>
        <p:txBody>
          <a:bodyPr>
            <a:noAutofit/>
          </a:bodyPr>
          <a:lstStyle/>
          <a:p>
            <a:pPr>
              <a:spcBef>
                <a:spcPts val="0"/>
              </a:spcBef>
              <a:spcAft>
                <a:spcPts val="1200"/>
              </a:spcAft>
            </a:pPr>
            <a:r>
              <a:rPr lang="en-US" sz="1800" dirty="0"/>
              <a:t>In our main reach and frequency findings we ask people to record actual physical interaction with mail. This is very specific: “did you read it, put it aside to read later or pass on to someone else?”  These are all clear physical actions.</a:t>
            </a:r>
          </a:p>
          <a:p>
            <a:pPr marL="365125" lvl="1" indent="-365125">
              <a:spcBef>
                <a:spcPts val="0"/>
              </a:spcBef>
              <a:spcAft>
                <a:spcPts val="1200"/>
              </a:spcAft>
              <a:buClr>
                <a:schemeClr val="tx1"/>
              </a:buClr>
              <a:buFont typeface="Wingdings 3" panose="05040102010807070707" pitchFamily="18" charset="2"/>
              <a:buChar char="u"/>
            </a:pPr>
            <a:r>
              <a:rPr lang="en-US" dirty="0"/>
              <a:t>Where there is not necessarily a direct link to someone having the mailing pack or door drop in their hand at the time we do not accept this as a proxy for frequency so things like “going online” does not mean as a direct result of having the mailing or door drop in your presence so we don’t count it in our reach and frequency metrics.  </a:t>
            </a:r>
            <a:r>
              <a:rPr lang="en-US" b="1" i="1" dirty="0"/>
              <a:t>We call these “commercial actions”.</a:t>
            </a:r>
          </a:p>
          <a:p>
            <a:pPr>
              <a:spcBef>
                <a:spcPts val="0"/>
              </a:spcBef>
              <a:spcAft>
                <a:spcPts val="1200"/>
              </a:spcAft>
            </a:pPr>
            <a:r>
              <a:rPr lang="en-US" sz="1800" dirty="0"/>
              <a:t>In order to capture the complete journey for mail the panelists are asked to go on and record what commercial activity resulted from them receiving their mail, such as “going online”, “going in-store” or “phoning the sender” and so on.</a:t>
            </a:r>
          </a:p>
          <a:p>
            <a:pPr>
              <a:spcBef>
                <a:spcPts val="0"/>
              </a:spcBef>
              <a:spcAft>
                <a:spcPts val="1200"/>
              </a:spcAft>
            </a:pPr>
            <a:r>
              <a:rPr lang="en-US" sz="1800" dirty="0"/>
              <a:t>Because the commercial actions are not taken as a proxy for reach and frequency we have provided this report to give planners and those using mail greater insight into how mail triggers ongoing commercial activity.</a:t>
            </a:r>
          </a:p>
          <a:p>
            <a:pPr>
              <a:spcBef>
                <a:spcPts val="0"/>
              </a:spcBef>
              <a:spcAft>
                <a:spcPts val="1200"/>
              </a:spcAft>
            </a:pPr>
            <a:r>
              <a:rPr lang="en-US" sz="1800" dirty="0"/>
              <a:t>We also give further insight into commercial actions with business mail which is not included as a mail category in the reach and frequency findings.</a:t>
            </a:r>
          </a:p>
        </p:txBody>
      </p:sp>
      <p:sp>
        <p:nvSpPr>
          <p:cNvPr id="9" name="Slide Number Placeholder 8"/>
          <p:cNvSpPr>
            <a:spLocks noGrp="1"/>
          </p:cNvSpPr>
          <p:nvPr>
            <p:ph type="sldNum" sz="quarter" idx="12"/>
          </p:nvPr>
        </p:nvSpPr>
        <p:spPr/>
        <p:txBody>
          <a:bodyPr/>
          <a:lstStyle/>
          <a:p>
            <a:fld id="{A74EB0F2-648F-F340-8077-1363C8DB6354}" type="slidenum">
              <a:rPr lang="en-US" smtClean="0"/>
              <a:pPr/>
              <a:t>3</a:t>
            </a:fld>
            <a:endParaRPr lang="en-US" dirty="0"/>
          </a:p>
        </p:txBody>
      </p:sp>
      <p:sp>
        <p:nvSpPr>
          <p:cNvPr id="2" name="TextBox 1"/>
          <p:cNvSpPr txBox="1"/>
          <p:nvPr/>
        </p:nvSpPr>
        <p:spPr>
          <a:xfrm>
            <a:off x="5474988" y="6583679"/>
            <a:ext cx="6013185" cy="276999"/>
          </a:xfrm>
          <a:prstGeom prst="rect">
            <a:avLst/>
          </a:prstGeom>
          <a:noFill/>
        </p:spPr>
        <p:txBody>
          <a:bodyPr wrap="none" rtlCol="0">
            <a:spAutoFit/>
          </a:bodyPr>
          <a:lstStyle/>
          <a:p>
            <a:r>
              <a:rPr lang="en-US" sz="1200" dirty="0">
                <a:solidFill>
                  <a:srgbClr val="FFCD00"/>
                </a:solidFill>
              </a:rPr>
              <a:t>For further definitions of what is included in the currency for mail please see slide 18.</a:t>
            </a:r>
          </a:p>
        </p:txBody>
      </p:sp>
    </p:spTree>
    <p:extLst>
      <p:ext uri="{BB962C8B-B14F-4D97-AF65-F5344CB8AC3E}">
        <p14:creationId xmlns:p14="http://schemas.microsoft.com/office/powerpoint/2010/main" val="19286575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p:txBody>
          <a:bodyPr/>
          <a:lstStyle/>
          <a:p>
            <a:endParaRPr lang="en-US" dirty="0"/>
          </a:p>
        </p:txBody>
      </p:sp>
      <p:sp>
        <p:nvSpPr>
          <p:cNvPr id="7" name="Title 6"/>
          <p:cNvSpPr>
            <a:spLocks noGrp="1"/>
          </p:cNvSpPr>
          <p:nvPr>
            <p:ph type="title"/>
          </p:nvPr>
        </p:nvSpPr>
        <p:spPr/>
        <p:txBody>
          <a:bodyPr/>
          <a:lstStyle/>
          <a:p>
            <a:r>
              <a:rPr lang="en-US" dirty="0"/>
              <a:t>Defining commercial actions</a:t>
            </a:r>
          </a:p>
        </p:txBody>
      </p:sp>
      <p:sp>
        <p:nvSpPr>
          <p:cNvPr id="4" name="Footer Placeholder 3"/>
          <p:cNvSpPr>
            <a:spLocks noGrp="1"/>
          </p:cNvSpPr>
          <p:nvPr>
            <p:ph type="ftr" sz="quarter" idx="11"/>
          </p:nvPr>
        </p:nvSpPr>
        <p:spPr>
          <a:xfrm>
            <a:off x="0" y="6469335"/>
            <a:ext cx="900000" cy="365125"/>
          </a:xfrm>
        </p:spPr>
        <p:txBody>
          <a:body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4</a:t>
            </a:fld>
            <a:endParaRPr lang="en-US" dirty="0">
              <a:solidFill>
                <a:srgbClr val="FFFFFF"/>
              </a:solidFill>
            </a:endParaRPr>
          </a:p>
        </p:txBody>
      </p:sp>
      <p:sp>
        <p:nvSpPr>
          <p:cNvPr id="11" name="Text Placeholder 10"/>
          <p:cNvSpPr>
            <a:spLocks noGrp="1"/>
          </p:cNvSpPr>
          <p:nvPr>
            <p:ph type="body" sz="quarter" idx="14"/>
          </p:nvPr>
        </p:nvSpPr>
        <p:spPr>
          <a:xfrm>
            <a:off x="9120336" y="1534319"/>
            <a:ext cx="2808312" cy="5066547"/>
          </a:xfrm>
        </p:spPr>
        <p:txBody>
          <a:bodyPr>
            <a:noAutofit/>
          </a:bodyPr>
          <a:lstStyle/>
          <a:p>
            <a:r>
              <a:rPr lang="en-US" sz="1600" dirty="0"/>
              <a:t>Panelists record all of the actions that might be prompted by receiving the mailing or door drop.  </a:t>
            </a:r>
          </a:p>
          <a:p>
            <a:endParaRPr lang="en-US" sz="1600" dirty="0"/>
          </a:p>
          <a:p>
            <a:r>
              <a:rPr lang="en-US" sz="1600" dirty="0"/>
              <a:t>But they may not have the mail pack with them if they go in-store and so it is not counted within JIC MAIL’s frequency metrics.</a:t>
            </a:r>
          </a:p>
        </p:txBody>
      </p:sp>
      <p:sp>
        <p:nvSpPr>
          <p:cNvPr id="13" name="Text Placeholder 12"/>
          <p:cNvSpPr>
            <a:spLocks noGrp="1"/>
          </p:cNvSpPr>
          <p:nvPr>
            <p:ph type="body" sz="quarter" idx="16"/>
          </p:nvPr>
        </p:nvSpPr>
        <p:spPr>
          <a:xfrm>
            <a:off x="1123806" y="6484358"/>
            <a:ext cx="7851920" cy="305794"/>
          </a:xfrm>
        </p:spPr>
        <p:txBody>
          <a:bodyPr/>
          <a:lstStyle/>
          <a:p>
            <a:endParaRPr lang="en-US" dirty="0"/>
          </a:p>
        </p:txBody>
      </p:sp>
      <p:sp>
        <p:nvSpPr>
          <p:cNvPr id="6" name="TextBox 5"/>
          <p:cNvSpPr txBox="1"/>
          <p:nvPr/>
        </p:nvSpPr>
        <p:spPr>
          <a:xfrm>
            <a:off x="695401" y="1396550"/>
            <a:ext cx="4228024" cy="523220"/>
          </a:xfrm>
          <a:prstGeom prst="rect">
            <a:avLst/>
          </a:prstGeom>
          <a:noFill/>
        </p:spPr>
        <p:txBody>
          <a:bodyPr wrap="square" rtlCol="0">
            <a:spAutoFit/>
          </a:bodyPr>
          <a:lstStyle/>
          <a:p>
            <a:r>
              <a:rPr lang="en-US" sz="2800" b="1" dirty="0">
                <a:solidFill>
                  <a:srgbClr val="FF0048"/>
                </a:solidFill>
              </a:rPr>
              <a:t>Commercial </a:t>
            </a:r>
            <a:r>
              <a:rPr lang="en-US" sz="2800" b="1" dirty="0" smtClean="0">
                <a:solidFill>
                  <a:srgbClr val="FF0048"/>
                </a:solidFill>
              </a:rPr>
              <a:t>actions:</a:t>
            </a:r>
            <a:endParaRPr lang="en-US" sz="2800" b="1" dirty="0">
              <a:solidFill>
                <a:srgbClr val="FF0048"/>
              </a:solidFill>
            </a:endParaRPr>
          </a:p>
        </p:txBody>
      </p:sp>
      <p:sp>
        <p:nvSpPr>
          <p:cNvPr id="56" name="TextBox 55"/>
          <p:cNvSpPr txBox="1"/>
          <p:nvPr/>
        </p:nvSpPr>
        <p:spPr>
          <a:xfrm>
            <a:off x="695400" y="1886540"/>
            <a:ext cx="3739867" cy="1938992"/>
          </a:xfrm>
          <a:prstGeom prst="rect">
            <a:avLst/>
          </a:prstGeom>
          <a:noFill/>
        </p:spPr>
        <p:txBody>
          <a:bodyPr wrap="square" rtlCol="0">
            <a:spAutoFit/>
          </a:bodyPr>
          <a:lstStyle/>
          <a:p>
            <a:r>
              <a:rPr lang="en-GB" sz="2400" dirty="0">
                <a:solidFill>
                  <a:srgbClr val="FFFFFF">
                    <a:lumMod val="50000"/>
                  </a:srgbClr>
                </a:solidFill>
              </a:rPr>
              <a:t>An action relating to mail which is not directly attributable to having the mailing pack or door drop in the home.</a:t>
            </a:r>
            <a:endParaRPr lang="en-US" sz="2400" b="1" dirty="0">
              <a:solidFill>
                <a:srgbClr val="FFFFFF">
                  <a:lumMod val="50000"/>
                </a:srgbClr>
              </a:solidFill>
            </a:endParaRPr>
          </a:p>
        </p:txBody>
      </p:sp>
      <p:sp>
        <p:nvSpPr>
          <p:cNvPr id="29" name="Rectangle 28"/>
          <p:cNvSpPr/>
          <p:nvPr/>
        </p:nvSpPr>
        <p:spPr>
          <a:xfrm>
            <a:off x="4786601" y="1540669"/>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Ordered a catalogue</a:t>
            </a:r>
          </a:p>
        </p:txBody>
      </p:sp>
      <p:sp>
        <p:nvSpPr>
          <p:cNvPr id="30" name="Rectangle 29"/>
          <p:cNvSpPr/>
          <p:nvPr/>
        </p:nvSpPr>
        <p:spPr>
          <a:xfrm>
            <a:off x="4786601" y="1815228"/>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Visited a sender’s shop / office</a:t>
            </a:r>
          </a:p>
        </p:txBody>
      </p:sp>
      <p:sp>
        <p:nvSpPr>
          <p:cNvPr id="31" name="Rectangle 30"/>
          <p:cNvSpPr/>
          <p:nvPr/>
        </p:nvSpPr>
        <p:spPr>
          <a:xfrm>
            <a:off x="4786601" y="2092962"/>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Planned a large purchase</a:t>
            </a:r>
          </a:p>
        </p:txBody>
      </p:sp>
      <p:sp>
        <p:nvSpPr>
          <p:cNvPr id="32" name="Rectangle 31"/>
          <p:cNvSpPr/>
          <p:nvPr/>
        </p:nvSpPr>
        <p:spPr>
          <a:xfrm>
            <a:off x="4786601" y="2367521"/>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Called the sender</a:t>
            </a:r>
          </a:p>
        </p:txBody>
      </p:sp>
      <p:sp>
        <p:nvSpPr>
          <p:cNvPr id="33" name="Rectangle 32"/>
          <p:cNvSpPr/>
          <p:nvPr/>
        </p:nvSpPr>
        <p:spPr>
          <a:xfrm>
            <a:off x="4786601" y="2645255"/>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Used a tablet or smartphone</a:t>
            </a:r>
          </a:p>
        </p:txBody>
      </p:sp>
      <p:sp>
        <p:nvSpPr>
          <p:cNvPr id="34" name="Rectangle 33"/>
          <p:cNvSpPr/>
          <p:nvPr/>
        </p:nvSpPr>
        <p:spPr>
          <a:xfrm>
            <a:off x="4786601" y="2919814"/>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Looked up my account details</a:t>
            </a:r>
          </a:p>
        </p:txBody>
      </p:sp>
      <p:sp>
        <p:nvSpPr>
          <p:cNvPr id="35" name="Rectangle 34"/>
          <p:cNvSpPr/>
          <p:nvPr/>
        </p:nvSpPr>
        <p:spPr>
          <a:xfrm>
            <a:off x="4786601" y="3193028"/>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Bought something/made a payment or donation</a:t>
            </a:r>
          </a:p>
        </p:txBody>
      </p:sp>
      <p:sp>
        <p:nvSpPr>
          <p:cNvPr id="36" name="Rectangle 35"/>
          <p:cNvSpPr/>
          <p:nvPr/>
        </p:nvSpPr>
        <p:spPr>
          <a:xfrm>
            <a:off x="4786601" y="3470762"/>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Went online for more information</a:t>
            </a:r>
          </a:p>
        </p:txBody>
      </p:sp>
      <p:sp>
        <p:nvSpPr>
          <p:cNvPr id="37" name="Rectangle 36"/>
          <p:cNvSpPr/>
          <p:nvPr/>
        </p:nvSpPr>
        <p:spPr>
          <a:xfrm>
            <a:off x="4786601" y="3745321"/>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Used a voucher/discount code</a:t>
            </a:r>
          </a:p>
        </p:txBody>
      </p:sp>
      <p:sp>
        <p:nvSpPr>
          <p:cNvPr id="38" name="Rectangle 37"/>
          <p:cNvSpPr/>
          <p:nvPr/>
        </p:nvSpPr>
        <p:spPr>
          <a:xfrm>
            <a:off x="4786601" y="4021130"/>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Visited sender’s website</a:t>
            </a:r>
          </a:p>
        </p:txBody>
      </p:sp>
      <p:sp>
        <p:nvSpPr>
          <p:cNvPr id="39" name="Rectangle 38"/>
          <p:cNvSpPr/>
          <p:nvPr/>
        </p:nvSpPr>
        <p:spPr>
          <a:xfrm>
            <a:off x="4786601" y="4295689"/>
            <a:ext cx="3692420" cy="275809"/>
          </a:xfrm>
          <a:prstGeom prst="rect">
            <a:avLst/>
          </a:prstGeom>
          <a:solidFill>
            <a:srgbClr val="FFFFFF">
              <a:alpha val="63922"/>
            </a:srgb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0000"/>
                </a:solidFill>
              </a:rPr>
              <a:t>Discussed with someone</a:t>
            </a:r>
          </a:p>
        </p:txBody>
      </p:sp>
    </p:spTree>
    <p:extLst>
      <p:ext uri="{BB962C8B-B14F-4D97-AF65-F5344CB8AC3E}">
        <p14:creationId xmlns:p14="http://schemas.microsoft.com/office/powerpoint/2010/main" val="3836460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5</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271" t="8621" r="30581" b="1677"/>
          <a:stretch/>
        </p:blipFill>
        <p:spPr>
          <a:xfrm>
            <a:off x="6104238" y="0"/>
            <a:ext cx="6087762" cy="6858000"/>
          </a:xfrm>
          <a:prstGeom prst="rect">
            <a:avLst/>
          </a:prstGeom>
        </p:spPr>
      </p:pic>
      <p:sp>
        <p:nvSpPr>
          <p:cNvPr id="11" name="Rectangle 10"/>
          <p:cNvSpPr/>
          <p:nvPr/>
        </p:nvSpPr>
        <p:spPr>
          <a:xfrm>
            <a:off x="0" y="0"/>
            <a:ext cx="61042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2" name="Title 6"/>
          <p:cNvSpPr txBox="1">
            <a:spLocks/>
          </p:cNvSpPr>
          <p:nvPr/>
        </p:nvSpPr>
        <p:spPr>
          <a:xfrm>
            <a:off x="695400" y="346646"/>
            <a:ext cx="5408838" cy="850106"/>
          </a:xfrm>
          <a:prstGeom prst="rect">
            <a:avLst/>
          </a:prstGeom>
        </p:spPr>
        <p:txBody>
          <a:bodyPr/>
          <a:lst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a:lstStyle>
          <a:p>
            <a:pPr>
              <a:lnSpc>
                <a:spcPct val="80000"/>
              </a:lnSpc>
            </a:pPr>
            <a:r>
              <a:rPr lang="en-US" sz="5400" dirty="0">
                <a:solidFill>
                  <a:schemeClr val="tx1"/>
                </a:solidFill>
              </a:rPr>
              <a:t>Commercial actions</a:t>
            </a:r>
          </a:p>
        </p:txBody>
      </p:sp>
      <p:cxnSp>
        <p:nvCxnSpPr>
          <p:cNvPr id="3" name="Straight Connector 2"/>
          <p:cNvCxnSpPr/>
          <p:nvPr/>
        </p:nvCxnSpPr>
        <p:spPr>
          <a:xfrm>
            <a:off x="840259" y="1927654"/>
            <a:ext cx="3641125" cy="0"/>
          </a:xfrm>
          <a:prstGeom prst="line">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67729" y="2185630"/>
            <a:ext cx="4357198" cy="1754326"/>
          </a:xfrm>
          <a:prstGeom prst="rect">
            <a:avLst/>
          </a:prstGeom>
          <a:noFill/>
        </p:spPr>
        <p:txBody>
          <a:bodyPr wrap="square" rtlCol="0">
            <a:spAutoFit/>
          </a:bodyPr>
          <a:lstStyle/>
          <a:p>
            <a:pPr>
              <a:lnSpc>
                <a:spcPct val="90000"/>
              </a:lnSpc>
            </a:pPr>
            <a:r>
              <a:rPr lang="en-US" sz="4000" b="1" dirty="0"/>
              <a:t>21%</a:t>
            </a:r>
            <a:r>
              <a:rPr lang="en-US" sz="4000" dirty="0"/>
              <a:t> of all mail items prompt a commercial action</a:t>
            </a:r>
          </a:p>
        </p:txBody>
      </p:sp>
      <p:sp>
        <p:nvSpPr>
          <p:cNvPr id="10" name="Text Placeholder 35"/>
          <p:cNvSpPr txBox="1">
            <a:spLocks/>
          </p:cNvSpPr>
          <p:nvPr/>
        </p:nvSpPr>
        <p:spPr>
          <a:xfrm>
            <a:off x="3635320" y="6630035"/>
            <a:ext cx="3959845" cy="365125"/>
          </a:xfrm>
          <a:prstGeom prst="rect">
            <a:avLst/>
          </a:prstGeom>
        </p:spPr>
        <p:txBody>
          <a:bodyPr>
            <a:normAutofit/>
          </a:bodyPr>
          <a:lst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a:solidFill>
                  <a:schemeClr val="tx1"/>
                </a:solidFill>
              </a:rPr>
              <a:t>Source: JICMAIL Q2&amp;Q3, Kantar TNS, 2017</a:t>
            </a:r>
          </a:p>
        </p:txBody>
      </p:sp>
    </p:spTree>
    <p:extLst>
      <p:ext uri="{BB962C8B-B14F-4D97-AF65-F5344CB8AC3E}">
        <p14:creationId xmlns:p14="http://schemas.microsoft.com/office/powerpoint/2010/main" val="14483810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p:txBody>
          <a:bodyPr/>
          <a:lstStyle/>
          <a:p>
            <a:endParaRPr lang="en-US" dirty="0"/>
          </a:p>
        </p:txBody>
      </p:sp>
      <p:sp>
        <p:nvSpPr>
          <p:cNvPr id="7" name="Title 6"/>
          <p:cNvSpPr>
            <a:spLocks noGrp="1"/>
          </p:cNvSpPr>
          <p:nvPr>
            <p:ph type="title"/>
          </p:nvPr>
        </p:nvSpPr>
        <p:spPr/>
        <p:txBody>
          <a:bodyPr/>
          <a:lstStyle/>
          <a:p>
            <a:r>
              <a:rPr lang="en-US" dirty="0"/>
              <a:t>Initial commercial actions with mail</a:t>
            </a:r>
          </a:p>
        </p:txBody>
      </p:sp>
      <p:sp>
        <p:nvSpPr>
          <p:cNvPr id="21" name="Footer Placeholder 20"/>
          <p:cNvSpPr>
            <a:spLocks noGrp="1"/>
          </p:cNvSpPr>
          <p:nvPr>
            <p:ph type="ftr" sz="quarter" idx="11"/>
          </p:nvPr>
        </p:nvSpPr>
        <p:spPr/>
        <p:txBody>
          <a:bodyPr/>
          <a:lstStyle/>
          <a:p>
            <a:r>
              <a:rPr lang="en-US" dirty="0"/>
              <a:t>© JICMAIL</a:t>
            </a:r>
          </a:p>
        </p:txBody>
      </p:sp>
      <p:sp>
        <p:nvSpPr>
          <p:cNvPr id="10" name="Slide Number Placeholder 8"/>
          <p:cNvSpPr>
            <a:spLocks noGrp="1"/>
          </p:cNvSpPr>
          <p:nvPr>
            <p:ph type="sldNum" sz="quarter" idx="12"/>
          </p:nvPr>
        </p:nvSpPr>
        <p:spPr/>
        <p:txBody>
          <a:bodyPr/>
          <a:lstStyle/>
          <a:p>
            <a:fld id="{A74EB0F2-648F-F340-8077-1363C8DB6354}" type="slidenum">
              <a:rPr lang="en-US" smtClean="0"/>
              <a:pPr/>
              <a:t>6</a:t>
            </a:fld>
            <a:endParaRPr lang="en-US" dirty="0"/>
          </a:p>
        </p:txBody>
      </p:sp>
      <p:sp>
        <p:nvSpPr>
          <p:cNvPr id="18" name="Text Placeholder 17"/>
          <p:cNvSpPr>
            <a:spLocks noGrp="1"/>
          </p:cNvSpPr>
          <p:nvPr>
            <p:ph type="body" sz="quarter" idx="14"/>
          </p:nvPr>
        </p:nvSpPr>
        <p:spPr/>
        <p:txBody>
          <a:bodyPr/>
          <a:lstStyle/>
          <a:p>
            <a:r>
              <a:rPr lang="en-US" dirty="0"/>
              <a:t>Of the 21% of addressed mail that prompts a commercial action 10.7% of people discuss the mailing piece with someone else in the household or out of home.</a:t>
            </a:r>
          </a:p>
        </p:txBody>
      </p:sp>
      <p:sp>
        <p:nvSpPr>
          <p:cNvPr id="36" name="Text Placeholder 35"/>
          <p:cNvSpPr>
            <a:spLocks noGrp="1"/>
          </p:cNvSpPr>
          <p:nvPr>
            <p:ph type="body" sz="quarter" idx="16"/>
          </p:nvPr>
        </p:nvSpPr>
        <p:spPr/>
        <p:txBody>
          <a:bodyPr>
            <a:normAutofit fontScale="92500" lnSpcReduction="20000"/>
          </a:bodyPr>
          <a:lstStyle/>
          <a:p>
            <a:r>
              <a:rPr lang="en-US" dirty="0"/>
              <a:t>Source: JICMAIL Q2&amp;Q3, Kantar TNS, 2017</a:t>
            </a:r>
          </a:p>
          <a:p>
            <a:r>
              <a:rPr lang="en-GB" dirty="0"/>
              <a:t>Base:  Addressed Advertising Mail Items n=8,553</a:t>
            </a:r>
          </a:p>
        </p:txBody>
      </p:sp>
      <p:sp>
        <p:nvSpPr>
          <p:cNvPr id="13" name="TextBox 12"/>
          <p:cNvSpPr txBox="1"/>
          <p:nvPr/>
        </p:nvSpPr>
        <p:spPr>
          <a:xfrm>
            <a:off x="695400" y="1079113"/>
            <a:ext cx="8229600" cy="369332"/>
          </a:xfrm>
          <a:prstGeom prst="rect">
            <a:avLst/>
          </a:prstGeom>
          <a:noFill/>
        </p:spPr>
        <p:txBody>
          <a:bodyPr wrap="square" rtlCol="0">
            <a:spAutoFit/>
          </a:bodyPr>
          <a:lstStyle/>
          <a:p>
            <a:pPr marL="449263" indent="-449263"/>
            <a:r>
              <a:rPr lang="en-US" b="1" dirty="0">
                <a:solidFill>
                  <a:schemeClr val="bg1"/>
                </a:solidFill>
                <a:latin typeface="Arial" panose="020B0604020202020204" pitchFamily="34" charset="0"/>
                <a:cs typeface="Arial" panose="020B0604020202020204" pitchFamily="34" charset="0"/>
              </a:rPr>
              <a:t>Addressed mail commercial actions taken immediately</a:t>
            </a:r>
            <a:endParaRPr lang="en-US"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08" y="1612297"/>
            <a:ext cx="8210634" cy="4797156"/>
          </a:xfrm>
          <a:prstGeom prst="rect">
            <a:avLst/>
          </a:prstGeom>
        </p:spPr>
      </p:pic>
    </p:spTree>
    <p:extLst>
      <p:ext uri="{BB962C8B-B14F-4D97-AF65-F5344CB8AC3E}">
        <p14:creationId xmlns:p14="http://schemas.microsoft.com/office/powerpoint/2010/main" val="5361408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5"/>
          </p:nvPr>
        </p:nvSpPr>
        <p:spPr/>
        <p:txBody>
          <a:bodyPr/>
          <a:lstStyle/>
          <a:p>
            <a:endParaRPr lang="en-US" dirty="0"/>
          </a:p>
        </p:txBody>
      </p:sp>
      <p:sp>
        <p:nvSpPr>
          <p:cNvPr id="7" name="Title 6"/>
          <p:cNvSpPr>
            <a:spLocks noGrp="1"/>
          </p:cNvSpPr>
          <p:nvPr>
            <p:ph type="title"/>
          </p:nvPr>
        </p:nvSpPr>
        <p:spPr/>
        <p:txBody>
          <a:bodyPr/>
          <a:lstStyle/>
          <a:p>
            <a:r>
              <a:rPr lang="en-US" dirty="0"/>
              <a:t>Subsequent commercial actions with mail</a:t>
            </a:r>
          </a:p>
        </p:txBody>
      </p:sp>
      <p:sp>
        <p:nvSpPr>
          <p:cNvPr id="21" name="Footer Placeholder 20"/>
          <p:cNvSpPr>
            <a:spLocks noGrp="1"/>
          </p:cNvSpPr>
          <p:nvPr>
            <p:ph type="ftr" sz="quarter" idx="11"/>
          </p:nvPr>
        </p:nvSpPr>
        <p:spPr/>
        <p:txBody>
          <a:bodyPr/>
          <a:lstStyle/>
          <a:p>
            <a:r>
              <a:rPr lang="en-US" dirty="0"/>
              <a:t>© JICMAIL</a:t>
            </a:r>
          </a:p>
        </p:txBody>
      </p:sp>
      <p:sp>
        <p:nvSpPr>
          <p:cNvPr id="10" name="Slide Number Placeholder 8"/>
          <p:cNvSpPr>
            <a:spLocks noGrp="1"/>
          </p:cNvSpPr>
          <p:nvPr>
            <p:ph type="sldNum" sz="quarter" idx="12"/>
          </p:nvPr>
        </p:nvSpPr>
        <p:spPr/>
        <p:txBody>
          <a:bodyPr/>
          <a:lstStyle/>
          <a:p>
            <a:fld id="{A74EB0F2-648F-F340-8077-1363C8DB6354}" type="slidenum">
              <a:rPr lang="en-US" smtClean="0"/>
              <a:pPr/>
              <a:t>7</a:t>
            </a:fld>
            <a:endParaRPr lang="en-US" dirty="0"/>
          </a:p>
        </p:txBody>
      </p:sp>
      <p:sp>
        <p:nvSpPr>
          <p:cNvPr id="18" name="Text Placeholder 17"/>
          <p:cNvSpPr>
            <a:spLocks noGrp="1"/>
          </p:cNvSpPr>
          <p:nvPr>
            <p:ph type="body" sz="quarter" idx="14"/>
          </p:nvPr>
        </p:nvSpPr>
        <p:spPr/>
        <p:txBody>
          <a:bodyPr/>
          <a:lstStyle/>
          <a:p>
            <a:r>
              <a:rPr lang="en-US" dirty="0"/>
              <a:t>After initial actions are recorded 4.4% </a:t>
            </a:r>
            <a:r>
              <a:rPr lang="en-US" dirty="0" smtClean="0"/>
              <a:t>of items prompt </a:t>
            </a:r>
            <a:r>
              <a:rPr lang="en-US" dirty="0"/>
              <a:t>the use of a voucher or code, 4.3% are discussed with another person and 3.8% visit a sender’s web site.</a:t>
            </a:r>
          </a:p>
        </p:txBody>
      </p:sp>
      <p:sp>
        <p:nvSpPr>
          <p:cNvPr id="36" name="Text Placeholder 35"/>
          <p:cNvSpPr>
            <a:spLocks noGrp="1"/>
          </p:cNvSpPr>
          <p:nvPr>
            <p:ph type="body" sz="quarter" idx="16"/>
          </p:nvPr>
        </p:nvSpPr>
        <p:spPr/>
        <p:txBody>
          <a:bodyPr>
            <a:normAutofit fontScale="92500" lnSpcReduction="20000"/>
          </a:bodyPr>
          <a:lstStyle/>
          <a:p>
            <a:r>
              <a:rPr lang="en-GB" dirty="0"/>
              <a:t>Source:  JICMAIL Q2&amp;Q3, Kantar TNS, 2017</a:t>
            </a:r>
          </a:p>
          <a:p>
            <a:r>
              <a:rPr lang="en-GB" dirty="0"/>
              <a:t>Base:  Addressed Advertising Mail Items n=8,553</a:t>
            </a:r>
          </a:p>
        </p:txBody>
      </p:sp>
      <p:sp>
        <p:nvSpPr>
          <p:cNvPr id="13" name="TextBox 12"/>
          <p:cNvSpPr txBox="1"/>
          <p:nvPr/>
        </p:nvSpPr>
        <p:spPr>
          <a:xfrm>
            <a:off x="695400" y="1079113"/>
            <a:ext cx="8229600" cy="369332"/>
          </a:xfrm>
          <a:prstGeom prst="rect">
            <a:avLst/>
          </a:prstGeom>
          <a:noFill/>
        </p:spPr>
        <p:txBody>
          <a:bodyPr wrap="square" rtlCol="0">
            <a:spAutoFit/>
          </a:bodyPr>
          <a:lstStyle/>
          <a:p>
            <a:pPr marL="449263" indent="-449263"/>
            <a:r>
              <a:rPr lang="en-US" b="1" dirty="0">
                <a:solidFill>
                  <a:schemeClr val="bg1"/>
                </a:solidFill>
                <a:latin typeface="Arial" panose="020B0604020202020204" pitchFamily="34" charset="0"/>
                <a:cs typeface="Arial" panose="020B0604020202020204" pitchFamily="34" charset="0"/>
              </a:rPr>
              <a:t>Addressed mail commercial actions taken over twenty-eight days</a:t>
            </a:r>
            <a:endParaRPr lang="en-US"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35" y="1641673"/>
            <a:ext cx="8350830" cy="5004403"/>
          </a:xfrm>
          <a:prstGeom prst="rect">
            <a:avLst/>
          </a:prstGeom>
        </p:spPr>
      </p:pic>
    </p:spTree>
    <p:extLst>
      <p:ext uri="{BB962C8B-B14F-4D97-AF65-F5344CB8AC3E}">
        <p14:creationId xmlns:p14="http://schemas.microsoft.com/office/powerpoint/2010/main" val="177523736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p:txBody>
          <a:bodyPr/>
          <a:lstStyle/>
          <a:p>
            <a:endParaRPr lang="en-US" dirty="0"/>
          </a:p>
        </p:txBody>
      </p:sp>
      <p:sp>
        <p:nvSpPr>
          <p:cNvPr id="9" name="Title 8"/>
          <p:cNvSpPr>
            <a:spLocks noGrp="1"/>
          </p:cNvSpPr>
          <p:nvPr>
            <p:ph type="title"/>
          </p:nvPr>
        </p:nvSpPr>
        <p:spPr/>
        <p:txBody>
          <a:bodyPr/>
          <a:lstStyle/>
          <a:p>
            <a:r>
              <a:rPr lang="en-US" dirty="0"/>
              <a:t>Initial commercial actions with door drop</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8</a:t>
            </a:fld>
            <a:endParaRPr lang="en-US" dirty="0"/>
          </a:p>
        </p:txBody>
      </p:sp>
      <p:sp>
        <p:nvSpPr>
          <p:cNvPr id="11" name="Text Placeholder 10"/>
          <p:cNvSpPr>
            <a:spLocks noGrp="1"/>
          </p:cNvSpPr>
          <p:nvPr>
            <p:ph type="body" sz="quarter" idx="14"/>
          </p:nvPr>
        </p:nvSpPr>
        <p:spPr/>
        <p:txBody>
          <a:bodyPr/>
          <a:lstStyle/>
          <a:p>
            <a:r>
              <a:rPr lang="en-US" smtClean="0"/>
              <a:t>5.3</a:t>
            </a:r>
            <a:r>
              <a:rPr lang="en-US" dirty="0"/>
              <a:t>% of door drops prompt discussion with another person in the household or out of home if commercial activity is taken.</a:t>
            </a:r>
          </a:p>
        </p:txBody>
      </p:sp>
      <p:sp>
        <p:nvSpPr>
          <p:cNvPr id="13" name="Text Placeholder 12"/>
          <p:cNvSpPr>
            <a:spLocks noGrp="1"/>
          </p:cNvSpPr>
          <p:nvPr>
            <p:ph type="body" sz="quarter" idx="16"/>
          </p:nvPr>
        </p:nvSpPr>
        <p:spPr/>
        <p:txBody>
          <a:bodyPr>
            <a:normAutofit fontScale="92500" lnSpcReduction="20000"/>
          </a:bodyPr>
          <a:lstStyle/>
          <a:p>
            <a:r>
              <a:rPr lang="en-GB" dirty="0"/>
              <a:t>Source:  JICMAIL Q2&amp;Q3, Kantar TNS, 2017</a:t>
            </a:r>
          </a:p>
          <a:p>
            <a:r>
              <a:rPr lang="en-GB" dirty="0"/>
              <a:t>Base: Door Drop Items n=4,563</a:t>
            </a:r>
          </a:p>
        </p:txBody>
      </p:sp>
      <p:sp>
        <p:nvSpPr>
          <p:cNvPr id="14" name="TextBox 13"/>
          <p:cNvSpPr txBox="1"/>
          <p:nvPr/>
        </p:nvSpPr>
        <p:spPr>
          <a:xfrm>
            <a:off x="695400" y="1079113"/>
            <a:ext cx="8229600" cy="369332"/>
          </a:xfrm>
          <a:prstGeom prst="rect">
            <a:avLst/>
          </a:prstGeom>
          <a:noFill/>
        </p:spPr>
        <p:txBody>
          <a:bodyPr wrap="square" rtlCol="0">
            <a:spAutoFit/>
          </a:bodyPr>
          <a:lstStyle/>
          <a:p>
            <a:pPr marL="449263" indent="-449263"/>
            <a:r>
              <a:rPr lang="en-US" b="1" dirty="0">
                <a:solidFill>
                  <a:schemeClr val="bg1"/>
                </a:solidFill>
                <a:latin typeface="Arial" panose="020B0604020202020204" pitchFamily="34" charset="0"/>
                <a:cs typeface="Arial" panose="020B0604020202020204" pitchFamily="34" charset="0"/>
              </a:rPr>
              <a:t>Door drop commercial actions taken immediately</a:t>
            </a:r>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83" y="1621991"/>
            <a:ext cx="8210634" cy="4644768"/>
          </a:xfrm>
          <a:prstGeom prst="rect">
            <a:avLst/>
          </a:prstGeom>
        </p:spPr>
      </p:pic>
    </p:spTree>
    <p:extLst>
      <p:ext uri="{BB962C8B-B14F-4D97-AF65-F5344CB8AC3E}">
        <p14:creationId xmlns:p14="http://schemas.microsoft.com/office/powerpoint/2010/main" val="17579297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5"/>
          </p:nvPr>
        </p:nvSpPr>
        <p:spPr/>
        <p:txBody>
          <a:bodyPr/>
          <a:lstStyle/>
          <a:p>
            <a:endParaRPr lang="en-US" dirty="0"/>
          </a:p>
        </p:txBody>
      </p:sp>
      <p:sp>
        <p:nvSpPr>
          <p:cNvPr id="9" name="Title 8"/>
          <p:cNvSpPr>
            <a:spLocks noGrp="1"/>
          </p:cNvSpPr>
          <p:nvPr>
            <p:ph type="title"/>
          </p:nvPr>
        </p:nvSpPr>
        <p:spPr/>
        <p:txBody>
          <a:bodyPr>
            <a:noAutofit/>
          </a:bodyPr>
          <a:lstStyle/>
          <a:p>
            <a:r>
              <a:rPr lang="en-US" dirty="0"/>
              <a:t>Subsequent commercial actions with </a:t>
            </a:r>
            <a:br>
              <a:rPr lang="en-US" dirty="0"/>
            </a:br>
            <a:r>
              <a:rPr lang="en-US" dirty="0"/>
              <a:t>door drop</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9</a:t>
            </a:fld>
            <a:endParaRPr lang="en-US" dirty="0"/>
          </a:p>
        </p:txBody>
      </p:sp>
      <p:sp>
        <p:nvSpPr>
          <p:cNvPr id="11" name="Text Placeholder 10"/>
          <p:cNvSpPr>
            <a:spLocks noGrp="1"/>
          </p:cNvSpPr>
          <p:nvPr>
            <p:ph type="body" sz="quarter" idx="14"/>
          </p:nvPr>
        </p:nvSpPr>
        <p:spPr/>
        <p:txBody>
          <a:bodyPr/>
          <a:lstStyle/>
          <a:p>
            <a:r>
              <a:rPr lang="en-US" dirty="0"/>
              <a:t>There’s a broad range of commercial actions taken in over the full 28 day period topped by discussion with another person, buying something or donating and going to a sender’s web site.</a:t>
            </a:r>
          </a:p>
        </p:txBody>
      </p:sp>
      <p:sp>
        <p:nvSpPr>
          <p:cNvPr id="13" name="Text Placeholder 12"/>
          <p:cNvSpPr>
            <a:spLocks noGrp="1"/>
          </p:cNvSpPr>
          <p:nvPr>
            <p:ph type="body" sz="quarter" idx="16"/>
          </p:nvPr>
        </p:nvSpPr>
        <p:spPr/>
        <p:txBody>
          <a:bodyPr>
            <a:normAutofit fontScale="92500" lnSpcReduction="20000"/>
          </a:bodyPr>
          <a:lstStyle/>
          <a:p>
            <a:r>
              <a:rPr lang="en-GB" dirty="0"/>
              <a:t>Source:  JICMAIL Q2&amp;Q3, Kantar TNS, 2017</a:t>
            </a:r>
          </a:p>
          <a:p>
            <a:r>
              <a:rPr lang="en-GB" dirty="0"/>
              <a:t>Base: Door Drop Items n=4,563</a:t>
            </a:r>
          </a:p>
        </p:txBody>
      </p:sp>
      <p:sp>
        <p:nvSpPr>
          <p:cNvPr id="14" name="TextBox 13"/>
          <p:cNvSpPr txBox="1"/>
          <p:nvPr/>
        </p:nvSpPr>
        <p:spPr>
          <a:xfrm>
            <a:off x="695400" y="1079113"/>
            <a:ext cx="8229600" cy="369332"/>
          </a:xfrm>
          <a:prstGeom prst="rect">
            <a:avLst/>
          </a:prstGeom>
          <a:noFill/>
        </p:spPr>
        <p:txBody>
          <a:bodyPr wrap="square" rtlCol="0">
            <a:spAutoFit/>
          </a:bodyPr>
          <a:lstStyle/>
          <a:p>
            <a:pPr marL="449263" indent="-449263"/>
            <a:r>
              <a:rPr lang="en-US" b="1" dirty="0">
                <a:solidFill>
                  <a:schemeClr val="bg1"/>
                </a:solidFill>
                <a:latin typeface="Arial" panose="020B0604020202020204" pitchFamily="34" charset="0"/>
                <a:cs typeface="Arial" panose="020B0604020202020204" pitchFamily="34" charset="0"/>
              </a:rPr>
              <a:t>Door drop commercial actions taken over twenty-eight days</a:t>
            </a:r>
            <a:endParaRPr lang="en-US"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58" y="1695147"/>
            <a:ext cx="8210634" cy="4864206"/>
          </a:xfrm>
          <a:prstGeom prst="rect">
            <a:avLst/>
          </a:prstGeom>
        </p:spPr>
      </p:pic>
    </p:spTree>
    <p:extLst>
      <p:ext uri="{BB962C8B-B14F-4D97-AF65-F5344CB8AC3E}">
        <p14:creationId xmlns:p14="http://schemas.microsoft.com/office/powerpoint/2010/main" val="51161748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Green">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yan">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Blu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u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_Green">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7809</TotalTime>
  <Words>1608</Words>
  <Application>Microsoft Office PowerPoint</Application>
  <PresentationFormat>Custom</PresentationFormat>
  <Paragraphs>187</Paragraphs>
  <Slides>21</Slides>
  <Notes>7</Notes>
  <HiddenSlides>0</HiddenSlides>
  <MMClips>0</MMClips>
  <ScaleCrop>false</ScaleCrop>
  <HeadingPairs>
    <vt:vector size="4" baseType="variant">
      <vt:variant>
        <vt:lpstr>Theme</vt:lpstr>
      </vt:variant>
      <vt:variant>
        <vt:i4>9</vt:i4>
      </vt:variant>
      <vt:variant>
        <vt:lpstr>Slide Titles</vt:lpstr>
      </vt:variant>
      <vt:variant>
        <vt:i4>21</vt:i4>
      </vt:variant>
    </vt:vector>
  </HeadingPairs>
  <TitlesOfParts>
    <vt:vector size="30" baseType="lpstr">
      <vt:lpstr>1_Office Theme</vt:lpstr>
      <vt:lpstr>White</vt:lpstr>
      <vt:lpstr>Green</vt:lpstr>
      <vt:lpstr>Cyan</vt:lpstr>
      <vt:lpstr>Blue</vt:lpstr>
      <vt:lpstr>1_Blue</vt:lpstr>
      <vt:lpstr>1_White</vt:lpstr>
      <vt:lpstr>1_Green</vt:lpstr>
      <vt:lpstr>3_White</vt:lpstr>
      <vt:lpstr>PowerPoint Presentation</vt:lpstr>
      <vt:lpstr>Mail and door drop  drive commercial  actions</vt:lpstr>
      <vt:lpstr>Commercial interaction with mail</vt:lpstr>
      <vt:lpstr>Defining commercial actions</vt:lpstr>
      <vt:lpstr>PowerPoint Presentation</vt:lpstr>
      <vt:lpstr>Initial commercial actions with mail</vt:lpstr>
      <vt:lpstr>Subsequent commercial actions with mail</vt:lpstr>
      <vt:lpstr>Initial commercial actions with door drop</vt:lpstr>
      <vt:lpstr>Subsequent commercial actions with  door drop</vt:lpstr>
      <vt:lpstr>A special focus on business mail</vt:lpstr>
      <vt:lpstr>Business mail</vt:lpstr>
      <vt:lpstr>Initial commercial actions with  business mail</vt:lpstr>
      <vt:lpstr>Subsequent commercial actions with  business mail</vt:lpstr>
      <vt:lpstr>The physical actions taken with mail in addition to commercial actions</vt:lpstr>
      <vt:lpstr>Defining physical actions</vt:lpstr>
      <vt:lpstr>Physical actions with mail</vt:lpstr>
      <vt:lpstr>Physical actions with mail</vt:lpstr>
      <vt:lpstr>Physical actions with door drop</vt:lpstr>
      <vt:lpstr>JICMAIL</vt:lpstr>
      <vt:lpstr>Mail categories gathered</vt:lpstr>
      <vt:lpstr>Defining reach and frequency</vt:lpstr>
    </vt:vector>
  </TitlesOfParts>
  <Company>RMG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Grender</dc:creator>
  <cp:lastModifiedBy>Sophie Grender</cp:lastModifiedBy>
  <cp:revision>177</cp:revision>
  <dcterms:created xsi:type="dcterms:W3CDTF">2017-10-11T15:43:41Z</dcterms:created>
  <dcterms:modified xsi:type="dcterms:W3CDTF">2018-01-24T10:39:30Z</dcterms:modified>
</cp:coreProperties>
</file>